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4" r:id="rId2"/>
    <p:sldId id="305" r:id="rId3"/>
    <p:sldId id="303" r:id="rId4"/>
    <p:sldId id="266" r:id="rId5"/>
    <p:sldId id="304" r:id="rId6"/>
    <p:sldId id="287" r:id="rId7"/>
    <p:sldId id="285" r:id="rId8"/>
    <p:sldId id="286" r:id="rId9"/>
    <p:sldId id="292" r:id="rId10"/>
    <p:sldId id="267" r:id="rId11"/>
    <p:sldId id="302" r:id="rId12"/>
    <p:sldId id="293" r:id="rId13"/>
    <p:sldId id="301" r:id="rId14"/>
    <p:sldId id="290" r:id="rId15"/>
    <p:sldId id="299" r:id="rId16"/>
    <p:sldId id="264"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03">
          <p15:clr>
            <a:srgbClr val="A4A3A4"/>
          </p15:clr>
        </p15:guide>
        <p15:guide id="2" orient="horz" pos="2737">
          <p15:clr>
            <a:srgbClr val="A4A3A4"/>
          </p15:clr>
        </p15:guide>
        <p15:guide id="3" orient="horz" pos="107">
          <p15:clr>
            <a:srgbClr val="A4A3A4"/>
          </p15:clr>
        </p15:guide>
        <p15:guide id="4" orient="horz" pos="596">
          <p15:clr>
            <a:srgbClr val="A4A3A4"/>
          </p15:clr>
        </p15:guide>
        <p15:guide id="5" pos="913">
          <p15:clr>
            <a:srgbClr val="A4A3A4"/>
          </p15:clr>
        </p15:guide>
        <p15:guide id="6" pos="5529">
          <p15:clr>
            <a:srgbClr val="A4A3A4"/>
          </p15:clr>
        </p15:guide>
        <p15:guide id="7" pos="2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99BE"/>
    <a:srgbClr val="D3AF07"/>
    <a:srgbClr val="AA8F06"/>
    <a:srgbClr val="000000"/>
    <a:srgbClr val="3B5E81"/>
    <a:srgbClr val="595959"/>
    <a:srgbClr val="A7A7A7"/>
    <a:srgbClr val="FFCB08"/>
    <a:srgbClr val="E7B84E"/>
    <a:srgbClr val="FED3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סגנון ביניים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סגנון ביניים 2 - הדגשה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סגנון ביניים 2 - הדגשה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סגנון ביניים 2 - הדגשה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סגנון ביניים 2 - הדגשה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סגנון ביניים 2 - הדגשה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סגנון בהיר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סגנון בהיר 1 - הדגשה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סגנון בהיר 1 - הדגשה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סגנון בהיר 1 - הדגשה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81" autoAdjust="0"/>
    <p:restoredTop sz="90150" autoAdjust="0"/>
  </p:normalViewPr>
  <p:slideViewPr>
    <p:cSldViewPr snapToGrid="0">
      <p:cViewPr varScale="1">
        <p:scale>
          <a:sx n="112" d="100"/>
          <a:sy n="112" d="100"/>
        </p:scale>
        <p:origin x="798" y="96"/>
      </p:cViewPr>
      <p:guideLst>
        <p:guide orient="horz" pos="503"/>
        <p:guide orient="horz" pos="2737"/>
        <p:guide orient="horz" pos="107"/>
        <p:guide orient="horz" pos="596"/>
        <p:guide pos="913"/>
        <p:guide pos="5529"/>
        <p:guide pos="24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56F7BA-4CD1-4AC3-9F10-2653C874E9BB}" type="datetimeFigureOut">
              <a:rPr lang="en-US" smtClean="0"/>
              <a:t>3/7/2019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29724C-92B4-4293-ABCB-FBA9672B35F2}" type="slidenum">
              <a:rPr lang="en-US" smtClean="0"/>
              <a:t>‹#›</a:t>
            </a:fld>
            <a:endParaRPr lang="en-US"/>
          </a:p>
        </p:txBody>
      </p:sp>
    </p:spTree>
    <p:extLst>
      <p:ext uri="{BB962C8B-B14F-4D97-AF65-F5344CB8AC3E}">
        <p14:creationId xmlns:p14="http://schemas.microsoft.com/office/powerpoint/2010/main" val="155398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229724C-92B4-4293-ABCB-FBA9672B35F2}" type="slidenum">
              <a:rPr lang="en-US" smtClean="0"/>
              <a:t>3</a:t>
            </a:fld>
            <a:endParaRPr lang="en-US"/>
          </a:p>
        </p:txBody>
      </p:sp>
    </p:spTree>
    <p:extLst>
      <p:ext uri="{BB962C8B-B14F-4D97-AF65-F5344CB8AC3E}">
        <p14:creationId xmlns:p14="http://schemas.microsoft.com/office/powerpoint/2010/main" val="1704864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7416" y="1690240"/>
            <a:ext cx="4160238" cy="588833"/>
          </a:xfrm>
        </p:spPr>
        <p:txBody>
          <a:bodyPr lIns="0" tIns="0" rIns="0" bIns="0" anchor="b" anchorCtr="0">
            <a:noAutofit/>
          </a:bodyPr>
          <a:lstStyle>
            <a:lvl1pPr algn="l" rtl="0">
              <a:defRPr sz="2000" b="1" cap="none" baseline="0">
                <a:solidFill>
                  <a:schemeClr val="tx1"/>
                </a:solidFill>
                <a:latin typeface="+mj-lt"/>
              </a:defRPr>
            </a:lvl1pPr>
          </a:lstStyle>
          <a:p>
            <a:r>
              <a:rPr lang="en-US" dirty="0" smtClean="0"/>
              <a:t>Click to edit presentation title</a:t>
            </a:r>
            <a:endParaRPr lang="en-US" dirty="0"/>
          </a:p>
        </p:txBody>
      </p:sp>
      <p:sp>
        <p:nvSpPr>
          <p:cNvPr id="3" name="Subtitle 2"/>
          <p:cNvSpPr>
            <a:spLocks noGrp="1"/>
          </p:cNvSpPr>
          <p:nvPr>
            <p:ph type="subTitle" idx="1" hasCustomPrompt="1"/>
          </p:nvPr>
        </p:nvSpPr>
        <p:spPr>
          <a:xfrm>
            <a:off x="527416" y="2334478"/>
            <a:ext cx="4162368" cy="326342"/>
          </a:xfrm>
        </p:spPr>
        <p:txBody>
          <a:bodyPr lIns="0" tIns="72000" rIns="0" bIns="72000" anchor="ctr" anchorCtr="0">
            <a:noAutofit/>
          </a:bodyPr>
          <a:lstStyle>
            <a:lvl1pPr marL="0" indent="0" algn="l" rtl="0">
              <a:buNone/>
              <a:defRPr sz="1400" b="0" cap="none"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Date</a:t>
            </a:r>
            <a:endParaRPr lang="en-US" dirty="0"/>
          </a:p>
        </p:txBody>
      </p:sp>
      <p:pic>
        <p:nvPicPr>
          <p:cNvPr id="4"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27416" y="3942839"/>
            <a:ext cx="1814435" cy="540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מציין מיקום של תמונה 5"/>
          <p:cNvSpPr>
            <a:spLocks noGrp="1"/>
          </p:cNvSpPr>
          <p:nvPr>
            <p:ph type="pic" sz="quarter" idx="11" hasCustomPrompt="1"/>
          </p:nvPr>
        </p:nvSpPr>
        <p:spPr>
          <a:xfrm>
            <a:off x="3871914" y="0"/>
            <a:ext cx="4624433" cy="5143499"/>
          </a:xfrm>
          <a:custGeom>
            <a:avLst/>
            <a:gdLst>
              <a:gd name="connsiteX0" fmla="*/ 0 w 3144837"/>
              <a:gd name="connsiteY0" fmla="*/ 0 h 5143500"/>
              <a:gd name="connsiteX1" fmla="*/ 3144837 w 3144837"/>
              <a:gd name="connsiteY1" fmla="*/ 0 h 5143500"/>
              <a:gd name="connsiteX2" fmla="*/ 3144837 w 3144837"/>
              <a:gd name="connsiteY2" fmla="*/ 5143500 h 5143500"/>
              <a:gd name="connsiteX3" fmla="*/ 0 w 3144837"/>
              <a:gd name="connsiteY3" fmla="*/ 5143500 h 5143500"/>
              <a:gd name="connsiteX4" fmla="*/ 0 w 3144837"/>
              <a:gd name="connsiteY4" fmla="*/ 0 h 5143500"/>
              <a:gd name="connsiteX0" fmla="*/ 6495 w 3151332"/>
              <a:gd name="connsiteY0" fmla="*/ 0 h 5143500"/>
              <a:gd name="connsiteX1" fmla="*/ 3151332 w 3151332"/>
              <a:gd name="connsiteY1" fmla="*/ 0 h 5143500"/>
              <a:gd name="connsiteX2" fmla="*/ 3151332 w 3151332"/>
              <a:gd name="connsiteY2" fmla="*/ 5143500 h 5143500"/>
              <a:gd name="connsiteX3" fmla="*/ 6495 w 3151332"/>
              <a:gd name="connsiteY3" fmla="*/ 5143500 h 5143500"/>
              <a:gd name="connsiteX4" fmla="*/ 0 w 3151332"/>
              <a:gd name="connsiteY4" fmla="*/ 2563091 h 5143500"/>
              <a:gd name="connsiteX5" fmla="*/ 6495 w 3151332"/>
              <a:gd name="connsiteY5" fmla="*/ 0 h 5143500"/>
              <a:gd name="connsiteX0" fmla="*/ 0 w 3144837"/>
              <a:gd name="connsiteY0" fmla="*/ 0 h 5143500"/>
              <a:gd name="connsiteX1" fmla="*/ 3144837 w 3144837"/>
              <a:gd name="connsiteY1" fmla="*/ 0 h 5143500"/>
              <a:gd name="connsiteX2" fmla="*/ 3144837 w 3144837"/>
              <a:gd name="connsiteY2" fmla="*/ 5143500 h 5143500"/>
              <a:gd name="connsiteX3" fmla="*/ 0 w 3144837"/>
              <a:gd name="connsiteY3" fmla="*/ 5143500 h 5143500"/>
              <a:gd name="connsiteX4" fmla="*/ 1517505 w 3144837"/>
              <a:gd name="connsiteY4" fmla="*/ 2578331 h 5143500"/>
              <a:gd name="connsiteX5" fmla="*/ 0 w 3144837"/>
              <a:gd name="connsiteY5" fmla="*/ 0 h 5143500"/>
              <a:gd name="connsiteX0" fmla="*/ 0 w 3144837"/>
              <a:gd name="connsiteY0" fmla="*/ 0 h 5143500"/>
              <a:gd name="connsiteX1" fmla="*/ 3144837 w 3144837"/>
              <a:gd name="connsiteY1" fmla="*/ 0 h 5143500"/>
              <a:gd name="connsiteX2" fmla="*/ 3138487 w 3144837"/>
              <a:gd name="connsiteY2" fmla="*/ 2584704 h 5143500"/>
              <a:gd name="connsiteX3" fmla="*/ 3144837 w 3144837"/>
              <a:gd name="connsiteY3" fmla="*/ 5143500 h 5143500"/>
              <a:gd name="connsiteX4" fmla="*/ 0 w 3144837"/>
              <a:gd name="connsiteY4" fmla="*/ 5143500 h 5143500"/>
              <a:gd name="connsiteX5" fmla="*/ 1517505 w 3144837"/>
              <a:gd name="connsiteY5" fmla="*/ 2578331 h 5143500"/>
              <a:gd name="connsiteX6" fmla="*/ 0 w 3144837"/>
              <a:gd name="connsiteY6" fmla="*/ 0 h 5143500"/>
              <a:gd name="connsiteX0" fmla="*/ 0 w 4632009"/>
              <a:gd name="connsiteY0" fmla="*/ 0 h 5143500"/>
              <a:gd name="connsiteX1" fmla="*/ 3144837 w 4632009"/>
              <a:gd name="connsiteY1" fmla="*/ 0 h 5143500"/>
              <a:gd name="connsiteX2" fmla="*/ 4632007 w 4632009"/>
              <a:gd name="connsiteY2" fmla="*/ 2542032 h 5143500"/>
              <a:gd name="connsiteX3" fmla="*/ 3144837 w 4632009"/>
              <a:gd name="connsiteY3" fmla="*/ 5143500 h 5143500"/>
              <a:gd name="connsiteX4" fmla="*/ 0 w 4632009"/>
              <a:gd name="connsiteY4" fmla="*/ 5143500 h 5143500"/>
              <a:gd name="connsiteX5" fmla="*/ 1517505 w 4632009"/>
              <a:gd name="connsiteY5" fmla="*/ 2578331 h 5143500"/>
              <a:gd name="connsiteX6" fmla="*/ 0 w 4632009"/>
              <a:gd name="connsiteY6" fmla="*/ 0 h 5143500"/>
              <a:gd name="connsiteX0" fmla="*/ 0 w 4632009"/>
              <a:gd name="connsiteY0" fmla="*/ 0 h 5143500"/>
              <a:gd name="connsiteX1" fmla="*/ 3144837 w 4632009"/>
              <a:gd name="connsiteY1" fmla="*/ 0 h 5143500"/>
              <a:gd name="connsiteX2" fmla="*/ 4632007 w 4632009"/>
              <a:gd name="connsiteY2" fmla="*/ 2542032 h 5143500"/>
              <a:gd name="connsiteX3" fmla="*/ 3144837 w 4632009"/>
              <a:gd name="connsiteY3" fmla="*/ 5143500 h 5143500"/>
              <a:gd name="connsiteX4" fmla="*/ 0 w 4632009"/>
              <a:gd name="connsiteY4" fmla="*/ 5143500 h 5143500"/>
              <a:gd name="connsiteX5" fmla="*/ 1517505 w 4632009"/>
              <a:gd name="connsiteY5" fmla="*/ 2578331 h 5143500"/>
              <a:gd name="connsiteX6" fmla="*/ 0 w 4632009"/>
              <a:gd name="connsiteY6" fmla="*/ 0 h 5143500"/>
              <a:gd name="connsiteX0" fmla="*/ 0 w 4632015"/>
              <a:gd name="connsiteY0" fmla="*/ 0 h 5143500"/>
              <a:gd name="connsiteX1" fmla="*/ 3144837 w 4632015"/>
              <a:gd name="connsiteY1" fmla="*/ 0 h 5143500"/>
              <a:gd name="connsiteX2" fmla="*/ 4632007 w 4632015"/>
              <a:gd name="connsiteY2" fmla="*/ 2542032 h 5143500"/>
              <a:gd name="connsiteX3" fmla="*/ 3144837 w 4632015"/>
              <a:gd name="connsiteY3" fmla="*/ 5143500 h 5143500"/>
              <a:gd name="connsiteX4" fmla="*/ 0 w 4632015"/>
              <a:gd name="connsiteY4" fmla="*/ 5143500 h 5143500"/>
              <a:gd name="connsiteX5" fmla="*/ 1517505 w 4632015"/>
              <a:gd name="connsiteY5" fmla="*/ 2578331 h 5143500"/>
              <a:gd name="connsiteX6" fmla="*/ 0 w 4632015"/>
              <a:gd name="connsiteY6" fmla="*/ 0 h 5143500"/>
              <a:gd name="connsiteX0" fmla="*/ 0 w 4632054"/>
              <a:gd name="connsiteY0" fmla="*/ 0 h 5143500"/>
              <a:gd name="connsiteX1" fmla="*/ 3144837 w 4632054"/>
              <a:gd name="connsiteY1" fmla="*/ 0 h 5143500"/>
              <a:gd name="connsiteX2" fmla="*/ 4632007 w 4632054"/>
              <a:gd name="connsiteY2" fmla="*/ 2542032 h 5143500"/>
              <a:gd name="connsiteX3" fmla="*/ 3144837 w 4632054"/>
              <a:gd name="connsiteY3" fmla="*/ 5143500 h 5143500"/>
              <a:gd name="connsiteX4" fmla="*/ 0 w 4632054"/>
              <a:gd name="connsiteY4" fmla="*/ 5143500 h 5143500"/>
              <a:gd name="connsiteX5" fmla="*/ 1517505 w 4632054"/>
              <a:gd name="connsiteY5" fmla="*/ 2578331 h 5143500"/>
              <a:gd name="connsiteX6" fmla="*/ 0 w 4632054"/>
              <a:gd name="connsiteY6" fmla="*/ 0 h 5143500"/>
              <a:gd name="connsiteX0" fmla="*/ 0 w 4632054"/>
              <a:gd name="connsiteY0" fmla="*/ 14 h 5143514"/>
              <a:gd name="connsiteX1" fmla="*/ 3144837 w 4632054"/>
              <a:gd name="connsiteY1" fmla="*/ 14 h 5143514"/>
              <a:gd name="connsiteX2" fmla="*/ 4632007 w 4632054"/>
              <a:gd name="connsiteY2" fmla="*/ 2542046 h 5143514"/>
              <a:gd name="connsiteX3" fmla="*/ 3144837 w 4632054"/>
              <a:gd name="connsiteY3" fmla="*/ 5143514 h 5143514"/>
              <a:gd name="connsiteX4" fmla="*/ 0 w 4632054"/>
              <a:gd name="connsiteY4" fmla="*/ 5143514 h 5143514"/>
              <a:gd name="connsiteX5" fmla="*/ 1517505 w 4632054"/>
              <a:gd name="connsiteY5" fmla="*/ 2578345 h 5143514"/>
              <a:gd name="connsiteX6" fmla="*/ 0 w 4632054"/>
              <a:gd name="connsiteY6" fmla="*/ 14 h 5143514"/>
              <a:gd name="connsiteX0" fmla="*/ 0 w 4632054"/>
              <a:gd name="connsiteY0" fmla="*/ 14 h 5143514"/>
              <a:gd name="connsiteX1" fmla="*/ 3144837 w 4632054"/>
              <a:gd name="connsiteY1" fmla="*/ 14 h 5143514"/>
              <a:gd name="connsiteX2" fmla="*/ 4632007 w 4632054"/>
              <a:gd name="connsiteY2" fmla="*/ 2542046 h 5143514"/>
              <a:gd name="connsiteX3" fmla="*/ 3144837 w 4632054"/>
              <a:gd name="connsiteY3" fmla="*/ 5143514 h 5143514"/>
              <a:gd name="connsiteX4" fmla="*/ 0 w 4632054"/>
              <a:gd name="connsiteY4" fmla="*/ 5143514 h 5143514"/>
              <a:gd name="connsiteX5" fmla="*/ 1517505 w 4632054"/>
              <a:gd name="connsiteY5" fmla="*/ 2578345 h 5143514"/>
              <a:gd name="connsiteX6" fmla="*/ 0 w 4632054"/>
              <a:gd name="connsiteY6" fmla="*/ 14 h 5143514"/>
              <a:gd name="connsiteX0" fmla="*/ 0 w 4632054"/>
              <a:gd name="connsiteY0" fmla="*/ 14 h 5143514"/>
              <a:gd name="connsiteX1" fmla="*/ 2814637 w 4632054"/>
              <a:gd name="connsiteY1" fmla="*/ 14 h 5143514"/>
              <a:gd name="connsiteX2" fmla="*/ 4632007 w 4632054"/>
              <a:gd name="connsiteY2" fmla="*/ 2542046 h 5143514"/>
              <a:gd name="connsiteX3" fmla="*/ 3144837 w 4632054"/>
              <a:gd name="connsiteY3" fmla="*/ 5143514 h 5143514"/>
              <a:gd name="connsiteX4" fmla="*/ 0 w 4632054"/>
              <a:gd name="connsiteY4" fmla="*/ 5143514 h 5143514"/>
              <a:gd name="connsiteX5" fmla="*/ 1517505 w 4632054"/>
              <a:gd name="connsiteY5" fmla="*/ 2578345 h 5143514"/>
              <a:gd name="connsiteX6" fmla="*/ 0 w 4632054"/>
              <a:gd name="connsiteY6" fmla="*/ 14 h 5143514"/>
              <a:gd name="connsiteX0" fmla="*/ 0 w 4638499"/>
              <a:gd name="connsiteY0" fmla="*/ 0 h 5143500"/>
              <a:gd name="connsiteX1" fmla="*/ 2814637 w 4638499"/>
              <a:gd name="connsiteY1" fmla="*/ 0 h 5143500"/>
              <a:gd name="connsiteX2" fmla="*/ 3651566 w 4638499"/>
              <a:gd name="connsiteY2" fmla="*/ 1163320 h 5143500"/>
              <a:gd name="connsiteX3" fmla="*/ 4632007 w 4638499"/>
              <a:gd name="connsiteY3" fmla="*/ 2542032 h 5143500"/>
              <a:gd name="connsiteX4" fmla="*/ 3144837 w 4638499"/>
              <a:gd name="connsiteY4" fmla="*/ 5143500 h 5143500"/>
              <a:gd name="connsiteX5" fmla="*/ 0 w 4638499"/>
              <a:gd name="connsiteY5" fmla="*/ 5143500 h 5143500"/>
              <a:gd name="connsiteX6" fmla="*/ 1517505 w 4638499"/>
              <a:gd name="connsiteY6" fmla="*/ 2578331 h 5143500"/>
              <a:gd name="connsiteX7" fmla="*/ 0 w 4638499"/>
              <a:gd name="connsiteY7" fmla="*/ 0 h 5143500"/>
              <a:gd name="connsiteX0" fmla="*/ 0 w 4643714"/>
              <a:gd name="connsiteY0" fmla="*/ 0 h 5143500"/>
              <a:gd name="connsiteX1" fmla="*/ 2814637 w 4643714"/>
              <a:gd name="connsiteY1" fmla="*/ 0 h 5143500"/>
              <a:gd name="connsiteX2" fmla="*/ 3651566 w 4643714"/>
              <a:gd name="connsiteY2" fmla="*/ 1163320 h 5143500"/>
              <a:gd name="connsiteX3" fmla="*/ 3829366 w 4643714"/>
              <a:gd name="connsiteY3" fmla="*/ 1351280 h 5143500"/>
              <a:gd name="connsiteX4" fmla="*/ 4632007 w 4643714"/>
              <a:gd name="connsiteY4" fmla="*/ 2542032 h 5143500"/>
              <a:gd name="connsiteX5" fmla="*/ 3144837 w 4643714"/>
              <a:gd name="connsiteY5" fmla="*/ 5143500 h 5143500"/>
              <a:gd name="connsiteX6" fmla="*/ 0 w 4643714"/>
              <a:gd name="connsiteY6" fmla="*/ 5143500 h 5143500"/>
              <a:gd name="connsiteX7" fmla="*/ 1517505 w 4643714"/>
              <a:gd name="connsiteY7" fmla="*/ 2578331 h 5143500"/>
              <a:gd name="connsiteX8" fmla="*/ 0 w 4643714"/>
              <a:gd name="connsiteY8" fmla="*/ 0 h 5143500"/>
              <a:gd name="connsiteX0" fmla="*/ 0 w 4643714"/>
              <a:gd name="connsiteY0" fmla="*/ 0 h 5143500"/>
              <a:gd name="connsiteX1" fmla="*/ 2814637 w 4643714"/>
              <a:gd name="connsiteY1" fmla="*/ 0 h 5143500"/>
              <a:gd name="connsiteX2" fmla="*/ 3514406 w 4643714"/>
              <a:gd name="connsiteY2" fmla="*/ 1163320 h 5143500"/>
              <a:gd name="connsiteX3" fmla="*/ 3829366 w 4643714"/>
              <a:gd name="connsiteY3" fmla="*/ 1351280 h 5143500"/>
              <a:gd name="connsiteX4" fmla="*/ 4632007 w 4643714"/>
              <a:gd name="connsiteY4" fmla="*/ 2542032 h 5143500"/>
              <a:gd name="connsiteX5" fmla="*/ 3144837 w 4643714"/>
              <a:gd name="connsiteY5" fmla="*/ 5143500 h 5143500"/>
              <a:gd name="connsiteX6" fmla="*/ 0 w 4643714"/>
              <a:gd name="connsiteY6" fmla="*/ 5143500 h 5143500"/>
              <a:gd name="connsiteX7" fmla="*/ 1517505 w 4643714"/>
              <a:gd name="connsiteY7" fmla="*/ 2578331 h 5143500"/>
              <a:gd name="connsiteX8" fmla="*/ 0 w 4643714"/>
              <a:gd name="connsiteY8" fmla="*/ 0 h 5143500"/>
              <a:gd name="connsiteX0" fmla="*/ 0 w 4643931"/>
              <a:gd name="connsiteY0" fmla="*/ 0 h 5143500"/>
              <a:gd name="connsiteX1" fmla="*/ 2814637 w 4643931"/>
              <a:gd name="connsiteY1" fmla="*/ 0 h 5143500"/>
              <a:gd name="connsiteX2" fmla="*/ 3514406 w 4643931"/>
              <a:gd name="connsiteY2" fmla="*/ 1163320 h 5143500"/>
              <a:gd name="connsiteX3" fmla="*/ 3844606 w 4643931"/>
              <a:gd name="connsiteY3" fmla="*/ 1173480 h 5143500"/>
              <a:gd name="connsiteX4" fmla="*/ 4632007 w 4643931"/>
              <a:gd name="connsiteY4" fmla="*/ 2542032 h 5143500"/>
              <a:gd name="connsiteX5" fmla="*/ 3144837 w 4643931"/>
              <a:gd name="connsiteY5" fmla="*/ 5143500 h 5143500"/>
              <a:gd name="connsiteX6" fmla="*/ 0 w 4643931"/>
              <a:gd name="connsiteY6" fmla="*/ 5143500 h 5143500"/>
              <a:gd name="connsiteX7" fmla="*/ 1517505 w 4643931"/>
              <a:gd name="connsiteY7" fmla="*/ 2578331 h 5143500"/>
              <a:gd name="connsiteX8" fmla="*/ 0 w 4643931"/>
              <a:gd name="connsiteY8" fmla="*/ 0 h 5143500"/>
              <a:gd name="connsiteX0" fmla="*/ 0 w 4632054"/>
              <a:gd name="connsiteY0" fmla="*/ 0 h 5143500"/>
              <a:gd name="connsiteX1" fmla="*/ 2814637 w 4632054"/>
              <a:gd name="connsiteY1" fmla="*/ 0 h 5143500"/>
              <a:gd name="connsiteX2" fmla="*/ 3514406 w 4632054"/>
              <a:gd name="connsiteY2" fmla="*/ 1163320 h 5143500"/>
              <a:gd name="connsiteX3" fmla="*/ 3844606 w 4632054"/>
              <a:gd name="connsiteY3" fmla="*/ 1173480 h 5143500"/>
              <a:gd name="connsiteX4" fmla="*/ 4632007 w 4632054"/>
              <a:gd name="connsiteY4" fmla="*/ 2542032 h 5143500"/>
              <a:gd name="connsiteX5" fmla="*/ 3144837 w 4632054"/>
              <a:gd name="connsiteY5" fmla="*/ 5143500 h 5143500"/>
              <a:gd name="connsiteX6" fmla="*/ 0 w 4632054"/>
              <a:gd name="connsiteY6" fmla="*/ 5143500 h 5143500"/>
              <a:gd name="connsiteX7" fmla="*/ 1517505 w 4632054"/>
              <a:gd name="connsiteY7" fmla="*/ 2578331 h 5143500"/>
              <a:gd name="connsiteX8" fmla="*/ 0 w 463205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44606 w 4620624"/>
              <a:gd name="connsiteY3" fmla="*/ 1173480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44606 w 4620624"/>
              <a:gd name="connsiteY3" fmla="*/ 1173480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44606 w 4620624"/>
              <a:gd name="connsiteY3" fmla="*/ 1173480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44606 w 4620624"/>
              <a:gd name="connsiteY3" fmla="*/ 1173480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44606 w 4620624"/>
              <a:gd name="connsiteY3" fmla="*/ 1173480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0 h 5143500"/>
              <a:gd name="connsiteX1" fmla="*/ 2814637 w 4620624"/>
              <a:gd name="connsiteY1" fmla="*/ 0 h 5143500"/>
              <a:gd name="connsiteX2" fmla="*/ 3514406 w 4620624"/>
              <a:gd name="connsiteY2" fmla="*/ 1163320 h 5143500"/>
              <a:gd name="connsiteX3" fmla="*/ 3835081 w 4620624"/>
              <a:gd name="connsiteY3" fmla="*/ 1167765 h 5143500"/>
              <a:gd name="connsiteX4" fmla="*/ 4620577 w 4620624"/>
              <a:gd name="connsiteY4" fmla="*/ 2551557 h 5143500"/>
              <a:gd name="connsiteX5" fmla="*/ 3144837 w 4620624"/>
              <a:gd name="connsiteY5" fmla="*/ 5143500 h 5143500"/>
              <a:gd name="connsiteX6" fmla="*/ 0 w 4620624"/>
              <a:gd name="connsiteY6" fmla="*/ 5143500 h 5143500"/>
              <a:gd name="connsiteX7" fmla="*/ 1517505 w 4620624"/>
              <a:gd name="connsiteY7" fmla="*/ 2578331 h 5143500"/>
              <a:gd name="connsiteX8" fmla="*/ 0 w 4620624"/>
              <a:gd name="connsiteY8" fmla="*/ 0 h 5143500"/>
              <a:gd name="connsiteX0" fmla="*/ 0 w 4620624"/>
              <a:gd name="connsiteY0" fmla="*/ 3 h 5143503"/>
              <a:gd name="connsiteX1" fmla="*/ 2814637 w 4620624"/>
              <a:gd name="connsiteY1" fmla="*/ 3 h 5143503"/>
              <a:gd name="connsiteX2" fmla="*/ 3514406 w 4620624"/>
              <a:gd name="connsiteY2" fmla="*/ 1163323 h 5143503"/>
              <a:gd name="connsiteX3" fmla="*/ 3835081 w 4620624"/>
              <a:gd name="connsiteY3" fmla="*/ 1167768 h 5143503"/>
              <a:gd name="connsiteX4" fmla="*/ 4620577 w 4620624"/>
              <a:gd name="connsiteY4" fmla="*/ 2551560 h 5143503"/>
              <a:gd name="connsiteX5" fmla="*/ 3144837 w 4620624"/>
              <a:gd name="connsiteY5" fmla="*/ 5143503 h 5143503"/>
              <a:gd name="connsiteX6" fmla="*/ 0 w 4620624"/>
              <a:gd name="connsiteY6" fmla="*/ 5143503 h 5143503"/>
              <a:gd name="connsiteX7" fmla="*/ 1517505 w 4620624"/>
              <a:gd name="connsiteY7" fmla="*/ 2578334 h 5143503"/>
              <a:gd name="connsiteX8" fmla="*/ 0 w 4620624"/>
              <a:gd name="connsiteY8" fmla="*/ 3 h 5143503"/>
              <a:gd name="connsiteX0" fmla="*/ 0 w 4620624"/>
              <a:gd name="connsiteY0" fmla="*/ 3 h 5143503"/>
              <a:gd name="connsiteX1" fmla="*/ 2814637 w 4620624"/>
              <a:gd name="connsiteY1" fmla="*/ 3 h 5143503"/>
              <a:gd name="connsiteX2" fmla="*/ 3504881 w 4620624"/>
              <a:gd name="connsiteY2" fmla="*/ 1172848 h 5143503"/>
              <a:gd name="connsiteX3" fmla="*/ 3835081 w 4620624"/>
              <a:gd name="connsiteY3" fmla="*/ 1167768 h 5143503"/>
              <a:gd name="connsiteX4" fmla="*/ 4620577 w 4620624"/>
              <a:gd name="connsiteY4" fmla="*/ 2551560 h 5143503"/>
              <a:gd name="connsiteX5" fmla="*/ 3144837 w 4620624"/>
              <a:gd name="connsiteY5" fmla="*/ 5143503 h 5143503"/>
              <a:gd name="connsiteX6" fmla="*/ 0 w 4620624"/>
              <a:gd name="connsiteY6" fmla="*/ 5143503 h 5143503"/>
              <a:gd name="connsiteX7" fmla="*/ 1517505 w 4620624"/>
              <a:gd name="connsiteY7" fmla="*/ 2578334 h 5143503"/>
              <a:gd name="connsiteX8" fmla="*/ 0 w 4620624"/>
              <a:gd name="connsiteY8" fmla="*/ 3 h 5143503"/>
              <a:gd name="connsiteX0" fmla="*/ 0 w 4620624"/>
              <a:gd name="connsiteY0" fmla="*/ 1908 h 5145408"/>
              <a:gd name="connsiteX1" fmla="*/ 2824162 w 4620624"/>
              <a:gd name="connsiteY1" fmla="*/ 3 h 5145408"/>
              <a:gd name="connsiteX2" fmla="*/ 3504881 w 4620624"/>
              <a:gd name="connsiteY2" fmla="*/ 1174753 h 5145408"/>
              <a:gd name="connsiteX3" fmla="*/ 3835081 w 4620624"/>
              <a:gd name="connsiteY3" fmla="*/ 1169673 h 5145408"/>
              <a:gd name="connsiteX4" fmla="*/ 4620577 w 4620624"/>
              <a:gd name="connsiteY4" fmla="*/ 2553465 h 5145408"/>
              <a:gd name="connsiteX5" fmla="*/ 3144837 w 4620624"/>
              <a:gd name="connsiteY5" fmla="*/ 5145408 h 5145408"/>
              <a:gd name="connsiteX6" fmla="*/ 0 w 4620624"/>
              <a:gd name="connsiteY6" fmla="*/ 5145408 h 5145408"/>
              <a:gd name="connsiteX7" fmla="*/ 1517505 w 4620624"/>
              <a:gd name="connsiteY7" fmla="*/ 2580239 h 5145408"/>
              <a:gd name="connsiteX8" fmla="*/ 0 w 4620624"/>
              <a:gd name="connsiteY8" fmla="*/ 1908 h 5145408"/>
              <a:gd name="connsiteX0" fmla="*/ 0 w 4620624"/>
              <a:gd name="connsiteY0" fmla="*/ 1908 h 5145408"/>
              <a:gd name="connsiteX1" fmla="*/ 2824162 w 4620624"/>
              <a:gd name="connsiteY1" fmla="*/ 3 h 5145408"/>
              <a:gd name="connsiteX2" fmla="*/ 3504881 w 4620624"/>
              <a:gd name="connsiteY2" fmla="*/ 1174753 h 5145408"/>
              <a:gd name="connsiteX3" fmla="*/ 3835081 w 4620624"/>
              <a:gd name="connsiteY3" fmla="*/ 1169673 h 5145408"/>
              <a:gd name="connsiteX4" fmla="*/ 4620577 w 4620624"/>
              <a:gd name="connsiteY4" fmla="*/ 2553465 h 5145408"/>
              <a:gd name="connsiteX5" fmla="*/ 3144837 w 4620624"/>
              <a:gd name="connsiteY5" fmla="*/ 5145408 h 5145408"/>
              <a:gd name="connsiteX6" fmla="*/ 0 w 4620624"/>
              <a:gd name="connsiteY6" fmla="*/ 5145408 h 5145408"/>
              <a:gd name="connsiteX7" fmla="*/ 1517505 w 4620624"/>
              <a:gd name="connsiteY7" fmla="*/ 2580239 h 5145408"/>
              <a:gd name="connsiteX8" fmla="*/ 0 w 4620624"/>
              <a:gd name="connsiteY8" fmla="*/ 1908 h 5145408"/>
              <a:gd name="connsiteX0" fmla="*/ 0 w 4620624"/>
              <a:gd name="connsiteY0" fmla="*/ 1908 h 5145408"/>
              <a:gd name="connsiteX1" fmla="*/ 2824162 w 4620624"/>
              <a:gd name="connsiteY1" fmla="*/ 3 h 5145408"/>
              <a:gd name="connsiteX2" fmla="*/ 3504881 w 4620624"/>
              <a:gd name="connsiteY2" fmla="*/ 1174753 h 5145408"/>
              <a:gd name="connsiteX3" fmla="*/ 3835081 w 4620624"/>
              <a:gd name="connsiteY3" fmla="*/ 1169673 h 5145408"/>
              <a:gd name="connsiteX4" fmla="*/ 4620577 w 4620624"/>
              <a:gd name="connsiteY4" fmla="*/ 2553465 h 5145408"/>
              <a:gd name="connsiteX5" fmla="*/ 3127692 w 4620624"/>
              <a:gd name="connsiteY5" fmla="*/ 5145408 h 5145408"/>
              <a:gd name="connsiteX6" fmla="*/ 0 w 4620624"/>
              <a:gd name="connsiteY6" fmla="*/ 5145408 h 5145408"/>
              <a:gd name="connsiteX7" fmla="*/ 1517505 w 4620624"/>
              <a:gd name="connsiteY7" fmla="*/ 2580239 h 5145408"/>
              <a:gd name="connsiteX8" fmla="*/ 0 w 4620624"/>
              <a:gd name="connsiteY8" fmla="*/ 1908 h 5145408"/>
              <a:gd name="connsiteX0" fmla="*/ 0 w 4641578"/>
              <a:gd name="connsiteY0" fmla="*/ 1908 h 5145408"/>
              <a:gd name="connsiteX1" fmla="*/ 2824162 w 4641578"/>
              <a:gd name="connsiteY1" fmla="*/ 3 h 5145408"/>
              <a:gd name="connsiteX2" fmla="*/ 3504881 w 4641578"/>
              <a:gd name="connsiteY2" fmla="*/ 1174753 h 5145408"/>
              <a:gd name="connsiteX3" fmla="*/ 3835081 w 4641578"/>
              <a:gd name="connsiteY3" fmla="*/ 1169673 h 5145408"/>
              <a:gd name="connsiteX4" fmla="*/ 4641532 w 4641578"/>
              <a:gd name="connsiteY4" fmla="*/ 2557275 h 5145408"/>
              <a:gd name="connsiteX5" fmla="*/ 3127692 w 4641578"/>
              <a:gd name="connsiteY5" fmla="*/ 5145408 h 5145408"/>
              <a:gd name="connsiteX6" fmla="*/ 0 w 4641578"/>
              <a:gd name="connsiteY6" fmla="*/ 5145408 h 5145408"/>
              <a:gd name="connsiteX7" fmla="*/ 1517505 w 4641578"/>
              <a:gd name="connsiteY7" fmla="*/ 2580239 h 5145408"/>
              <a:gd name="connsiteX8" fmla="*/ 0 w 4641578"/>
              <a:gd name="connsiteY8" fmla="*/ 1908 h 5145408"/>
              <a:gd name="connsiteX0" fmla="*/ 0 w 4618719"/>
              <a:gd name="connsiteY0" fmla="*/ 1908 h 5145408"/>
              <a:gd name="connsiteX1" fmla="*/ 2824162 w 4618719"/>
              <a:gd name="connsiteY1" fmla="*/ 3 h 5145408"/>
              <a:gd name="connsiteX2" fmla="*/ 3504881 w 4618719"/>
              <a:gd name="connsiteY2" fmla="*/ 1174753 h 5145408"/>
              <a:gd name="connsiteX3" fmla="*/ 3835081 w 4618719"/>
              <a:gd name="connsiteY3" fmla="*/ 1169673 h 5145408"/>
              <a:gd name="connsiteX4" fmla="*/ 4618672 w 4618719"/>
              <a:gd name="connsiteY4" fmla="*/ 2543940 h 5145408"/>
              <a:gd name="connsiteX5" fmla="*/ 3127692 w 4618719"/>
              <a:gd name="connsiteY5" fmla="*/ 5145408 h 5145408"/>
              <a:gd name="connsiteX6" fmla="*/ 0 w 4618719"/>
              <a:gd name="connsiteY6" fmla="*/ 5145408 h 5145408"/>
              <a:gd name="connsiteX7" fmla="*/ 1517505 w 4618719"/>
              <a:gd name="connsiteY7" fmla="*/ 2580239 h 5145408"/>
              <a:gd name="connsiteX8" fmla="*/ 0 w 4618719"/>
              <a:gd name="connsiteY8" fmla="*/ 1908 h 5145408"/>
              <a:gd name="connsiteX0" fmla="*/ 0 w 4624433"/>
              <a:gd name="connsiteY0" fmla="*/ 1908 h 5145408"/>
              <a:gd name="connsiteX1" fmla="*/ 2824162 w 4624433"/>
              <a:gd name="connsiteY1" fmla="*/ 3 h 5145408"/>
              <a:gd name="connsiteX2" fmla="*/ 3504881 w 4624433"/>
              <a:gd name="connsiteY2" fmla="*/ 1174753 h 5145408"/>
              <a:gd name="connsiteX3" fmla="*/ 3835081 w 4624433"/>
              <a:gd name="connsiteY3" fmla="*/ 1169673 h 5145408"/>
              <a:gd name="connsiteX4" fmla="*/ 4624387 w 4624433"/>
              <a:gd name="connsiteY4" fmla="*/ 2544884 h 5145408"/>
              <a:gd name="connsiteX5" fmla="*/ 3127692 w 4624433"/>
              <a:gd name="connsiteY5" fmla="*/ 5145408 h 5145408"/>
              <a:gd name="connsiteX6" fmla="*/ 0 w 4624433"/>
              <a:gd name="connsiteY6" fmla="*/ 5145408 h 5145408"/>
              <a:gd name="connsiteX7" fmla="*/ 1517505 w 4624433"/>
              <a:gd name="connsiteY7" fmla="*/ 2580239 h 5145408"/>
              <a:gd name="connsiteX8" fmla="*/ 0 w 4624433"/>
              <a:gd name="connsiteY8" fmla="*/ 1908 h 5145408"/>
              <a:gd name="connsiteX0" fmla="*/ 0 w 4624433"/>
              <a:gd name="connsiteY0" fmla="*/ 1908 h 5145408"/>
              <a:gd name="connsiteX1" fmla="*/ 2824162 w 4624433"/>
              <a:gd name="connsiteY1" fmla="*/ 3 h 5145408"/>
              <a:gd name="connsiteX2" fmla="*/ 3504881 w 4624433"/>
              <a:gd name="connsiteY2" fmla="*/ 1174753 h 5145408"/>
              <a:gd name="connsiteX3" fmla="*/ 3844606 w 4624433"/>
              <a:gd name="connsiteY3" fmla="*/ 1172013 h 5145408"/>
              <a:gd name="connsiteX4" fmla="*/ 4624387 w 4624433"/>
              <a:gd name="connsiteY4" fmla="*/ 2544884 h 5145408"/>
              <a:gd name="connsiteX5" fmla="*/ 3127692 w 4624433"/>
              <a:gd name="connsiteY5" fmla="*/ 5145408 h 5145408"/>
              <a:gd name="connsiteX6" fmla="*/ 0 w 4624433"/>
              <a:gd name="connsiteY6" fmla="*/ 5145408 h 5145408"/>
              <a:gd name="connsiteX7" fmla="*/ 1517505 w 4624433"/>
              <a:gd name="connsiteY7" fmla="*/ 2580239 h 5145408"/>
              <a:gd name="connsiteX8" fmla="*/ 0 w 4624433"/>
              <a:gd name="connsiteY8" fmla="*/ 1908 h 5145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4433" h="5145408">
                <a:moveTo>
                  <a:pt x="0" y="1908"/>
                </a:moveTo>
                <a:lnTo>
                  <a:pt x="2824162" y="3"/>
                </a:lnTo>
                <a:cubicBezTo>
                  <a:pt x="2825061" y="-2325"/>
                  <a:pt x="3510596" y="1168276"/>
                  <a:pt x="3504881" y="1174753"/>
                </a:cubicBezTo>
                <a:cubicBezTo>
                  <a:pt x="3510173" y="1175176"/>
                  <a:pt x="3843124" y="1176543"/>
                  <a:pt x="3844606" y="1172013"/>
                </a:cubicBezTo>
                <a:cubicBezTo>
                  <a:pt x="3840373" y="1169388"/>
                  <a:pt x="4624175" y="2549117"/>
                  <a:pt x="4624387" y="2544884"/>
                </a:cubicBezTo>
                <a:cubicBezTo>
                  <a:pt x="4634124" y="2549456"/>
                  <a:pt x="3125575" y="5142106"/>
                  <a:pt x="3127692" y="5145408"/>
                </a:cubicBezTo>
                <a:lnTo>
                  <a:pt x="0" y="5145408"/>
                </a:lnTo>
                <a:lnTo>
                  <a:pt x="1517505" y="2580239"/>
                </a:lnTo>
                <a:lnTo>
                  <a:pt x="0" y="1908"/>
                </a:lnTo>
                <a:close/>
              </a:path>
            </a:pathLst>
          </a:custGeom>
        </p:spPr>
        <p:txBody>
          <a:bodyPr vert="horz" lIns="0" tIns="45720" rIns="0" bIns="45720" rtlCol="0" anchor="ctr" anchorCtr="0">
            <a:normAutofit/>
          </a:bodyPr>
          <a:lstStyle>
            <a:lvl1pPr marL="179388" indent="-179388" algn="ctr">
              <a:buNone/>
              <a:defRPr lang="en-US"/>
            </a:lvl1pPr>
          </a:lstStyle>
          <a:p>
            <a:pPr marL="0" lvl="0" indent="0" algn="ctr"/>
            <a:r>
              <a:rPr lang="en-US" dirty="0" smtClean="0"/>
              <a:t>Click to edit photo</a:t>
            </a:r>
            <a:endParaRPr lang="en-US" dirty="0"/>
          </a:p>
        </p:txBody>
      </p:sp>
    </p:spTree>
    <p:extLst>
      <p:ext uri="{BB962C8B-B14F-4D97-AF65-F5344CB8AC3E}">
        <p14:creationId xmlns:p14="http://schemas.microsoft.com/office/powerpoint/2010/main" val="41501615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77490" y="1693718"/>
            <a:ext cx="4551106" cy="841664"/>
          </a:xfrm>
        </p:spPr>
        <p:txBody>
          <a:bodyPr lIns="90000" anchor="ctr" anchorCtr="0">
            <a:noAutofit/>
          </a:bodyPr>
          <a:lstStyle>
            <a:lvl1pPr algn="l" rtl="0">
              <a:defRPr sz="2800" b="1">
                <a:solidFill>
                  <a:schemeClr val="tx1"/>
                </a:solidFill>
                <a:latin typeface="+mj-lt"/>
              </a:defRPr>
            </a:lvl1pPr>
          </a:lstStyle>
          <a:p>
            <a:r>
              <a:rPr lang="en-US" dirty="0" smtClean="0"/>
              <a:t>Click to edit Divider title</a:t>
            </a:r>
            <a:endParaRPr lang="en-US" dirty="0"/>
          </a:p>
        </p:txBody>
      </p:sp>
    </p:spTree>
    <p:extLst>
      <p:ext uri="{BB962C8B-B14F-4D97-AF65-F5344CB8AC3E}">
        <p14:creationId xmlns:p14="http://schemas.microsoft.com/office/powerpoint/2010/main" val="4294217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54926" y="1870074"/>
            <a:ext cx="4447309" cy="499053"/>
          </a:xfrm>
        </p:spPr>
        <p:txBody>
          <a:bodyPr lIns="0" tIns="0" rIns="0" bIns="0" anchor="b" anchorCtr="0">
            <a:noAutofit/>
          </a:bodyPr>
          <a:lstStyle>
            <a:lvl1pPr algn="l" rtl="0">
              <a:defRPr sz="2800" b="0">
                <a:solidFill>
                  <a:schemeClr val="tx1"/>
                </a:solidFill>
                <a:latin typeface="+mj-lt"/>
              </a:defRPr>
            </a:lvl1pPr>
          </a:lstStyle>
          <a:p>
            <a:r>
              <a:rPr lang="en-US" dirty="0" smtClean="0"/>
              <a:t>Click to edit title</a:t>
            </a:r>
            <a:endParaRPr lang="en-US" dirty="0"/>
          </a:p>
        </p:txBody>
      </p:sp>
      <p:sp>
        <p:nvSpPr>
          <p:cNvPr id="3" name="Subtitle 2"/>
          <p:cNvSpPr>
            <a:spLocks noGrp="1"/>
          </p:cNvSpPr>
          <p:nvPr>
            <p:ph type="subTitle" idx="1" hasCustomPrompt="1"/>
          </p:nvPr>
        </p:nvSpPr>
        <p:spPr>
          <a:xfrm>
            <a:off x="3054926" y="2556164"/>
            <a:ext cx="4447309" cy="270163"/>
          </a:xfrm>
        </p:spPr>
        <p:txBody>
          <a:bodyPr lIns="0" tIns="0" rIns="0" bIns="0" anchor="ctr" anchorCtr="0">
            <a:noAutofit/>
          </a:bodyPr>
          <a:lstStyle>
            <a:lvl1pPr marL="0" marR="0" indent="0" algn="l" defTabSz="914400" rtl="0" eaLnBrk="1" fontAlgn="auto" latinLnBrk="0" hangingPunct="1">
              <a:lnSpc>
                <a:spcPct val="100000"/>
              </a:lnSpc>
              <a:spcBef>
                <a:spcPts val="1200"/>
              </a:spcBef>
              <a:spcAft>
                <a:spcPts val="0"/>
              </a:spcAft>
              <a:buClr>
                <a:schemeClr val="tx1"/>
              </a:buClr>
              <a:buSzPct val="100000"/>
              <a:buFont typeface="Arial" panose="020B0604020202020204" pitchFamily="34" charset="0"/>
              <a:buNone/>
              <a:tabLst/>
              <a:defRPr sz="1600" b="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subtitle</a:t>
            </a:r>
          </a:p>
        </p:txBody>
      </p:sp>
      <p:pic>
        <p:nvPicPr>
          <p:cNvPr id="5"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748107" y="4109094"/>
            <a:ext cx="1814435" cy="540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1444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71600" y="946151"/>
            <a:ext cx="8200800" cy="3398838"/>
          </a:xfrm>
        </p:spPr>
        <p:txBody>
          <a:bodyPr vert="horz" lIns="0" tIns="45720" rIns="91440" bIns="45720" rtlCol="0">
            <a:normAutofit/>
          </a:bodyPr>
          <a:lstStyle>
            <a:lvl1pPr>
              <a:defRPr lang="en-US" dirty="0" smtClean="0">
                <a:solidFill>
                  <a:schemeClr val="tx1"/>
                </a:solidFill>
              </a:defRPr>
            </a:lvl1pPr>
            <a:lvl2pPr>
              <a:defRPr lang="en-US" dirty="0" smtClean="0">
                <a:solidFill>
                  <a:schemeClr val="tx1"/>
                </a:solidFill>
              </a:defRPr>
            </a:lvl2pPr>
            <a:lvl3pPr>
              <a:defRPr lang="en-US" dirty="0" smtClean="0">
                <a:solidFill>
                  <a:schemeClr val="tx1"/>
                </a:solidFill>
              </a:defRPr>
            </a:lvl3pPr>
            <a:lvl4pPr>
              <a:defRPr lang="en-US" dirty="0" smtClean="0">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 name="Title 1"/>
          <p:cNvSpPr>
            <a:spLocks noGrp="1"/>
          </p:cNvSpPr>
          <p:nvPr>
            <p:ph type="title" hasCustomPrompt="1"/>
          </p:nvPr>
        </p:nvSpPr>
        <p:spPr>
          <a:xfrm>
            <a:off x="471600" y="169863"/>
            <a:ext cx="8200800" cy="622300"/>
          </a:xfrm>
        </p:spPr>
        <p:txBody>
          <a:bodyPr vert="horz" lIns="0" tIns="45720" rIns="91440" bIns="45720" rtlCol="0" anchor="b" anchorCtr="0">
            <a:noAutofit/>
          </a:bodyPr>
          <a:lstStyle>
            <a:lvl1pPr>
              <a:defRPr lang="en-US" dirty="0">
                <a:solidFill>
                  <a:schemeClr val="accent1"/>
                </a:solidFill>
              </a:defRPr>
            </a:lvl1pPr>
          </a:lstStyle>
          <a:p>
            <a:pPr lvl="0"/>
            <a:r>
              <a:rPr lang="en-US" dirty="0" smtClean="0"/>
              <a:t>Click to edit Master title style</a:t>
            </a:r>
            <a:endParaRPr lang="en-US" dirty="0"/>
          </a:p>
        </p:txBody>
      </p:sp>
      <p:sp>
        <p:nvSpPr>
          <p:cNvPr id="4" name="TextBox 3"/>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5479517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מציין מיקום של תמונה 5"/>
          <p:cNvSpPr>
            <a:spLocks noGrp="1"/>
          </p:cNvSpPr>
          <p:nvPr>
            <p:ph type="pic" sz="quarter" idx="10"/>
          </p:nvPr>
        </p:nvSpPr>
        <p:spPr>
          <a:xfrm>
            <a:off x="471600" y="946589"/>
            <a:ext cx="8200800" cy="3398400"/>
          </a:xfrm>
        </p:spPr>
        <p:txBody>
          <a:bodyPr/>
          <a:lstStyle>
            <a:lvl1pPr marL="0" indent="0" algn="r">
              <a:buNone/>
              <a:defRPr/>
            </a:lvl1pPr>
          </a:lstStyle>
          <a:p>
            <a:endParaRPr lang="en-US" dirty="0"/>
          </a:p>
        </p:txBody>
      </p:sp>
      <p:sp>
        <p:nvSpPr>
          <p:cNvPr id="2" name="Title 1"/>
          <p:cNvSpPr>
            <a:spLocks noGrp="1"/>
          </p:cNvSpPr>
          <p:nvPr>
            <p:ph type="title" hasCustomPrompt="1"/>
          </p:nvPr>
        </p:nvSpPr>
        <p:spPr>
          <a:xfrm>
            <a:off x="471600" y="169863"/>
            <a:ext cx="8200800" cy="622300"/>
          </a:xfrm>
        </p:spPr>
        <p:txBody>
          <a:bodyPr vert="horz" lIns="0" tIns="45720" rIns="91440" bIns="45720" rtlCol="0" anchor="b" anchorCtr="0">
            <a:noAutofit/>
          </a:bodyPr>
          <a:lstStyle>
            <a:lvl1pPr>
              <a:defRPr lang="en-US" dirty="0"/>
            </a:lvl1pPr>
          </a:lstStyle>
          <a:p>
            <a:pPr lvl="0"/>
            <a:r>
              <a:rPr lang="en-US" dirty="0" smtClean="0"/>
              <a:t>Click to edit Master title style</a:t>
            </a:r>
            <a:endParaRPr lang="en-US" dirty="0"/>
          </a:p>
        </p:txBody>
      </p:sp>
      <p:sp>
        <p:nvSpPr>
          <p:cNvPr id="7" name="TextBox 6"/>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7452854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1600" y="169862"/>
            <a:ext cx="8200800" cy="622301"/>
          </a:xfrm>
        </p:spPr>
        <p:txBody>
          <a:bodyPr vert="horz" lIns="0" tIns="45720" rIns="91440" bIns="45720" rtlCol="0" anchor="b" anchorCtr="0">
            <a:noAutofit/>
          </a:bodyPr>
          <a:lstStyle>
            <a:lvl1pPr>
              <a:defRPr lang="en-US" dirty="0"/>
            </a:lvl1pPr>
          </a:lstStyle>
          <a:p>
            <a:pPr lvl="0"/>
            <a:r>
              <a:rPr lang="en-US" dirty="0" smtClean="0"/>
              <a:t>Click to edit Master title style</a:t>
            </a:r>
            <a:endParaRPr lang="en-US" dirty="0"/>
          </a:p>
        </p:txBody>
      </p:sp>
      <p:sp>
        <p:nvSpPr>
          <p:cNvPr id="3" name="Content Placeholder 2"/>
          <p:cNvSpPr>
            <a:spLocks noGrp="1"/>
          </p:cNvSpPr>
          <p:nvPr>
            <p:ph sz="half" idx="1"/>
          </p:nvPr>
        </p:nvSpPr>
        <p:spPr>
          <a:xfrm>
            <a:off x="471600" y="946151"/>
            <a:ext cx="3888000" cy="3398837"/>
          </a:xfrm>
        </p:spPr>
        <p:txBody>
          <a:bodyPr vert="horz" lIns="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Content Placeholder 3"/>
          <p:cNvSpPr>
            <a:spLocks noGrp="1"/>
          </p:cNvSpPr>
          <p:nvPr>
            <p:ph sz="half" idx="2"/>
          </p:nvPr>
        </p:nvSpPr>
        <p:spPr>
          <a:xfrm>
            <a:off x="4784400" y="946150"/>
            <a:ext cx="3888000" cy="3398838"/>
          </a:xfrm>
        </p:spPr>
        <p:txBody>
          <a:bodyPr vert="horz" lIns="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Box 6"/>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36667184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1600" y="169862"/>
            <a:ext cx="8200800" cy="622301"/>
          </a:xfrm>
        </p:spPr>
        <p:txBody>
          <a:bodyPr vert="horz" lIns="0" tIns="45720" rIns="91440" bIns="45720" rtlCol="0" anchor="b" anchorCtr="0">
            <a:noAutofit/>
          </a:bodyPr>
          <a:lstStyle>
            <a:lvl1pPr>
              <a:defRPr lang="en-US" dirty="0"/>
            </a:lvl1pPr>
          </a:lstStyle>
          <a:p>
            <a:pPr lvl="0"/>
            <a:r>
              <a:rPr lang="en-US" dirty="0" smtClean="0"/>
              <a:t>Click to edit Master title style</a:t>
            </a:r>
            <a:endParaRPr lang="en-US" dirty="0"/>
          </a:p>
        </p:txBody>
      </p:sp>
      <p:sp>
        <p:nvSpPr>
          <p:cNvPr id="4" name="Content Placeholder 3"/>
          <p:cNvSpPr>
            <a:spLocks noGrp="1"/>
          </p:cNvSpPr>
          <p:nvPr>
            <p:ph sz="half" idx="2"/>
          </p:nvPr>
        </p:nvSpPr>
        <p:spPr>
          <a:xfrm>
            <a:off x="471600" y="1372032"/>
            <a:ext cx="3888000" cy="2972956"/>
          </a:xfrm>
        </p:spPr>
        <p:txBody>
          <a:bodyPr vert="horz" lIns="0" tIns="45720" rIns="91440" bIns="45720" rtlCol="0">
            <a:normAutofit/>
          </a:bodyPr>
          <a:lstStyle>
            <a:lvl1pPr>
              <a:defRPr lang="en-US" dirty="0" smtClean="0">
                <a:solidFill>
                  <a:schemeClr val="tx1"/>
                </a:solidFill>
              </a:defRPr>
            </a:lvl1pPr>
            <a:lvl2pPr>
              <a:defRPr lang="en-US" dirty="0" smtClean="0">
                <a:solidFill>
                  <a:schemeClr val="tx1"/>
                </a:solidFill>
              </a:defRPr>
            </a:lvl2pPr>
            <a:lvl3pPr>
              <a:defRPr lang="en-US" dirty="0" smtClean="0">
                <a:solidFill>
                  <a:schemeClr val="tx1"/>
                </a:solidFill>
              </a:defRPr>
            </a:lvl3pPr>
            <a:lvl4pPr>
              <a:defRPr lang="en-US" dirty="0" smtClean="0">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Content Placeholder 5"/>
          <p:cNvSpPr>
            <a:spLocks noGrp="1"/>
          </p:cNvSpPr>
          <p:nvPr>
            <p:ph sz="quarter" idx="4"/>
          </p:nvPr>
        </p:nvSpPr>
        <p:spPr>
          <a:xfrm>
            <a:off x="4784400" y="1372032"/>
            <a:ext cx="3888000" cy="2972956"/>
          </a:xfrm>
        </p:spPr>
        <p:txBody>
          <a:bodyPr vert="horz" lIns="0" tIns="45720" rIns="91440" bIns="45720" rtlCol="0">
            <a:normAutofit/>
          </a:bodyPr>
          <a:lstStyle>
            <a:lvl1pPr>
              <a:defRPr lang="en-US" dirty="0" smtClean="0">
                <a:solidFill>
                  <a:schemeClr val="tx1"/>
                </a:solidFill>
              </a:defRPr>
            </a:lvl1pPr>
            <a:lvl2pPr>
              <a:defRPr lang="en-US" dirty="0" smtClean="0">
                <a:solidFill>
                  <a:schemeClr val="tx1"/>
                </a:solidFill>
              </a:defRPr>
            </a:lvl2pPr>
            <a:lvl3pPr>
              <a:defRPr lang="en-US" dirty="0" smtClean="0">
                <a:solidFill>
                  <a:schemeClr val="tx1"/>
                </a:solidFill>
              </a:defRPr>
            </a:lvl3pPr>
            <a:lvl4pPr>
              <a:defRPr lang="en-US" dirty="0" smtClean="0">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3" name="Text Placeholder 2"/>
          <p:cNvSpPr>
            <a:spLocks noGrp="1"/>
          </p:cNvSpPr>
          <p:nvPr>
            <p:ph type="body" idx="1" hasCustomPrompt="1"/>
          </p:nvPr>
        </p:nvSpPr>
        <p:spPr>
          <a:xfrm>
            <a:off x="471600" y="946150"/>
            <a:ext cx="3888000" cy="418306"/>
          </a:xfrm>
        </p:spPr>
        <p:txBody>
          <a:bodyPr anchor="b">
            <a:normAutofit/>
          </a:bodyPr>
          <a:lstStyle>
            <a:lvl1pPr marL="0" marR="0" indent="0" algn="l" defTabSz="914400" rtl="0" eaLnBrk="1" fontAlgn="auto" latinLnBrk="0" hangingPunct="1">
              <a:lnSpc>
                <a:spcPct val="100000"/>
              </a:lnSpc>
              <a:spcBef>
                <a:spcPts val="1200"/>
              </a:spcBef>
              <a:spcAft>
                <a:spcPts val="0"/>
              </a:spcAft>
              <a:buClr>
                <a:schemeClr val="tx1"/>
              </a:buClr>
              <a:buSzPct val="100000"/>
              <a:buFont typeface="Arial" panose="020B0604020202020204" pitchFamily="34" charset="0"/>
              <a:buNone/>
              <a:tabLst/>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200"/>
              </a:spcBef>
              <a:spcAft>
                <a:spcPts val="0"/>
              </a:spcAft>
              <a:buClr>
                <a:schemeClr val="tx1"/>
              </a:buClr>
              <a:buSzPct val="100000"/>
              <a:buFont typeface="Arial" panose="020B0604020202020204" pitchFamily="34" charset="0"/>
              <a:buNone/>
              <a:tabLst/>
              <a:defRPr/>
            </a:pPr>
            <a:r>
              <a:rPr lang="en-US" dirty="0" smtClean="0"/>
              <a:t>Click to edit Master text styles</a:t>
            </a:r>
          </a:p>
        </p:txBody>
      </p:sp>
      <p:sp>
        <p:nvSpPr>
          <p:cNvPr id="5" name="Text Placeholder 4"/>
          <p:cNvSpPr>
            <a:spLocks noGrp="1"/>
          </p:cNvSpPr>
          <p:nvPr>
            <p:ph type="body" sz="quarter" idx="3" hasCustomPrompt="1"/>
          </p:nvPr>
        </p:nvSpPr>
        <p:spPr>
          <a:xfrm>
            <a:off x="4784400" y="946150"/>
            <a:ext cx="3888000" cy="418306"/>
          </a:xfrm>
        </p:spPr>
        <p:txBody>
          <a:bodyPr anchor="b">
            <a:normAutofit/>
          </a:bodyPr>
          <a:lstStyle>
            <a:lvl1pPr marL="0" marR="0" indent="0" algn="l" defTabSz="914400" rtl="0" eaLnBrk="1" fontAlgn="auto" latinLnBrk="0" hangingPunct="1">
              <a:lnSpc>
                <a:spcPct val="100000"/>
              </a:lnSpc>
              <a:spcBef>
                <a:spcPts val="1200"/>
              </a:spcBef>
              <a:spcAft>
                <a:spcPts val="0"/>
              </a:spcAft>
              <a:buClr>
                <a:schemeClr val="tx1"/>
              </a:buClr>
              <a:buSzPct val="100000"/>
              <a:buFont typeface="Arial" panose="020B0604020202020204" pitchFamily="34" charset="0"/>
              <a:buNone/>
              <a:tabLst/>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200"/>
              </a:spcBef>
              <a:spcAft>
                <a:spcPts val="0"/>
              </a:spcAft>
              <a:buClr>
                <a:schemeClr val="tx1"/>
              </a:buClr>
              <a:buSzPct val="100000"/>
              <a:buFont typeface="Arial" panose="020B0604020202020204" pitchFamily="34" charset="0"/>
              <a:buNone/>
              <a:tabLst/>
              <a:defRPr/>
            </a:pPr>
            <a:r>
              <a:rPr lang="en-US" dirty="0" smtClean="0"/>
              <a:t>Click to edit Master text styles</a:t>
            </a:r>
          </a:p>
        </p:txBody>
      </p:sp>
      <p:sp>
        <p:nvSpPr>
          <p:cNvPr id="9" name="TextBox 8"/>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2974148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2065" y="169863"/>
            <a:ext cx="8199870" cy="622300"/>
          </a:xfrm>
        </p:spPr>
        <p:txBody>
          <a:bodyPr/>
          <a:lstStyle/>
          <a:p>
            <a:r>
              <a:rPr lang="en-US" dirty="0" smtClean="0"/>
              <a:t>Click to edit Master title style</a:t>
            </a:r>
            <a:endParaRPr lang="en-US" dirty="0"/>
          </a:p>
        </p:txBody>
      </p:sp>
      <p:sp>
        <p:nvSpPr>
          <p:cNvPr id="5" name="TextBox 4"/>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22196192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TextBox 3"/>
          <p:cNvSpPr txBox="1"/>
          <p:nvPr userDrawn="1"/>
        </p:nvSpPr>
        <p:spPr>
          <a:xfrm>
            <a:off x="471600" y="4712920"/>
            <a:ext cx="198437" cy="230832"/>
          </a:xfrm>
          <a:prstGeom prst="rect">
            <a:avLst/>
          </a:prstGeom>
          <a:noFill/>
        </p:spPr>
        <p:txBody>
          <a:bodyPr wrap="square" lIns="0" rIns="0" rtlCol="0" anchor="ctr" anchorCtr="0">
            <a:spAutoFit/>
          </a:bodyPr>
          <a:lstStyle/>
          <a:p>
            <a:pPr algn="l"/>
            <a:fld id="{746B6BB7-8FD9-4516-A2B1-95A48CAD54C6}" type="slidenum">
              <a:rPr lang="en-US" sz="900" smtClean="0">
                <a:solidFill>
                  <a:schemeClr val="tx1"/>
                </a:solidFill>
              </a:rPr>
              <a:pPr algn="l"/>
              <a:t>‹#›</a:t>
            </a:fld>
            <a:endParaRPr lang="en-US" sz="900" dirty="0">
              <a:solidFill>
                <a:schemeClr val="tx1"/>
              </a:solidFill>
            </a:endParaRPr>
          </a:p>
        </p:txBody>
      </p:sp>
    </p:spTree>
    <p:extLst>
      <p:ext uri="{BB962C8B-B14F-4D97-AF65-F5344CB8AC3E}">
        <p14:creationId xmlns:p14="http://schemas.microsoft.com/office/powerpoint/2010/main" val="17420814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0004" y="169863"/>
            <a:ext cx="8199870" cy="622300"/>
          </a:xfrm>
          <a:prstGeom prst="rect">
            <a:avLst/>
          </a:prstGeom>
        </p:spPr>
        <p:txBody>
          <a:bodyPr vert="horz" lIns="0" tIns="45720" rIns="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80003" y="946150"/>
            <a:ext cx="8199870" cy="3398839"/>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649480241"/>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0" r:id="rId4"/>
    <p:sldLayoutId id="2147483658" r:id="rId5"/>
    <p:sldLayoutId id="2147483652" r:id="rId6"/>
    <p:sldLayoutId id="2147483653" r:id="rId7"/>
    <p:sldLayoutId id="2147483654" r:id="rId8"/>
    <p:sldLayoutId id="2147483655" r:id="rId9"/>
  </p:sldLayoutIdLst>
  <p:timing>
    <p:tnLst>
      <p:par>
        <p:cTn id="1" dur="indefinite" restart="never" nodeType="tmRoot"/>
      </p:par>
    </p:tnLst>
  </p:timing>
  <p:hf hdr="0" ftr="0" dt="0"/>
  <p:txStyles>
    <p:titleStyle>
      <a:lvl1pPr algn="l" defTabSz="914400" rtl="0" eaLnBrk="1" latinLnBrk="0" hangingPunct="1">
        <a:spcBef>
          <a:spcPct val="0"/>
        </a:spcBef>
        <a:buNone/>
        <a:defRPr sz="2200" b="1" kern="1200">
          <a:solidFill>
            <a:srgbClr val="0F99BE"/>
          </a:solidFill>
          <a:latin typeface="+mj-lt"/>
          <a:ea typeface="+mj-ea"/>
          <a:cs typeface="+mj-cs"/>
        </a:defRPr>
      </a:lvl1pPr>
    </p:titleStyle>
    <p:bodyStyle>
      <a:lvl1pPr marL="179388" indent="-179388" algn="l" defTabSz="914400" rtl="0" eaLnBrk="1" latinLnBrk="0" hangingPunct="1">
        <a:spcBef>
          <a:spcPts val="1200"/>
        </a:spcBef>
        <a:buClr>
          <a:schemeClr val="tx1"/>
        </a:buClr>
        <a:buSzPct val="100000"/>
        <a:buFont typeface="Arial" panose="020B0604020202020204" pitchFamily="34" charset="0"/>
        <a:buChar char="•"/>
        <a:defRPr sz="1800" kern="120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sz="1600" kern="120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sz="1400" kern="120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video" Target="https://www.youtube.com/embed/LzOs8Fmv15U" TargetMode="External"/><Relationship Id="rId5" Type="http://schemas.openxmlformats.org/officeDocument/2006/relationships/image" Target="../media/image8.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4.xml"/><Relationship Id="rId1" Type="http://schemas.openxmlformats.org/officeDocument/2006/relationships/video" Target="https://www.youtube.com/embed/siDWyGrSQBU" TargetMode="External"/><Relationship Id="rId5" Type="http://schemas.openxmlformats.org/officeDocument/2006/relationships/image" Target="../media/image8.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deidentification.co/" TargetMode="External"/><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hyperlink" Target="https://www.kenko.tech/" TargetMode="External"/><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TLjUK-teB8o" TargetMode="External"/><Relationship Id="rId2" Type="http://schemas.openxmlformats.org/officeDocument/2006/relationships/image" Target="../media/image30.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export.gov.il/" TargetMode="External"/><Relationship Id="rId7" Type="http://schemas.openxmlformats.org/officeDocument/2006/relationships/image" Target="../media/image8.jpeg"/><Relationship Id="rId2" Type="http://schemas.openxmlformats.org/officeDocument/2006/relationships/hyperlink" Target="mailto:krael@export.gov.il" TargetMode="External"/><Relationship Id="rId1" Type="http://schemas.openxmlformats.org/officeDocument/2006/relationships/slideLayout" Target="../slideLayouts/slideLayout7.xml"/><Relationship Id="rId6" Type="http://schemas.openxmlformats.org/officeDocument/2006/relationships/hyperlink" Target="http://israel-keizai.org/" TargetMode="External"/><Relationship Id="rId5" Type="http://schemas.openxmlformats.org/officeDocument/2006/relationships/hyperlink" Target="mailto:osaka@israeltrade.gov.il" TargetMode="External"/><Relationship Id="rId4" Type="http://schemas.openxmlformats.org/officeDocument/2006/relationships/hyperlink" Target="mailto:tokyo@israeltrade.gov.i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video" Target="https://www.youtube.com/embed/BkOxvT_esQo" TargetMode="External"/><Relationship Id="rId5" Type="http://schemas.openxmlformats.org/officeDocument/2006/relationships/image" Target="../media/image8.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hyperlink" Target="https://vimeo.com/273508486" TargetMode="External"/><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jpeg"/><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hyperlink" Target="https://vimeo.com/255240382"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4.xml"/><Relationship Id="rId1" Type="http://schemas.openxmlformats.org/officeDocument/2006/relationships/video" Target="https://www.youtube.com/embed/3J6--cc7IDc" TargetMode="External"/><Relationship Id="rId5" Type="http://schemas.openxmlformats.org/officeDocument/2006/relationships/image" Target="../media/image8.jpe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4.xml"/><Relationship Id="rId1" Type="http://schemas.openxmlformats.org/officeDocument/2006/relationships/video" Target="https://www.youtube.com/embed/dtl8D2SkppY" TargetMode="External"/><Relationship Id="rId5" Type="http://schemas.openxmlformats.org/officeDocument/2006/relationships/image" Target="../media/image8.jpe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ctrTitle"/>
          </p:nvPr>
        </p:nvSpPr>
        <p:spPr/>
        <p:txBody>
          <a:bodyPr/>
          <a:lstStyle/>
          <a:p>
            <a:r>
              <a:rPr lang="en-US" dirty="0" smtClean="0"/>
              <a:t>Israel XR &amp; AI Delegation Catalog</a:t>
            </a:r>
            <a:endParaRPr lang="en-US" dirty="0"/>
          </a:p>
        </p:txBody>
      </p:sp>
      <p:sp>
        <p:nvSpPr>
          <p:cNvPr id="6" name="כותרת משנה 5"/>
          <p:cNvSpPr>
            <a:spLocks noGrp="1"/>
          </p:cNvSpPr>
          <p:nvPr>
            <p:ph type="subTitle" idx="1"/>
          </p:nvPr>
        </p:nvSpPr>
        <p:spPr>
          <a:xfrm>
            <a:off x="527416" y="2334477"/>
            <a:ext cx="4162368" cy="650769"/>
          </a:xfrm>
        </p:spPr>
        <p:txBody>
          <a:bodyPr/>
          <a:lstStyle/>
          <a:p>
            <a:r>
              <a:rPr lang="en-US" dirty="0" smtClean="0"/>
              <a:t>April 3</a:t>
            </a:r>
            <a:r>
              <a:rPr lang="en-US" baseline="30000" dirty="0" smtClean="0"/>
              <a:t>rd</a:t>
            </a:r>
            <a:r>
              <a:rPr lang="en-US" dirty="0" smtClean="0"/>
              <a:t>, 2019 Osaka</a:t>
            </a:r>
          </a:p>
          <a:p>
            <a:r>
              <a:rPr lang="en-US" dirty="0" smtClean="0"/>
              <a:t>April 4</a:t>
            </a:r>
            <a:r>
              <a:rPr lang="en-US" baseline="30000" dirty="0" smtClean="0"/>
              <a:t>th</a:t>
            </a:r>
            <a:r>
              <a:rPr lang="en-US" dirty="0" smtClean="0"/>
              <a:t>, 2019 Tokyo</a:t>
            </a:r>
          </a:p>
        </p:txBody>
      </p:sp>
      <p:pic>
        <p:nvPicPr>
          <p:cNvPr id="5" name="מציין מיקום של תמונה 4"/>
          <p:cNvPicPr>
            <a:picLocks noGrp="1" noChangeAspect="1"/>
          </p:cNvPicPr>
          <p:nvPr>
            <p:ph type="pic" sz="quarter" idx="11"/>
          </p:nvPr>
        </p:nvPicPr>
        <p:blipFill rotWithShape="1">
          <a:blip r:embed="rId2" cstate="print">
            <a:extLst>
              <a:ext uri="{28A0092B-C50C-407E-A947-70E740481C1C}">
                <a14:useLocalDpi xmlns:a14="http://schemas.microsoft.com/office/drawing/2010/main"/>
              </a:ext>
            </a:extLst>
          </a:blip>
          <a:srcRect/>
          <a:stretch/>
        </p:blipFill>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1778" y="3804086"/>
            <a:ext cx="1455173" cy="624478"/>
          </a:xfrm>
          <a:prstGeom prst="rect">
            <a:avLst/>
          </a:prstGeom>
        </p:spPr>
      </p:pic>
    </p:spTree>
    <p:extLst>
      <p:ext uri="{BB962C8B-B14F-4D97-AF65-F5344CB8AC3E}">
        <p14:creationId xmlns:p14="http://schemas.microsoft.com/office/powerpoint/2010/main" val="721450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62500" lnSpcReduction="20000"/>
          </a:bodyPr>
          <a:lstStyle/>
          <a:p>
            <a:pPr>
              <a:spcBef>
                <a:spcPts val="2400"/>
              </a:spcBef>
            </a:pPr>
            <a:endParaRPr lang="en-US" sz="900" dirty="0" smtClean="0"/>
          </a:p>
          <a:p>
            <a:pPr>
              <a:spcBef>
                <a:spcPts val="0"/>
              </a:spcBef>
            </a:pPr>
            <a:endParaRPr lang="en-US" dirty="0" smtClean="0"/>
          </a:p>
          <a:p>
            <a:pPr>
              <a:spcBef>
                <a:spcPts val="0"/>
              </a:spcBef>
            </a:pPr>
            <a:r>
              <a:rPr lang="en-US" dirty="0" smtClean="0"/>
              <a:t>Wearable </a:t>
            </a:r>
            <a:r>
              <a:rPr lang="en-US" dirty="0"/>
              <a:t>Devices develops the future interface interaction for digital devices. Our vision is transforming interaction and control to be as natural and intuitive as real-life experiences. Our cutting-edge technology includes deep learning algorithms combined with convoluted neural networks running real time on mobile or desktop, miniaturized electronics and a small and elegant form factor</a:t>
            </a:r>
            <a:r>
              <a:rPr lang="en-US" dirty="0" smtClean="0"/>
              <a:t>.</a:t>
            </a:r>
            <a:endParaRPr lang="en-US" dirty="0"/>
          </a:p>
          <a:p>
            <a:pPr>
              <a:spcBef>
                <a:spcPts val="600"/>
              </a:spcBef>
            </a:pPr>
            <a:r>
              <a:rPr lang="en-US" dirty="0"/>
              <a:t>Mudra is a wrist-worn gesture recognition device which enables the user to control devices wirelessly by subtle finger movements. Discrete gestures such as individual finger movement - index finger, thumb finger, the soft tap of the middle finger on the thumb, etc., which are used as functions - select, scroll up/down, go back. Continuous fingertip pressure applied between fingers is used for drag and drop, zoom-in/out, flip and rotate holograms. Fingertip pressure gradations can be used for health monitoring and sports analytics applications</a:t>
            </a:r>
            <a:r>
              <a:rPr lang="en-US" dirty="0" smtClean="0"/>
              <a:t>.</a:t>
            </a:r>
            <a:endParaRPr lang="en-US" dirty="0"/>
          </a:p>
          <a:p>
            <a:pPr>
              <a:spcBef>
                <a:spcPts val="600"/>
              </a:spcBef>
            </a:pPr>
            <a:r>
              <a:rPr lang="en-US" dirty="0"/>
              <a:t>Mudra extends the user experience beyond hand controllers or gesture recognition cameras. It allows AR users hands free natural interaction regardless of light conditions or field of view limitations. VR players </a:t>
            </a:r>
          </a:p>
          <a:p>
            <a:pPr>
              <a:spcBef>
                <a:spcPts val="0"/>
              </a:spcBef>
            </a:pPr>
            <a:endParaRPr lang="en-US" dirty="0"/>
          </a:p>
        </p:txBody>
      </p:sp>
      <p:sp>
        <p:nvSpPr>
          <p:cNvPr id="26626" name="Rectangle 2"/>
          <p:cNvSpPr>
            <a:spLocks noGrp="1" noChangeArrowheads="1"/>
          </p:cNvSpPr>
          <p:nvPr>
            <p:ph type="title"/>
          </p:nvPr>
        </p:nvSpPr>
        <p:spPr/>
        <p:txBody>
          <a:bodyPr/>
          <a:lstStyle/>
          <a:p>
            <a:r>
              <a:rPr lang="en-US" dirty="0"/>
              <a:t>Wearable </a:t>
            </a:r>
            <a:r>
              <a:rPr lang="en-US" dirty="0" smtClean="0"/>
              <a:t>Devices</a:t>
            </a:r>
            <a:br>
              <a:rPr lang="en-US" dirty="0" smtClean="0"/>
            </a:br>
            <a:r>
              <a:rPr lang="en-US" sz="1600" b="0" dirty="0"/>
              <a:t>Touch-free, Gesture-interface Wearable</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914449"/>
          </a:xfrm>
          <a:prstGeom prst="rect">
            <a:avLst/>
          </a:prstGeom>
          <a:ln>
            <a:solidFill>
              <a:schemeClr val="bg1">
                <a:lumMod val="85000"/>
              </a:schemeClr>
            </a:solidFill>
          </a:ln>
        </p:spPr>
        <p:txBody>
          <a:bodyPr vert="horz" lIns="0" tIns="45720" rIns="91440" bIns="45720" rtlCol="0">
            <a:normAutofit fontScale="92500" lnSpcReduction="20000"/>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smtClean="0"/>
              <a:t>Huawei, Facebook, Oculus, </a:t>
            </a:r>
            <a:r>
              <a:rPr lang="en-US" dirty="0" err="1" smtClean="0"/>
              <a:t>Fujicom</a:t>
            </a:r>
            <a:r>
              <a:rPr lang="en-US" dirty="0" smtClean="0"/>
              <a:t>, Mojo Vision, Enel, HTC, Bose, </a:t>
            </a:r>
            <a:r>
              <a:rPr lang="en-US" dirty="0" err="1" smtClean="0"/>
              <a:t>Lumus</a:t>
            </a:r>
            <a:r>
              <a:rPr lang="en-US" dirty="0" smtClean="0"/>
              <a:t>, Honda Innovations, Fujitsu Global</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1026" name="Picture 2" descr="https://finder.startupnationcentral.org/image_cloud/wearable-devices_98d2e940-1945-11e7-97b1-f9083e3a1162?w=240&amp;h=24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821" b="18992"/>
          <a:stretch/>
        </p:blipFill>
        <p:spPr bwMode="auto">
          <a:xfrm>
            <a:off x="7733711" y="203242"/>
            <a:ext cx="947002" cy="588921"/>
          </a:xfrm>
          <a:prstGeom prst="rect">
            <a:avLst/>
          </a:prstGeom>
          <a:noFill/>
          <a:extLst>
            <a:ext uri="{909E8E84-426E-40DD-AFC4-6F175D3DCCD1}">
              <a14:hiddenFill xmlns:a14="http://schemas.microsoft.com/office/drawing/2010/main">
                <a:solidFill>
                  <a:srgbClr val="FFFFFF"/>
                </a:solidFill>
              </a14:hiddenFill>
            </a:ext>
          </a:extLst>
        </p:spPr>
      </p:pic>
      <p:pic>
        <p:nvPicPr>
          <p:cNvPr id="3" name="LzOs8Fmv15U"/>
          <p:cNvPicPr>
            <a:picLocks noRot="1" noChangeAspect="1"/>
          </p:cNvPicPr>
          <p:nvPr>
            <a:videoFile r:link="rId1"/>
          </p:nvPr>
        </p:nvPicPr>
        <p:blipFill>
          <a:blip r:embed="rId4"/>
          <a:stretch>
            <a:fillRect/>
          </a:stretch>
        </p:blipFill>
        <p:spPr>
          <a:xfrm>
            <a:off x="4652902" y="2205777"/>
            <a:ext cx="3925833" cy="220828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3813010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a:bodyPr>
          <a:lstStyle/>
          <a:p>
            <a:pPr>
              <a:spcBef>
                <a:spcPts val="2400"/>
              </a:spcBef>
            </a:pPr>
            <a:endParaRPr lang="en-US" sz="500" dirty="0" smtClean="0"/>
          </a:p>
          <a:p>
            <a:pPr>
              <a:spcBef>
                <a:spcPts val="600"/>
              </a:spcBef>
            </a:pPr>
            <a:r>
              <a:rPr lang="en-US" sz="1600" dirty="0"/>
              <a:t>Mixed-Reality in real-time: 2Sens solution turns any device with dual-camera to a Mixed-Reality device. The solution allows to truly mix between the virtual content and the real world, including Occlusion and Interaction. All, while the real-world is dynamically changing.</a:t>
            </a:r>
          </a:p>
          <a:p>
            <a:pPr>
              <a:spcBef>
                <a:spcPts val="600"/>
              </a:spcBef>
            </a:pPr>
            <a:r>
              <a:rPr lang="en-US" sz="1600" dirty="0"/>
              <a:t>2Sens real-time solution is applicable for both AR glasses and smartphones.</a:t>
            </a:r>
          </a:p>
          <a:p>
            <a:pPr>
              <a:spcBef>
                <a:spcPts val="600"/>
              </a:spcBef>
            </a:pPr>
            <a:r>
              <a:rPr lang="en-US" sz="1600" dirty="0"/>
              <a:t>2Sens is a Computer Vision startup based in Tel-Aviv</a:t>
            </a:r>
          </a:p>
        </p:txBody>
      </p:sp>
      <p:sp>
        <p:nvSpPr>
          <p:cNvPr id="26626" name="Rectangle 2"/>
          <p:cNvSpPr>
            <a:spLocks noGrp="1" noChangeArrowheads="1"/>
          </p:cNvSpPr>
          <p:nvPr>
            <p:ph type="title"/>
          </p:nvPr>
        </p:nvSpPr>
        <p:spPr/>
        <p:txBody>
          <a:bodyPr/>
          <a:lstStyle/>
          <a:p>
            <a:r>
              <a:rPr lang="en-US" dirty="0"/>
              <a:t>2Sens</a:t>
            </a:r>
            <a:r>
              <a:rPr lang="en-US" dirty="0" smtClean="0"/>
              <a:t/>
            </a:r>
            <a:br>
              <a:rPr lang="en-US" dirty="0" smtClean="0"/>
            </a:br>
            <a:r>
              <a:rPr lang="en-US" sz="1400" b="0" dirty="0"/>
              <a:t>full Mixed-Reality solution to AR glasses and Smartphones, in real-time</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fontScale="77500" lnSpcReduction="20000"/>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a:t>AR headsets / glasses </a:t>
            </a:r>
            <a:r>
              <a:rPr lang="en-US" dirty="0" smtClean="0"/>
              <a:t>OEMs, Enterprises </a:t>
            </a:r>
            <a:r>
              <a:rPr lang="en-US" dirty="0"/>
              <a:t>who add AR to their training and supervising tool </a:t>
            </a:r>
            <a:r>
              <a:rPr lang="en-US" dirty="0" smtClean="0"/>
              <a:t>set, Smartphones </a:t>
            </a:r>
            <a:r>
              <a:rPr lang="en-US" dirty="0"/>
              <a:t>brands</a:t>
            </a:r>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8194" name="Picture 2" descr="https://finder.startupnationcentral.org/image_cloud/2sens_29274282-b64f-11e8-bddb-9d4f970b3d51?w=240&amp;h=2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7688" y="313083"/>
            <a:ext cx="1343025" cy="485775"/>
          </a:xfrm>
          <a:prstGeom prst="rect">
            <a:avLst/>
          </a:prstGeom>
          <a:noFill/>
          <a:extLst>
            <a:ext uri="{909E8E84-426E-40DD-AFC4-6F175D3DCCD1}">
              <a14:hiddenFill xmlns:a14="http://schemas.microsoft.com/office/drawing/2010/main">
                <a:solidFill>
                  <a:srgbClr val="FFFFFF"/>
                </a:solidFill>
              </a14:hiddenFill>
            </a:ext>
          </a:extLst>
        </p:spPr>
      </p:pic>
      <p:pic>
        <p:nvPicPr>
          <p:cNvPr id="3" name="siDWyGrSQBU"/>
          <p:cNvPicPr>
            <a:picLocks noRot="1" noChangeAspect="1"/>
          </p:cNvPicPr>
          <p:nvPr>
            <a:videoFile r:link="rId1"/>
          </p:nvPr>
        </p:nvPicPr>
        <p:blipFill>
          <a:blip r:embed="rId4"/>
          <a:stretch>
            <a:fillRect/>
          </a:stretch>
        </p:blipFill>
        <p:spPr>
          <a:xfrm>
            <a:off x="4662223" y="2102955"/>
            <a:ext cx="3916512" cy="2203038"/>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3467473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3477489" y="1693718"/>
            <a:ext cx="5176059" cy="841664"/>
          </a:xfrm>
        </p:spPr>
        <p:txBody>
          <a:bodyPr/>
          <a:lstStyle/>
          <a:p>
            <a:pPr algn="ctr"/>
            <a:r>
              <a:rPr lang="en-US" dirty="0" smtClean="0"/>
              <a:t>AI </a:t>
            </a:r>
            <a:endParaRPr lang="en-US" dirty="0"/>
          </a:p>
        </p:txBody>
      </p:sp>
    </p:spTree>
    <p:extLst>
      <p:ext uri="{BB962C8B-B14F-4D97-AF65-F5344CB8AC3E}">
        <p14:creationId xmlns:p14="http://schemas.microsoft.com/office/powerpoint/2010/main" val="16610859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47500" lnSpcReduction="20000"/>
          </a:bodyPr>
          <a:lstStyle/>
          <a:p>
            <a:pPr>
              <a:spcBef>
                <a:spcPts val="2400"/>
              </a:spcBef>
            </a:pPr>
            <a:endParaRPr lang="en-US" sz="500" dirty="0" smtClean="0"/>
          </a:p>
          <a:p>
            <a:r>
              <a:rPr lang="en-US" sz="2300" dirty="0"/>
              <a:t>As more systems adopt face recognition, if it’s to unlock </a:t>
            </a:r>
            <a:r>
              <a:rPr lang="en-US" sz="2300" dirty="0" smtClean="0"/>
              <a:t>mobile devices</a:t>
            </a:r>
            <a:r>
              <a:rPr lang="en-US" sz="2300" dirty="0"/>
              <a:t>, make payments or for any authentication purpose, </a:t>
            </a:r>
            <a:r>
              <a:rPr lang="en-US" sz="2300" dirty="0" smtClean="0"/>
              <a:t>the risk </a:t>
            </a:r>
            <a:r>
              <a:rPr lang="en-US" sz="2300" dirty="0"/>
              <a:t>to privacy continues to grow</a:t>
            </a:r>
            <a:r>
              <a:rPr lang="en-US" sz="2300" dirty="0" smtClean="0"/>
              <a:t>. Organizations </a:t>
            </a:r>
            <a:r>
              <a:rPr lang="en-US" sz="2300" dirty="0"/>
              <a:t>that handle images – corporations, </a:t>
            </a:r>
            <a:r>
              <a:rPr lang="en-US" sz="2300" dirty="0" smtClean="0"/>
              <a:t>governments and </a:t>
            </a:r>
            <a:r>
              <a:rPr lang="en-US" sz="2300" dirty="0"/>
              <a:t>security agencies – face new challenges of new </a:t>
            </a:r>
            <a:r>
              <a:rPr lang="en-US" sz="2300" dirty="0" smtClean="0"/>
              <a:t>regulatory requirements</a:t>
            </a:r>
            <a:r>
              <a:rPr lang="en-US" sz="2300" dirty="0"/>
              <a:t>, growing privacy concerns and sensitive </a:t>
            </a:r>
            <a:r>
              <a:rPr lang="en-US" sz="2300" dirty="0" smtClean="0"/>
              <a:t>security Issues</a:t>
            </a:r>
            <a:r>
              <a:rPr lang="en-US" sz="2300" dirty="0"/>
              <a:t>.</a:t>
            </a:r>
          </a:p>
          <a:p>
            <a:pPr>
              <a:spcBef>
                <a:spcPts val="600"/>
              </a:spcBef>
            </a:pPr>
            <a:r>
              <a:rPr lang="en-US" sz="2300" dirty="0" smtClean="0"/>
              <a:t>D-ID’s </a:t>
            </a:r>
            <a:r>
              <a:rPr lang="en-US" sz="2300" dirty="0"/>
              <a:t>groundbreaking technology produces images that </a:t>
            </a:r>
            <a:r>
              <a:rPr lang="en-US" sz="2300" dirty="0" smtClean="0"/>
              <a:t>are unrecognizable </a:t>
            </a:r>
            <a:r>
              <a:rPr lang="en-US" sz="2300" dirty="0"/>
              <a:t>to face recognition algorithms, while </a:t>
            </a:r>
            <a:r>
              <a:rPr lang="en-US" sz="2300" dirty="0" smtClean="0"/>
              <a:t>keeping them </a:t>
            </a:r>
            <a:r>
              <a:rPr lang="en-US" sz="2300" dirty="0"/>
              <a:t>similar to the human eye and it is designed to </a:t>
            </a:r>
            <a:r>
              <a:rPr lang="en-US" sz="2300" dirty="0" smtClean="0"/>
              <a:t>be difficult </a:t>
            </a:r>
            <a:r>
              <a:rPr lang="en-US" sz="2300" dirty="0"/>
              <a:t>for an AI to overcome.</a:t>
            </a:r>
          </a:p>
          <a:p>
            <a:pPr>
              <a:spcBef>
                <a:spcPts val="600"/>
              </a:spcBef>
            </a:pPr>
            <a:r>
              <a:rPr lang="en-US" sz="2300" dirty="0" smtClean="0"/>
              <a:t>Faces </a:t>
            </a:r>
            <a:r>
              <a:rPr lang="en-US" sz="2300" dirty="0"/>
              <a:t>have become our digital identifiers</a:t>
            </a:r>
            <a:r>
              <a:rPr lang="en-US" sz="2300" dirty="0" smtClean="0"/>
              <a:t>. They </a:t>
            </a:r>
            <a:r>
              <a:rPr lang="en-US" sz="2300" dirty="0"/>
              <a:t>must be protected because </a:t>
            </a:r>
            <a:r>
              <a:rPr lang="en-US" sz="2300" dirty="0" smtClean="0"/>
              <a:t>unlike passwords </a:t>
            </a:r>
            <a:r>
              <a:rPr lang="en-US" sz="2300" dirty="0"/>
              <a:t>you cannot change your face.</a:t>
            </a:r>
          </a:p>
          <a:p>
            <a:pPr>
              <a:spcBef>
                <a:spcPts val="600"/>
              </a:spcBef>
            </a:pPr>
            <a:r>
              <a:rPr lang="en-US" sz="2300" dirty="0" smtClean="0"/>
              <a:t>At </a:t>
            </a:r>
            <a:r>
              <a:rPr lang="en-US" sz="2300" dirty="0"/>
              <a:t>the meeting point of deep learning and privacy, </a:t>
            </a:r>
            <a:r>
              <a:rPr lang="en-US" sz="2300" dirty="0" smtClean="0"/>
              <a:t>the company’s </a:t>
            </a:r>
            <a:r>
              <a:rPr lang="en-US" sz="2300" dirty="0"/>
              <a:t>interdisciplinary group was co-founded by </a:t>
            </a:r>
            <a:r>
              <a:rPr lang="en-US" sz="2300" dirty="0" smtClean="0"/>
              <a:t>Israeli </a:t>
            </a:r>
            <a:r>
              <a:rPr lang="en-US" sz="2300" dirty="0" err="1" smtClean="0"/>
              <a:t>Defence</a:t>
            </a:r>
            <a:r>
              <a:rPr lang="en-US" sz="2300" dirty="0" smtClean="0"/>
              <a:t> </a:t>
            </a:r>
            <a:r>
              <a:rPr lang="en-US" sz="2300" dirty="0"/>
              <a:t>Forces veterans from Special Forces and 8200</a:t>
            </a:r>
            <a:r>
              <a:rPr lang="en-US" sz="2300" dirty="0" smtClean="0"/>
              <a:t>. The </a:t>
            </a:r>
            <a:r>
              <a:rPr lang="en-US" sz="2300" dirty="0"/>
              <a:t>company’s interdisciplinary engineering team holds Ph.D</a:t>
            </a:r>
            <a:r>
              <a:rPr lang="en-US" sz="2300" dirty="0" smtClean="0"/>
              <a:t>. and </a:t>
            </a:r>
            <a:r>
              <a:rPr lang="en-US" sz="2300" dirty="0"/>
              <a:t>M.Sc. degrees in mathematics, computer vision</a:t>
            </a:r>
            <a:r>
              <a:rPr lang="en-US" sz="2300" dirty="0" smtClean="0"/>
              <a:t>, computational </a:t>
            </a:r>
            <a:r>
              <a:rPr lang="en-US" sz="2300" dirty="0"/>
              <a:t>photography and </a:t>
            </a:r>
            <a:r>
              <a:rPr lang="en-US" sz="2300" dirty="0" smtClean="0"/>
              <a:t>AI</a:t>
            </a:r>
            <a:r>
              <a:rPr lang="en-US" sz="2300" dirty="0"/>
              <a:t>.</a:t>
            </a:r>
            <a:endParaRPr lang="en-US" sz="1600" dirty="0"/>
          </a:p>
        </p:txBody>
      </p:sp>
      <p:sp>
        <p:nvSpPr>
          <p:cNvPr id="26626" name="Rectangle 2"/>
          <p:cNvSpPr>
            <a:spLocks noGrp="1" noChangeArrowheads="1"/>
          </p:cNvSpPr>
          <p:nvPr>
            <p:ph type="title"/>
          </p:nvPr>
        </p:nvSpPr>
        <p:spPr/>
        <p:txBody>
          <a:bodyPr/>
          <a:lstStyle/>
          <a:p>
            <a:r>
              <a:rPr lang="en-US" dirty="0"/>
              <a:t>D-ID</a:t>
            </a:r>
            <a:r>
              <a:rPr lang="en-US" dirty="0" smtClean="0"/>
              <a:t/>
            </a:r>
            <a:br>
              <a:rPr lang="en-US" dirty="0" smtClean="0"/>
            </a:br>
            <a:r>
              <a:rPr lang="en-US" sz="1400" b="0" dirty="0"/>
              <a:t>An AI solution to protect identities from face recognition </a:t>
            </a:r>
            <a:r>
              <a:rPr lang="en-US" sz="1400" b="0" dirty="0" smtClean="0"/>
              <a:t>technology</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lnSpcReduction="10000"/>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pt-BR" dirty="0"/>
              <a:t>Toppan Printing, Cloudinary, AnchorFree</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17410" name="Picture 2" descr="https://finder.startupnationcentral.org/image_cloud/de-identification_185880eb-a1f1-11e7-bdd5-bdf399ef0799?w=240&amp;h=2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22029" y="228448"/>
            <a:ext cx="758684" cy="5690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3"/>
          </p:cNvPr>
          <p:cNvPicPr>
            <a:picLocks noChangeAspect="1"/>
          </p:cNvPicPr>
          <p:nvPr/>
        </p:nvPicPr>
        <p:blipFill>
          <a:blip r:embed="rId4"/>
          <a:stretch>
            <a:fillRect/>
          </a:stretch>
        </p:blipFill>
        <p:spPr>
          <a:xfrm>
            <a:off x="4652901" y="2184013"/>
            <a:ext cx="3925833" cy="1949653"/>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4278220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55000" lnSpcReduction="20000"/>
          </a:bodyPr>
          <a:lstStyle/>
          <a:p>
            <a:pPr>
              <a:spcBef>
                <a:spcPts val="2400"/>
              </a:spcBef>
            </a:pPr>
            <a:endParaRPr lang="en-US" sz="500" dirty="0" smtClean="0"/>
          </a:p>
          <a:p>
            <a:r>
              <a:rPr lang="en-US" sz="2200" dirty="0"/>
              <a:t>Measurable digitized emotional data is an enabler for effective emotion- regulation solutions and products. Using AI, we provide an API/SDK to consumer electronics (wearables) and biometric sensor tech companies. Our proven algorithm anonymously translates physiological data to an objective emotional load measurement. With our technology you can use already collected physiological data for more than just activity and fitness tracking. Based on this technology, our business customers can also provide a wide range of emotion-aware applications, solutions and services for improving people’s health, wellbeing, mood and productivity. </a:t>
            </a:r>
          </a:p>
          <a:p>
            <a:pPr>
              <a:spcBef>
                <a:spcPts val="600"/>
              </a:spcBef>
            </a:pPr>
            <a:r>
              <a:rPr lang="en-US" sz="2200" dirty="0"/>
              <a:t>We have built our technology based on our huge proprietary database of more than 1 Billion samples throughout 1,680 experiments in Japan, Germany and Israel. Our ongoing data collection infrastructure enables us to develop deep learning and fine-tune the algorithm performance and accuracy beyond the current market capability.</a:t>
            </a:r>
          </a:p>
        </p:txBody>
      </p:sp>
      <p:sp>
        <p:nvSpPr>
          <p:cNvPr id="26626" name="Rectangle 2"/>
          <p:cNvSpPr>
            <a:spLocks noGrp="1" noChangeArrowheads="1"/>
          </p:cNvSpPr>
          <p:nvPr>
            <p:ph type="title"/>
          </p:nvPr>
        </p:nvSpPr>
        <p:spPr/>
        <p:txBody>
          <a:bodyPr/>
          <a:lstStyle/>
          <a:p>
            <a:r>
              <a:rPr lang="en-US" dirty="0" err="1"/>
              <a:t>Kenko</a:t>
            </a:r>
            <a:r>
              <a:rPr lang="en-US" dirty="0"/>
              <a:t> Technology (The Elegant Monkeys)</a:t>
            </a:r>
            <a:r>
              <a:rPr lang="en-US" dirty="0" smtClean="0"/>
              <a:t/>
            </a:r>
            <a:br>
              <a:rPr lang="en-US" dirty="0" smtClean="0"/>
            </a:br>
            <a:r>
              <a:rPr lang="en-US" sz="1400" b="0" dirty="0"/>
              <a:t>AI technology translates physiological sensors data to an objective emotional load measurement</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a:t>Murata Manufacturing, Max Planck</a:t>
            </a:r>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7170" name="Picture 2" descr="Image result for elegant monkey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6720" y="234090"/>
            <a:ext cx="611279" cy="57307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3"/>
          </p:cNvPr>
          <p:cNvPicPr>
            <a:picLocks noChangeAspect="1"/>
          </p:cNvPicPr>
          <p:nvPr/>
        </p:nvPicPr>
        <p:blipFill>
          <a:blip r:embed="rId4"/>
          <a:stretch>
            <a:fillRect/>
          </a:stretch>
        </p:blipFill>
        <p:spPr>
          <a:xfrm>
            <a:off x="4653951" y="2365693"/>
            <a:ext cx="3924783" cy="164104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3866456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77500" lnSpcReduction="20000"/>
          </a:bodyPr>
          <a:lstStyle/>
          <a:p>
            <a:pPr>
              <a:spcBef>
                <a:spcPts val="2400"/>
              </a:spcBef>
            </a:pPr>
            <a:endParaRPr lang="en-US" sz="500" dirty="0" smtClean="0"/>
          </a:p>
          <a:p>
            <a:r>
              <a:rPr lang="en-US" sz="1600" dirty="0" err="1"/>
              <a:t>Vayyar</a:t>
            </a:r>
            <a:r>
              <a:rPr lang="en-US" sz="1600" dirty="0"/>
              <a:t> has developed the world's most advanced 3D imaging sensor. The sensors can see THROUGH objects, and track everything happening around you in real-time without a camera. They are being used by Fortune 500 companies in , smart home, elderly care , automotive, retail, robotics, manufacturing and medical to transform business.</a:t>
            </a:r>
          </a:p>
          <a:p>
            <a:pPr>
              <a:spcBef>
                <a:spcPts val="600"/>
              </a:spcBef>
            </a:pPr>
            <a:r>
              <a:rPr lang="en-US" sz="1600" dirty="0"/>
              <a:t>Unlike traditional 3D imaging systems that map the contour of objects and entities, </a:t>
            </a:r>
            <a:r>
              <a:rPr lang="en-US" sz="1600" dirty="0" err="1"/>
              <a:t>Vayyar’s</a:t>
            </a:r>
            <a:r>
              <a:rPr lang="en-US" sz="1600" dirty="0"/>
              <a:t> revolutionary 3D imaging technology, penetrates through materials. Leveraging this technology, </a:t>
            </a:r>
            <a:r>
              <a:rPr lang="en-US" sz="1600" dirty="0" err="1"/>
              <a:t>Vayyar</a:t>
            </a:r>
            <a:r>
              <a:rPr lang="en-US" sz="1600" dirty="0"/>
              <a:t> started with the vision to develop a new modality for breast cancer detection by using RF to quickly and affordably look into human tissue to detect malignant growths. On realizing that this same technology, could be tailored to open up new capabilities in a variety of industries, </a:t>
            </a:r>
            <a:r>
              <a:rPr lang="en-US" sz="1600" dirty="0" err="1"/>
              <a:t>Vayyar</a:t>
            </a:r>
            <a:r>
              <a:rPr lang="en-US" sz="1600" dirty="0"/>
              <a:t> widened its application scope to include healthcare, construction, smart homes, elderly care, robotics, security, automotive, agriculture and more. </a:t>
            </a:r>
          </a:p>
        </p:txBody>
      </p:sp>
      <p:sp>
        <p:nvSpPr>
          <p:cNvPr id="26626" name="Rectangle 2"/>
          <p:cNvSpPr>
            <a:spLocks noGrp="1" noChangeArrowheads="1"/>
          </p:cNvSpPr>
          <p:nvPr>
            <p:ph type="title"/>
          </p:nvPr>
        </p:nvSpPr>
        <p:spPr/>
        <p:txBody>
          <a:bodyPr/>
          <a:lstStyle/>
          <a:p>
            <a:r>
              <a:rPr lang="en-US" dirty="0" err="1"/>
              <a:t>Vayyar</a:t>
            </a:r>
            <a:r>
              <a:rPr lang="en-US" dirty="0"/>
              <a:t> Imaging</a:t>
            </a:r>
            <a:r>
              <a:rPr lang="en-US" dirty="0" smtClean="0"/>
              <a:t/>
            </a:r>
            <a:br>
              <a:rPr lang="en-US" dirty="0" smtClean="0"/>
            </a:br>
            <a:r>
              <a:rPr lang="en-US" sz="1400" b="0" dirty="0"/>
              <a:t>Portable 3D Imaging Sensor Manufacturer</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pt-BR" dirty="0"/>
              <a:t>Softbank, Valeo</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15362" name="Picture 2" descr="https://finder.startupnationcentral.org/image_cloud/vayyar_755be9f0-1274-11e5-a401-1bd343d94da4?w=240&amp;h=2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1126" y="324202"/>
            <a:ext cx="1714648" cy="45009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3"/>
          </p:cNvPr>
          <p:cNvPicPr>
            <a:picLocks noChangeAspect="1"/>
          </p:cNvPicPr>
          <p:nvPr/>
        </p:nvPicPr>
        <p:blipFill>
          <a:blip r:embed="rId4"/>
          <a:stretch>
            <a:fillRect/>
          </a:stretch>
        </p:blipFill>
        <p:spPr>
          <a:xfrm>
            <a:off x="4630365" y="2071997"/>
            <a:ext cx="3948370" cy="220547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4055925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6561" y="4102389"/>
            <a:ext cx="1337295" cy="573891"/>
          </a:xfrm>
          <a:prstGeom prst="rect">
            <a:avLst/>
          </a:prstGeom>
        </p:spPr>
      </p:pic>
    </p:spTree>
    <p:extLst>
      <p:ext uri="{BB962C8B-B14F-4D97-AF65-F5344CB8AC3E}">
        <p14:creationId xmlns:p14="http://schemas.microsoft.com/office/powerpoint/2010/main" val="3164674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71600" y="617420"/>
            <a:ext cx="3888000" cy="3971672"/>
          </a:xfrm>
        </p:spPr>
        <p:txBody>
          <a:bodyPr>
            <a:normAutofit/>
          </a:bodyPr>
          <a:lstStyle/>
          <a:p>
            <a:pPr marL="0" indent="0">
              <a:lnSpc>
                <a:spcPct val="200000"/>
              </a:lnSpc>
              <a:buNone/>
            </a:pPr>
            <a:r>
              <a:rPr lang="ja-JP" altLang="en-US" sz="1100" dirty="0">
                <a:latin typeface="Meiryo UI" panose="020B0604030504040204" pitchFamily="34" charset="-128"/>
                <a:ea typeface="Meiryo UI" panose="020B0604030504040204" pitchFamily="34" charset="-128"/>
                <a:cs typeface="Meiryo UI" panose="020B0604030504040204" pitchFamily="34" charset="-128"/>
              </a:rPr>
              <a:t>政府と民間の共同出資により設立された</a:t>
            </a:r>
            <a:r>
              <a:rPr lang="en-US" altLang="ja-JP" sz="1100" dirty="0">
                <a:latin typeface="Meiryo UI" panose="020B0604030504040204" pitchFamily="34" charset="-128"/>
                <a:ea typeface="Meiryo UI" panose="020B0604030504040204" pitchFamily="34" charset="-128"/>
                <a:cs typeface="Meiryo UI" panose="020B0604030504040204" pitchFamily="34" charset="-128"/>
              </a:rPr>
              <a:t>IEICI</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は、イスラエル企業が</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提供</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する技術や製品の誘致、およびイスラエル企業との合弁企業や戦</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略的</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提携への橋渡しを半世紀以上もの間行っており、分野を問わず、関</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連の</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ある企業や行政機関を皆様にご紹介してきました。</a:t>
            </a:r>
            <a:r>
              <a:rPr lang="en-US" altLang="ja-JP" sz="1100" dirty="0">
                <a:latin typeface="Meiryo UI" panose="020B0604030504040204" pitchFamily="34" charset="-128"/>
                <a:ea typeface="Meiryo UI" panose="020B0604030504040204" pitchFamily="34" charset="-128"/>
                <a:cs typeface="Meiryo UI" panose="020B0604030504040204" pitchFamily="34" charset="-128"/>
              </a:rPr>
              <a:t>IEICI</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は、連絡や</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交渉</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、世界各地からの取引を行う際に必要な情報をご提供しています</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。両</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国企業間の合弁や国際的パートナーシップの促進に努めています</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a:t>
            </a:r>
            <a:endParaRPr lang="en-US" altLang="ja-JP" sz="11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ct val="200000"/>
              </a:lnSpc>
              <a:buNone/>
            </a:pPr>
            <a:endParaRPr lang="en-US" altLang="ja-JP" sz="10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endParaRPr lang="en-US" altLang="ja-JP" sz="900" b="1"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en-US" altLang="ja-JP" sz="900" b="1" dirty="0" err="1" smtClean="0">
                <a:latin typeface="Meiryo UI" panose="020B0604030504040204" pitchFamily="34" charset="-128"/>
                <a:ea typeface="Meiryo UI" panose="020B0604030504040204" pitchFamily="34" charset="-128"/>
                <a:cs typeface="Meiryo UI" panose="020B0604030504040204" pitchFamily="34" charset="-128"/>
              </a:rPr>
              <a:t>Kra’el</a:t>
            </a:r>
            <a:r>
              <a:rPr lang="ja-JP" altLang="en-US" sz="900" b="1" dirty="0" smtClean="0">
                <a:latin typeface="Meiryo UI" panose="020B0604030504040204" pitchFamily="34" charset="-128"/>
                <a:ea typeface="Meiryo UI" panose="020B0604030504040204" pitchFamily="34" charset="-128"/>
                <a:cs typeface="Meiryo UI" panose="020B0604030504040204" pitchFamily="34" charset="-128"/>
              </a:rPr>
              <a:t> </a:t>
            </a:r>
            <a:r>
              <a:rPr lang="en-US" altLang="ja-JP" sz="900" b="1" dirty="0" smtClean="0">
                <a:latin typeface="Meiryo UI" panose="020B0604030504040204" pitchFamily="34" charset="-128"/>
                <a:ea typeface="Meiryo UI" panose="020B0604030504040204" pitchFamily="34" charset="-128"/>
                <a:cs typeface="Meiryo UI" panose="020B0604030504040204" pitchFamily="34" charset="-128"/>
              </a:rPr>
              <a:t>Amitai</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Manager,</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Mobile</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Sector</a:t>
            </a:r>
          </a:p>
          <a:p>
            <a:pPr marL="0" indent="0">
              <a:lnSpc>
                <a:spcPts val="400"/>
              </a:lnSpc>
              <a:buNone/>
            </a:pP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TEL:</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972-3-5142926</a:t>
            </a:r>
          </a:p>
          <a:p>
            <a:pPr marL="0" indent="0">
              <a:lnSpc>
                <a:spcPts val="400"/>
              </a:lnSpc>
              <a:buNone/>
            </a:pP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EMAIL: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hlinkClick r:id="rId2"/>
              </a:rPr>
              <a:t>krael@export.gov.il</a:t>
            </a:r>
            <a:endParaRPr lang="en-US" altLang="ja-JP"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en-US" altLang="ja-JP" sz="900" dirty="0" err="1" smtClean="0">
                <a:latin typeface="Meiryo UI" panose="020B0604030504040204" pitchFamily="34" charset="-128"/>
                <a:ea typeface="Meiryo UI" panose="020B0604030504040204" pitchFamily="34" charset="-128"/>
                <a:cs typeface="Meiryo UI" panose="020B0604030504040204" pitchFamily="34" charset="-128"/>
              </a:rPr>
              <a:t>WEB:</a:t>
            </a:r>
            <a:r>
              <a:rPr lang="en-US" sz="900" dirty="0" err="1" smtClean="0">
                <a:latin typeface="Meiryo UI" panose="020B0604030504040204" pitchFamily="34" charset="-128"/>
                <a:ea typeface="Meiryo UI" panose="020B0604030504040204" pitchFamily="34" charset="-128"/>
                <a:cs typeface="Meiryo UI" panose="020B0604030504040204" pitchFamily="34" charset="-128"/>
                <a:hlinkClick r:id="rId3"/>
              </a:rPr>
              <a:t>www.export.gov.il</a:t>
            </a:r>
            <a:endParaRPr lang="en-US"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ct val="200000"/>
              </a:lnSpc>
              <a:buNone/>
            </a:pPr>
            <a:endParaRPr lang="en-US" sz="1000" dirty="0">
              <a:latin typeface="Meiryo UI" panose="020B0604030504040204" pitchFamily="34" charset="-128"/>
              <a:ea typeface="Meiryo UI" panose="020B0604030504040204" pitchFamily="34" charset="-128"/>
              <a:cs typeface="Meiryo UI" panose="020B0604030504040204" pitchFamily="34" charset="-128"/>
            </a:endParaRPr>
          </a:p>
        </p:txBody>
      </p:sp>
      <p:sp>
        <p:nvSpPr>
          <p:cNvPr id="4" name="Content Placeholder 3"/>
          <p:cNvSpPr>
            <a:spLocks noGrp="1"/>
          </p:cNvSpPr>
          <p:nvPr>
            <p:ph sz="quarter" idx="4"/>
          </p:nvPr>
        </p:nvSpPr>
        <p:spPr>
          <a:xfrm>
            <a:off x="4784400" y="641910"/>
            <a:ext cx="3888000" cy="3947182"/>
          </a:xfrm>
        </p:spPr>
        <p:txBody>
          <a:bodyPr>
            <a:normAutofit/>
          </a:bodyPr>
          <a:lstStyle/>
          <a:p>
            <a:pPr marL="0" indent="0">
              <a:lnSpc>
                <a:spcPct val="160000"/>
              </a:lnSpc>
              <a:buNone/>
            </a:pP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当</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経済部は日本経済界がイスラエルとの間に効果的な連帯関係を確</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立す</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るための支援を積極的に行います。これと同時</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に</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当</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経</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済部では</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、日</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本市場について豊富な経験を積み、理解をふかめ、日本国内での</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ネッ</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トワークを構築しました。さらには、部内に多言語グループを擁す</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るこ</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とで、イスラエル企業の日本におけるビジネスチャンスを多角的に</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支援</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しております</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a:t>
            </a:r>
            <a:endParaRPr lang="en-US" altLang="ja-JP" sz="11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ct val="160000"/>
              </a:lnSpc>
              <a:buNone/>
            </a:pP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ま</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た、イスラエル大使館経済部を、イスラエル企業による日本での見本</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市出</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展活動や各種商業目的への参加を支援、奨励するとともに、日本実</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業家</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にたいして、イスラエル視察団への参加や、現地展示会やその他の</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商業</a:t>
            </a:r>
            <a:r>
              <a:rPr lang="ja-JP" altLang="en-US" sz="1100" dirty="0">
                <a:latin typeface="Meiryo UI" panose="020B0604030504040204" pitchFamily="34" charset="-128"/>
                <a:ea typeface="Meiryo UI" panose="020B0604030504040204" pitchFamily="34" charset="-128"/>
                <a:cs typeface="Meiryo UI" panose="020B0604030504040204" pitchFamily="34" charset="-128"/>
              </a:rPr>
              <a:t>イベントへの出展を推奨していま</a:t>
            </a:r>
            <a:r>
              <a:rPr lang="ja-JP" altLang="en-US" sz="1100" dirty="0" smtClean="0">
                <a:latin typeface="Meiryo UI" panose="020B0604030504040204" pitchFamily="34" charset="-128"/>
                <a:ea typeface="Meiryo UI" panose="020B0604030504040204" pitchFamily="34" charset="-128"/>
                <a:cs typeface="Meiryo UI" panose="020B0604030504040204" pitchFamily="34" charset="-128"/>
              </a:rPr>
              <a:t>す。</a:t>
            </a:r>
            <a:endParaRPr lang="en-US" altLang="ja-JP" sz="11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endParaRPr lang="en-US" altLang="ja-JP"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イ</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スラエ</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ル</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大使</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館</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経</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済部</a:t>
            </a:r>
            <a:r>
              <a:rPr lang="en-US" altLang="ja-JP" sz="900" dirty="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 </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西</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日</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本</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イスラエ</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ル</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貿</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易</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事</a:t>
            </a:r>
            <a:r>
              <a:rPr lang="ja-JP" altLang="en-US" sz="900" dirty="0" smtClean="0">
                <a:latin typeface="Meiryo UI" panose="020B0604030504040204" pitchFamily="34" charset="-128"/>
                <a:ea typeface="Meiryo UI" panose="020B0604030504040204" pitchFamily="34" charset="-128"/>
                <a:cs typeface="Meiryo UI" panose="020B0604030504040204" pitchFamily="34" charset="-128"/>
              </a:rPr>
              <a:t>務</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所</a:t>
            </a:r>
            <a:endParaRPr lang="en-US" altLang="ja-JP"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EMAIL: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hlinkClick r:id="rId4"/>
              </a:rPr>
              <a:t>tokyo@israeltrade.gov.il</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	 EMAIL:</a:t>
            </a:r>
            <a:r>
              <a:rPr lang="en-US" sz="900" u="sng" dirty="0">
                <a:hlinkClick r:id="rId5"/>
              </a:rPr>
              <a:t> </a:t>
            </a:r>
            <a:r>
              <a:rPr lang="en-US" sz="900" u="sng" dirty="0" smtClean="0">
                <a:latin typeface="Meiryo UI" panose="020B0604030504040204" pitchFamily="34" charset="-128"/>
                <a:ea typeface="Meiryo UI" panose="020B0604030504040204" pitchFamily="34" charset="-128"/>
                <a:cs typeface="Meiryo UI" panose="020B0604030504040204" pitchFamily="34" charset="-128"/>
                <a:hlinkClick r:id="rId5"/>
              </a:rPr>
              <a:t>osaka@israeltrade.gov.il</a:t>
            </a:r>
            <a:endParaRPr lang="en-US" altLang="ja-JP"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TEL:</a:t>
            </a:r>
            <a:r>
              <a:rPr lang="ja-JP" altLang="en-US" sz="900" dirty="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03-3264-039</a:t>
            </a:r>
            <a:r>
              <a:rPr lang="en-US" altLang="ja-JP" sz="900" dirty="0">
                <a:latin typeface="Meiryo UI" panose="020B0604030504040204" pitchFamily="34" charset="-128"/>
                <a:ea typeface="Meiryo UI" panose="020B0604030504040204" pitchFamily="34" charset="-128"/>
                <a:cs typeface="Meiryo UI" panose="020B0604030504040204" pitchFamily="34" charset="-128"/>
              </a:rPr>
              <a:t>8</a:t>
            </a:r>
            <a:r>
              <a:rPr lang="en-US" sz="900" dirty="0" smtClean="0">
                <a:latin typeface="Meiryo UI" panose="020B0604030504040204" pitchFamily="34" charset="-128"/>
                <a:ea typeface="Meiryo UI" panose="020B0604030504040204" pitchFamily="34" charset="-128"/>
                <a:cs typeface="Meiryo UI" panose="020B0604030504040204" pitchFamily="34" charset="-128"/>
              </a:rPr>
              <a:t>	 </a:t>
            </a:r>
            <a:r>
              <a:rPr lang="en-US" altLang="ja-JP" sz="900" dirty="0" smtClean="0">
                <a:latin typeface="Meiryo UI" panose="020B0604030504040204" pitchFamily="34" charset="-128"/>
                <a:ea typeface="Meiryo UI" panose="020B0604030504040204" pitchFamily="34" charset="-128"/>
                <a:cs typeface="Meiryo UI" panose="020B0604030504040204" pitchFamily="34" charset="-128"/>
              </a:rPr>
              <a:t>TEL: 06-6125-5406</a:t>
            </a:r>
            <a:endParaRPr lang="en-US" sz="900" dirty="0" smtClean="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400"/>
              </a:lnSpc>
              <a:buNone/>
            </a:pPr>
            <a:r>
              <a:rPr lang="en-US" sz="900" dirty="0" smtClean="0">
                <a:latin typeface="Meiryo UI" panose="020B0604030504040204" pitchFamily="34" charset="-128"/>
                <a:ea typeface="Meiryo UI" panose="020B0604030504040204" pitchFamily="34" charset="-128"/>
                <a:cs typeface="Meiryo UI" panose="020B0604030504040204" pitchFamily="34" charset="-128"/>
              </a:rPr>
              <a:t>WEB</a:t>
            </a:r>
            <a:r>
              <a:rPr lang="en-US" sz="900" dirty="0">
                <a:latin typeface="Meiryo UI" panose="020B0604030504040204" pitchFamily="34" charset="-128"/>
                <a:ea typeface="Meiryo UI" panose="020B0604030504040204" pitchFamily="34" charset="-128"/>
                <a:cs typeface="Meiryo UI" panose="020B0604030504040204" pitchFamily="34" charset="-128"/>
              </a:rPr>
              <a:t>: </a:t>
            </a:r>
            <a:r>
              <a:rPr lang="en-US" sz="900" dirty="0">
                <a:latin typeface="Meiryo UI" panose="020B0604030504040204" pitchFamily="34" charset="-128"/>
                <a:ea typeface="Meiryo UI" panose="020B0604030504040204" pitchFamily="34" charset="-128"/>
                <a:cs typeface="Meiryo UI" panose="020B0604030504040204" pitchFamily="34" charset="-128"/>
                <a:hlinkClick r:id="rId6"/>
              </a:rPr>
              <a:t>http://israel-keizai.org/</a:t>
            </a:r>
            <a:endParaRPr lang="en-US" sz="900" dirty="0">
              <a:latin typeface="Meiryo UI" panose="020B0604030504040204" pitchFamily="34" charset="-128"/>
              <a:ea typeface="Meiryo UI" panose="020B0604030504040204" pitchFamily="34" charset="-128"/>
              <a:cs typeface="Meiryo UI" panose="020B0604030504040204" pitchFamily="34" charset="-128"/>
            </a:endParaRPr>
          </a:p>
          <a:p>
            <a:pPr marL="0" indent="0">
              <a:lnSpc>
                <a:spcPts val="600"/>
              </a:lnSpc>
              <a:buNone/>
            </a:pPr>
            <a:endParaRPr lang="en-US" sz="1000" dirty="0">
              <a:latin typeface="Meiryo UI" panose="020B0604030504040204" pitchFamily="34" charset="-128"/>
              <a:ea typeface="Meiryo UI" panose="020B0604030504040204" pitchFamily="34" charset="-128"/>
              <a:cs typeface="Meiryo UI" panose="020B0604030504040204" pitchFamily="34" charset="-128"/>
            </a:endParaRPr>
          </a:p>
          <a:p>
            <a:pPr marL="0" indent="0">
              <a:buNone/>
            </a:pPr>
            <a:endParaRPr lang="en-US" dirty="0">
              <a:latin typeface="Meiryo UI" panose="020B0604030504040204" pitchFamily="34" charset="-128"/>
              <a:ea typeface="Meiryo UI" panose="020B0604030504040204" pitchFamily="34" charset="-128"/>
              <a:cs typeface="Meiryo UI" panose="020B0604030504040204" pitchFamily="34" charset="-128"/>
            </a:endParaRPr>
          </a:p>
        </p:txBody>
      </p:sp>
      <p:sp>
        <p:nvSpPr>
          <p:cNvPr id="5" name="Text Placeholder 4"/>
          <p:cNvSpPr>
            <a:spLocks noGrp="1"/>
          </p:cNvSpPr>
          <p:nvPr>
            <p:ph type="body" idx="1"/>
          </p:nvPr>
        </p:nvSpPr>
        <p:spPr>
          <a:xfrm>
            <a:off x="471600" y="212935"/>
            <a:ext cx="3888000" cy="418306"/>
          </a:xfrm>
        </p:spPr>
        <p:txBody>
          <a:bodyPr>
            <a:normAutofit/>
          </a:bodyPr>
          <a:lstStyle/>
          <a:p>
            <a:r>
              <a:rPr lang="ja-JP" altLang="en-US" dirty="0"/>
              <a:t>イスラエ</a:t>
            </a:r>
            <a:r>
              <a:rPr lang="ja-JP" altLang="en-US" dirty="0" smtClean="0"/>
              <a:t>ル</a:t>
            </a:r>
            <a:r>
              <a:rPr lang="ja-JP" altLang="en-US" dirty="0"/>
              <a:t>輸</a:t>
            </a:r>
            <a:r>
              <a:rPr lang="ja-JP" altLang="en-US" dirty="0" smtClean="0"/>
              <a:t>出国際協力機構</a:t>
            </a:r>
            <a:endParaRPr lang="en-US" dirty="0"/>
          </a:p>
        </p:txBody>
      </p:sp>
      <p:sp>
        <p:nvSpPr>
          <p:cNvPr id="6" name="Text Placeholder 5"/>
          <p:cNvSpPr>
            <a:spLocks noGrp="1"/>
          </p:cNvSpPr>
          <p:nvPr>
            <p:ph type="body" sz="quarter" idx="3"/>
          </p:nvPr>
        </p:nvSpPr>
        <p:spPr>
          <a:xfrm>
            <a:off x="4784400" y="212935"/>
            <a:ext cx="3888000" cy="404485"/>
          </a:xfrm>
        </p:spPr>
        <p:txBody>
          <a:bodyPr>
            <a:normAutofit/>
          </a:bodyPr>
          <a:lstStyle/>
          <a:p>
            <a:r>
              <a:rPr lang="ja-JP" altLang="en-US" dirty="0" smtClean="0"/>
              <a:t>イスラエル大使館経済部</a:t>
            </a:r>
          </a:p>
        </p:txBody>
      </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99493" y="4340166"/>
            <a:ext cx="1160107" cy="497852"/>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12136" y="171180"/>
            <a:ext cx="515810" cy="572303"/>
          </a:xfrm>
          <a:prstGeom prst="rect">
            <a:avLst/>
          </a:prstGeom>
        </p:spPr>
      </p:pic>
    </p:spTree>
    <p:extLst>
      <p:ext uri="{BB962C8B-B14F-4D97-AF65-F5344CB8AC3E}">
        <p14:creationId xmlns:p14="http://schemas.microsoft.com/office/powerpoint/2010/main" val="691904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sz="half" idx="1"/>
          </p:nvPr>
        </p:nvSpPr>
        <p:spPr/>
        <p:txBody>
          <a:bodyPr/>
          <a:lstStyle/>
          <a:p>
            <a:pPr marL="0" indent="0">
              <a:buNone/>
            </a:pPr>
            <a:r>
              <a:rPr lang="en-US" dirty="0" smtClean="0"/>
              <a:t>AR/VR/MR…………………………</a:t>
            </a:r>
            <a:r>
              <a:rPr lang="en-US" dirty="0" err="1" smtClean="0"/>
              <a:t>pg</a:t>
            </a:r>
            <a:r>
              <a:rPr lang="en-US" dirty="0" smtClean="0"/>
              <a:t> </a:t>
            </a:r>
            <a:r>
              <a:rPr lang="en-US" dirty="0" smtClean="0"/>
              <a:t>5 </a:t>
            </a:r>
            <a:r>
              <a:rPr lang="en-US" dirty="0" smtClean="0"/>
              <a:t>– </a:t>
            </a:r>
            <a:r>
              <a:rPr lang="en-US" dirty="0" err="1" smtClean="0"/>
              <a:t>pg</a:t>
            </a:r>
            <a:r>
              <a:rPr lang="en-US" dirty="0" smtClean="0"/>
              <a:t> </a:t>
            </a:r>
            <a:r>
              <a:rPr lang="en-US" dirty="0" smtClean="0"/>
              <a:t>11</a:t>
            </a:r>
            <a:endParaRPr lang="en-US" dirty="0" smtClean="0"/>
          </a:p>
          <a:p>
            <a:pPr marL="0" indent="0">
              <a:buNone/>
            </a:pPr>
            <a:r>
              <a:rPr lang="en-US" dirty="0" smtClean="0"/>
              <a:t>	</a:t>
            </a:r>
            <a:r>
              <a:rPr lang="en-US" dirty="0" err="1" smtClean="0"/>
              <a:t>Qlone</a:t>
            </a:r>
            <a:r>
              <a:rPr lang="en-US" dirty="0">
                <a:solidFill>
                  <a:srgbClr val="FF0000"/>
                </a:solidFill>
              </a:rPr>
              <a:t>*</a:t>
            </a:r>
            <a:endParaRPr lang="en-US" dirty="0" smtClean="0">
              <a:solidFill>
                <a:srgbClr val="FF0000"/>
              </a:solidFill>
            </a:endParaRPr>
          </a:p>
          <a:p>
            <a:pPr marL="0" indent="0">
              <a:buNone/>
            </a:pPr>
            <a:r>
              <a:rPr lang="en-US" dirty="0" smtClean="0"/>
              <a:t>	</a:t>
            </a:r>
            <a:r>
              <a:rPr lang="en-US" dirty="0" err="1" smtClean="0"/>
              <a:t>Sixdof</a:t>
            </a:r>
            <a:r>
              <a:rPr lang="en-US" dirty="0" smtClean="0"/>
              <a:t> Space</a:t>
            </a:r>
          </a:p>
          <a:p>
            <a:pPr marL="0" indent="0">
              <a:buNone/>
            </a:pPr>
            <a:r>
              <a:rPr lang="en-US" dirty="0"/>
              <a:t>	</a:t>
            </a:r>
            <a:r>
              <a:rPr lang="en-US" dirty="0" err="1" smtClean="0"/>
              <a:t>Spectalix</a:t>
            </a:r>
            <a:endParaRPr lang="en-US" dirty="0" smtClean="0"/>
          </a:p>
          <a:p>
            <a:pPr marL="0" indent="0">
              <a:buNone/>
            </a:pPr>
            <a:r>
              <a:rPr lang="en-US" dirty="0"/>
              <a:t>	</a:t>
            </a:r>
            <a:r>
              <a:rPr lang="en-US" dirty="0" err="1" smtClean="0"/>
              <a:t>Techsee</a:t>
            </a:r>
            <a:r>
              <a:rPr lang="en-US" dirty="0" smtClean="0"/>
              <a:t> Augmented Vision</a:t>
            </a:r>
          </a:p>
          <a:p>
            <a:pPr marL="0" indent="0">
              <a:buNone/>
            </a:pPr>
            <a:r>
              <a:rPr lang="en-US" dirty="0"/>
              <a:t>	</a:t>
            </a:r>
            <a:r>
              <a:rPr lang="en-US" dirty="0" err="1" smtClean="0"/>
              <a:t>Triplecyberness</a:t>
            </a:r>
            <a:endParaRPr lang="en-US" dirty="0" smtClean="0"/>
          </a:p>
          <a:p>
            <a:pPr marL="0" indent="0">
              <a:buNone/>
            </a:pPr>
            <a:r>
              <a:rPr lang="en-US" dirty="0"/>
              <a:t>	</a:t>
            </a:r>
            <a:r>
              <a:rPr lang="en-US" dirty="0" smtClean="0"/>
              <a:t>Wearable Devices</a:t>
            </a:r>
          </a:p>
          <a:p>
            <a:pPr marL="0" indent="0">
              <a:buNone/>
            </a:pPr>
            <a:r>
              <a:rPr lang="en-US" dirty="0"/>
              <a:t>	</a:t>
            </a:r>
            <a:r>
              <a:rPr lang="en-US" dirty="0" smtClean="0"/>
              <a:t>2Sens</a:t>
            </a:r>
            <a:endParaRPr lang="en-US" dirty="0"/>
          </a:p>
        </p:txBody>
      </p:sp>
      <p:sp>
        <p:nvSpPr>
          <p:cNvPr id="4" name="Content Placeholder 3"/>
          <p:cNvSpPr>
            <a:spLocks noGrp="1"/>
          </p:cNvSpPr>
          <p:nvPr>
            <p:ph sz="half" idx="2"/>
          </p:nvPr>
        </p:nvSpPr>
        <p:spPr/>
        <p:txBody>
          <a:bodyPr/>
          <a:lstStyle/>
          <a:p>
            <a:pPr marL="0" indent="0">
              <a:buNone/>
            </a:pPr>
            <a:r>
              <a:rPr lang="en-US" dirty="0" smtClean="0"/>
              <a:t>AI……………………………………</a:t>
            </a:r>
            <a:r>
              <a:rPr lang="en-US" dirty="0" err="1" smtClean="0"/>
              <a:t>pg</a:t>
            </a:r>
            <a:r>
              <a:rPr lang="en-US" dirty="0" smtClean="0"/>
              <a:t> </a:t>
            </a:r>
            <a:r>
              <a:rPr lang="en-US" dirty="0" smtClean="0"/>
              <a:t>13 </a:t>
            </a:r>
            <a:r>
              <a:rPr lang="en-US" dirty="0" smtClean="0"/>
              <a:t>– </a:t>
            </a:r>
            <a:r>
              <a:rPr lang="en-US" dirty="0" err="1" smtClean="0"/>
              <a:t>pg</a:t>
            </a:r>
            <a:r>
              <a:rPr lang="en-US" dirty="0" smtClean="0"/>
              <a:t> </a:t>
            </a:r>
            <a:r>
              <a:rPr lang="en-US" dirty="0" smtClean="0"/>
              <a:t>15</a:t>
            </a:r>
            <a:endParaRPr lang="en-US" dirty="0" smtClean="0"/>
          </a:p>
          <a:p>
            <a:pPr marL="0" indent="0">
              <a:buNone/>
            </a:pPr>
            <a:r>
              <a:rPr lang="en-US" dirty="0"/>
              <a:t>	</a:t>
            </a:r>
            <a:r>
              <a:rPr lang="en-US" dirty="0" smtClean="0"/>
              <a:t>D-ID</a:t>
            </a:r>
          </a:p>
          <a:p>
            <a:pPr marL="0" indent="0">
              <a:buNone/>
            </a:pPr>
            <a:r>
              <a:rPr lang="en-US" dirty="0"/>
              <a:t>	</a:t>
            </a:r>
            <a:r>
              <a:rPr lang="en-US" dirty="0" err="1" smtClean="0"/>
              <a:t>Kenko</a:t>
            </a:r>
            <a:r>
              <a:rPr lang="en-US" dirty="0" smtClean="0"/>
              <a:t> Technology</a:t>
            </a:r>
          </a:p>
          <a:p>
            <a:pPr marL="0" indent="0">
              <a:buNone/>
            </a:pPr>
            <a:r>
              <a:rPr lang="en-US" dirty="0"/>
              <a:t>	</a:t>
            </a:r>
            <a:r>
              <a:rPr lang="en-US" dirty="0" err="1" smtClean="0"/>
              <a:t>Vayyar</a:t>
            </a:r>
            <a:r>
              <a:rPr lang="en-US" dirty="0" smtClean="0"/>
              <a:t> Imaging</a:t>
            </a:r>
            <a:endParaRPr lang="en-US" dirty="0"/>
          </a:p>
        </p:txBody>
      </p:sp>
      <p:sp>
        <p:nvSpPr>
          <p:cNvPr id="5" name="TextBox 4"/>
          <p:cNvSpPr txBox="1"/>
          <p:nvPr/>
        </p:nvSpPr>
        <p:spPr>
          <a:xfrm>
            <a:off x="531420" y="4374436"/>
            <a:ext cx="5929201" cy="261610"/>
          </a:xfrm>
          <a:prstGeom prst="rect">
            <a:avLst/>
          </a:prstGeom>
          <a:noFill/>
        </p:spPr>
        <p:txBody>
          <a:bodyPr wrap="square" rtlCol="0">
            <a:spAutoFit/>
          </a:bodyPr>
          <a:lstStyle/>
          <a:p>
            <a:r>
              <a:rPr lang="en-US" sz="1100" dirty="0" smtClean="0">
                <a:solidFill>
                  <a:srgbClr val="FF0000"/>
                </a:solidFill>
              </a:rPr>
              <a:t>*</a:t>
            </a:r>
            <a:r>
              <a:rPr lang="en-US" sz="1100" dirty="0" err="1" smtClean="0"/>
              <a:t>Qlone</a:t>
            </a:r>
            <a:r>
              <a:rPr lang="en-US" sz="1100" dirty="0" smtClean="0"/>
              <a:t> will be in the delegation for </a:t>
            </a:r>
            <a:r>
              <a:rPr lang="en-US" sz="1100" b="1" dirty="0" smtClean="0"/>
              <a:t>only</a:t>
            </a:r>
            <a:r>
              <a:rPr lang="en-US" sz="1100" dirty="0" smtClean="0"/>
              <a:t> Osaka (April 3</a:t>
            </a:r>
            <a:r>
              <a:rPr lang="en-US" sz="1100" baseline="30000" dirty="0" smtClean="0"/>
              <a:t>rd</a:t>
            </a:r>
            <a:r>
              <a:rPr lang="en-US" sz="1100" dirty="0" smtClean="0"/>
              <a:t>). They will not be present in Tokyo (April 4</a:t>
            </a:r>
            <a:r>
              <a:rPr lang="en-US" sz="1100" baseline="30000" dirty="0" smtClean="0"/>
              <a:t>th</a:t>
            </a:r>
            <a:r>
              <a:rPr lang="en-US" sz="1100" dirty="0" smtClean="0"/>
              <a:t>)</a:t>
            </a:r>
            <a:endParaRPr lang="en-US" sz="11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61281" y="4421931"/>
            <a:ext cx="997869" cy="428229"/>
          </a:xfrm>
          <a:prstGeom prst="rect">
            <a:avLst/>
          </a:prstGeom>
        </p:spPr>
      </p:pic>
    </p:spTree>
    <p:extLst>
      <p:ext uri="{BB962C8B-B14F-4D97-AF65-F5344CB8AC3E}">
        <p14:creationId xmlns:p14="http://schemas.microsoft.com/office/powerpoint/2010/main" val="447592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en-US" dirty="0" smtClean="0"/>
              <a:t>AR/VR/MR</a:t>
            </a:r>
            <a:endParaRPr lang="en-US" dirty="0"/>
          </a:p>
        </p:txBody>
      </p:sp>
    </p:spTree>
    <p:extLst>
      <p:ext uri="{BB962C8B-B14F-4D97-AF65-F5344CB8AC3E}">
        <p14:creationId xmlns:p14="http://schemas.microsoft.com/office/powerpoint/2010/main" val="2789287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lnSpcReduction="10000"/>
          </a:bodyPr>
          <a:lstStyle/>
          <a:p>
            <a:pPr>
              <a:spcBef>
                <a:spcPts val="2400"/>
              </a:spcBef>
            </a:pPr>
            <a:endParaRPr lang="en-US" sz="500" dirty="0" smtClean="0"/>
          </a:p>
          <a:p>
            <a:pPr>
              <a:spcBef>
                <a:spcPts val="600"/>
              </a:spcBef>
            </a:pPr>
            <a:r>
              <a:rPr lang="en-US" sz="1600" dirty="0"/>
              <a:t>We have made it easy and fast to 3D scan real objects, using your phone's camera, modify them in app and seamlessly export the result to many platforms, 3D file formats and 3D printers… all on your iPhone or iPad. </a:t>
            </a:r>
          </a:p>
          <a:p>
            <a:pPr>
              <a:spcBef>
                <a:spcPts val="600"/>
              </a:spcBef>
            </a:pPr>
            <a:r>
              <a:rPr lang="en-US" sz="1600" dirty="0"/>
              <a:t>With almost a million downloads, </a:t>
            </a:r>
            <a:r>
              <a:rPr lang="en-US" sz="1600" dirty="0" err="1"/>
              <a:t>Qlone</a:t>
            </a:r>
            <a:r>
              <a:rPr lang="en-US" sz="1600" dirty="0"/>
              <a:t> is considered to be the easiest and most cost effective way for 3D content creation.</a:t>
            </a:r>
          </a:p>
          <a:p>
            <a:pPr>
              <a:spcBef>
                <a:spcPts val="600"/>
              </a:spcBef>
            </a:pPr>
            <a:r>
              <a:rPr lang="en-US" sz="1600" dirty="0"/>
              <a:t>A perfect tool for AR/VR (Augmented Reality) content creation, 3D Printing, STEM Education, </a:t>
            </a:r>
            <a:r>
              <a:rPr lang="en-US" sz="1600" dirty="0" err="1"/>
              <a:t>eCommerce</a:t>
            </a:r>
            <a:r>
              <a:rPr lang="en-US" sz="1600" dirty="0"/>
              <a:t> showcase and many other uses.</a:t>
            </a:r>
          </a:p>
        </p:txBody>
      </p:sp>
      <p:sp>
        <p:nvSpPr>
          <p:cNvPr id="26626" name="Rectangle 2"/>
          <p:cNvSpPr>
            <a:spLocks noGrp="1" noChangeArrowheads="1"/>
          </p:cNvSpPr>
          <p:nvPr>
            <p:ph type="title"/>
          </p:nvPr>
        </p:nvSpPr>
        <p:spPr/>
        <p:txBody>
          <a:bodyPr/>
          <a:lstStyle/>
          <a:p>
            <a:r>
              <a:rPr lang="en-US" dirty="0" err="1" smtClean="0"/>
              <a:t>Qlone</a:t>
            </a:r>
            <a:r>
              <a:rPr lang="en-US" dirty="0" smtClean="0">
                <a:solidFill>
                  <a:srgbClr val="FF0000"/>
                </a:solidFill>
              </a:rPr>
              <a:t>*</a:t>
            </a:r>
            <a:r>
              <a:rPr lang="en-US" dirty="0" smtClean="0"/>
              <a:t/>
            </a:r>
            <a:br>
              <a:rPr lang="en-US" dirty="0" smtClean="0"/>
            </a:br>
            <a:r>
              <a:rPr lang="en-US" sz="1400" b="0" dirty="0"/>
              <a:t>A perfect tool for AR/VR (Augmented Reality) content creation, </a:t>
            </a:r>
            <a:r>
              <a:rPr lang="en-US" sz="1400" b="0" dirty="0" err="1"/>
              <a:t>eCommerce</a:t>
            </a:r>
            <a:r>
              <a:rPr lang="en-US" sz="1400" b="0" dirty="0"/>
              <a:t> 3D showcase and </a:t>
            </a:r>
            <a:r>
              <a:rPr lang="en-US" sz="1400" b="0" dirty="0" smtClean="0"/>
              <a:t>more</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err="1"/>
              <a:t>SoftBank</a:t>
            </a:r>
            <a:r>
              <a:rPr lang="en-US" dirty="0"/>
              <a:t>, LG </a:t>
            </a:r>
            <a:r>
              <a:rPr lang="en-US" dirty="0" err="1"/>
              <a:t>Uplus</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0920" y="191308"/>
            <a:ext cx="771480" cy="771480"/>
          </a:xfrm>
          <a:prstGeom prst="rect">
            <a:avLst/>
          </a:prstGeom>
        </p:spPr>
      </p:pic>
      <p:pic>
        <p:nvPicPr>
          <p:cNvPr id="9" name="BkOxvT_esQo"/>
          <p:cNvPicPr>
            <a:picLocks noRot="1" noChangeAspect="1"/>
          </p:cNvPicPr>
          <p:nvPr>
            <a:videoFile r:link="rId1"/>
          </p:nvPr>
        </p:nvPicPr>
        <p:blipFill>
          <a:blip r:embed="rId4"/>
          <a:stretch>
            <a:fillRect/>
          </a:stretch>
        </p:blipFill>
        <p:spPr>
          <a:xfrm>
            <a:off x="4667162" y="2213798"/>
            <a:ext cx="3911573" cy="220026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
        <p:nvSpPr>
          <p:cNvPr id="11" name="TextBox 10"/>
          <p:cNvSpPr txBox="1"/>
          <p:nvPr/>
        </p:nvSpPr>
        <p:spPr>
          <a:xfrm>
            <a:off x="471600" y="4498977"/>
            <a:ext cx="5976316" cy="261610"/>
          </a:xfrm>
          <a:prstGeom prst="rect">
            <a:avLst/>
          </a:prstGeom>
          <a:noFill/>
        </p:spPr>
        <p:txBody>
          <a:bodyPr wrap="none" rtlCol="0">
            <a:spAutoFit/>
          </a:bodyPr>
          <a:lstStyle/>
          <a:p>
            <a:r>
              <a:rPr lang="en-US" sz="1100" dirty="0" smtClean="0">
                <a:solidFill>
                  <a:srgbClr val="FF0000"/>
                </a:solidFill>
              </a:rPr>
              <a:t>*</a:t>
            </a:r>
            <a:r>
              <a:rPr lang="en-US" sz="1100" dirty="0" err="1" smtClean="0"/>
              <a:t>Qlone</a:t>
            </a:r>
            <a:r>
              <a:rPr lang="en-US" sz="1100" dirty="0" smtClean="0"/>
              <a:t> will be in the delegation for </a:t>
            </a:r>
            <a:r>
              <a:rPr lang="en-US" sz="1100" b="1" dirty="0" smtClean="0"/>
              <a:t>only</a:t>
            </a:r>
            <a:r>
              <a:rPr lang="en-US" sz="1100" dirty="0" smtClean="0"/>
              <a:t> Osaka (April 3</a:t>
            </a:r>
            <a:r>
              <a:rPr lang="en-US" sz="1100" baseline="30000" dirty="0" smtClean="0"/>
              <a:t>rd</a:t>
            </a:r>
            <a:r>
              <a:rPr lang="en-US" sz="1100" dirty="0" smtClean="0"/>
              <a:t>). They will not be present in Tokyo (April 4</a:t>
            </a:r>
            <a:r>
              <a:rPr lang="en-US" sz="1100" baseline="30000" dirty="0" smtClean="0"/>
              <a:t>th</a:t>
            </a:r>
            <a:r>
              <a:rPr lang="en-US" sz="1100" dirty="0" smtClean="0"/>
              <a:t>)</a:t>
            </a:r>
            <a:endParaRPr lang="en-US" sz="1100" dirty="0"/>
          </a:p>
        </p:txBody>
      </p:sp>
    </p:spTree>
    <p:extLst>
      <p:ext uri="{BB962C8B-B14F-4D97-AF65-F5344CB8AC3E}">
        <p14:creationId xmlns:p14="http://schemas.microsoft.com/office/powerpoint/2010/main" val="819506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a:bodyPr>
          <a:lstStyle/>
          <a:p>
            <a:pPr>
              <a:spcBef>
                <a:spcPts val="2400"/>
              </a:spcBef>
            </a:pPr>
            <a:endParaRPr lang="en-US" sz="500" dirty="0" smtClean="0"/>
          </a:p>
          <a:p>
            <a:pPr>
              <a:spcBef>
                <a:spcPts val="600"/>
              </a:spcBef>
            </a:pPr>
            <a:r>
              <a:rPr lang="en-US" sz="1200" dirty="0" err="1"/>
              <a:t>Sixdof</a:t>
            </a:r>
            <a:r>
              <a:rPr lang="en-US" sz="1200" dirty="0"/>
              <a:t> Space has created a bold, new optical tracking technology paradigm that offers the long-awaited breakthrough in both speed and accuracy. We combine optics, electronics and algorithms in a single package for deployment in products currently in development in multiple industries – with an initial market focus on the VR market. Our installation-free technology leverages existing room lights, without modification, to serve as location beacons.  Embedded in any manufacturer’s existing hardware, our products will report accurate position at a very high speed, to any host system – be it a VR headset or other mass-market product. This patent-pending approach yields a product with the unique and sought-after combination of low-cost, low power, and a game-changing latency as low as 1ms, with fresh data supplied at each cycle. </a:t>
            </a:r>
          </a:p>
        </p:txBody>
      </p:sp>
      <p:sp>
        <p:nvSpPr>
          <p:cNvPr id="26626" name="Rectangle 2"/>
          <p:cNvSpPr>
            <a:spLocks noGrp="1" noChangeArrowheads="1"/>
          </p:cNvSpPr>
          <p:nvPr>
            <p:ph type="title"/>
          </p:nvPr>
        </p:nvSpPr>
        <p:spPr/>
        <p:txBody>
          <a:bodyPr/>
          <a:lstStyle/>
          <a:p>
            <a:r>
              <a:rPr lang="en-US" dirty="0"/>
              <a:t>Sixdof Space</a:t>
            </a:r>
            <a:r>
              <a:rPr lang="en-US" dirty="0" smtClean="0"/>
              <a:t/>
            </a:r>
            <a:br>
              <a:rPr lang="en-US" dirty="0" smtClean="0"/>
            </a:br>
            <a:r>
              <a:rPr lang="en-US" sz="1600" b="0" dirty="0"/>
              <a:t>Ultra-fast Optical Tracking</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581033"/>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smtClean="0"/>
              <a:t>Undisclosed</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4098" name="Picture 2" descr="https://finder.startupnationcentral.org/image_cloud/sixdof-space_2b5e48f3-f3c5-11e7-8e23-fd981f56829b?w=240&amp;h=2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672" y="269875"/>
            <a:ext cx="1639728" cy="48508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3"/>
          </p:cNvPr>
          <p:cNvPicPr>
            <a:picLocks noChangeAspect="1"/>
          </p:cNvPicPr>
          <p:nvPr/>
        </p:nvPicPr>
        <p:blipFill>
          <a:blip r:embed="rId4"/>
          <a:stretch>
            <a:fillRect/>
          </a:stretch>
        </p:blipFill>
        <p:spPr>
          <a:xfrm>
            <a:off x="4652902" y="2063550"/>
            <a:ext cx="3952596" cy="2238489"/>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3366118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Spectalix</a:t>
            </a:r>
            <a:r>
              <a:rPr lang="en-US" dirty="0" smtClean="0"/>
              <a:t/>
            </a:r>
            <a:br>
              <a:rPr lang="en-US" dirty="0" smtClean="0"/>
            </a:br>
            <a:r>
              <a:rPr lang="en-US" sz="1600" b="0" dirty="0"/>
              <a:t>Video Background Replacement</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pic>
        <p:nvPicPr>
          <p:cNvPr id="3074" name="Picture 2" descr="https://finder.startupnationcentral.org/image_cloud/spectalix_4e5c7bdc-c613-11e8-9ae1-f168548bfba9?w=240&amp;h=2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887" y="173487"/>
            <a:ext cx="1745826" cy="458280"/>
          </a:xfrm>
          <a:prstGeom prst="rect">
            <a:avLst/>
          </a:prstGeom>
          <a:noFill/>
          <a:extLst>
            <a:ext uri="{909E8E84-426E-40DD-AFC4-6F175D3DCCD1}">
              <a14:hiddenFill xmlns:a14="http://schemas.microsoft.com/office/drawing/2010/main">
                <a:solidFill>
                  <a:srgbClr val="FFFFFF"/>
                </a:solidFill>
              </a14:hiddenFill>
            </a:ext>
          </a:extLst>
        </p:spPr>
      </p:pic>
      <p:sp>
        <p:nvSpPr>
          <p:cNvPr id="13"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92500"/>
          </a:bodyPr>
          <a:lstStyle/>
          <a:p>
            <a:pPr>
              <a:spcBef>
                <a:spcPts val="2400"/>
              </a:spcBef>
            </a:pPr>
            <a:endParaRPr lang="en-US" sz="500" dirty="0" smtClean="0"/>
          </a:p>
          <a:p>
            <a:pPr>
              <a:spcBef>
                <a:spcPts val="600"/>
              </a:spcBef>
            </a:pPr>
            <a:r>
              <a:rPr lang="en-US" sz="1200" dirty="0"/>
              <a:t>SPECTALIX has developed a highly intelligent deep-learning algorithm for video object segmentation and background replacement, which works on common mobile and digital cameras. The core of its technology is a perfected, super-compact neural network, which recognizes multiple people and other moving objects from every angle, position or activity and replaces the background with any chosen image or video. The process can be done in real-time, while shooting a video or during editing of a pre-recorded video clip.</a:t>
            </a:r>
          </a:p>
          <a:p>
            <a:pPr>
              <a:spcBef>
                <a:spcPts val="600"/>
              </a:spcBef>
            </a:pPr>
            <a:r>
              <a:rPr lang="en-US" sz="1200" dirty="0" err="1"/>
              <a:t>Spectalix's</a:t>
            </a:r>
            <a:r>
              <a:rPr lang="en-US" sz="1200" dirty="0"/>
              <a:t> disruptive technology allows users to change background while shooting selfies and social content, place a moving object in a different scene while editing its position and size, and also place multiple characters in the same virtual space (for video conferencing and future gaming purposes). </a:t>
            </a:r>
          </a:p>
          <a:p>
            <a:pPr>
              <a:spcBef>
                <a:spcPts val="600"/>
              </a:spcBef>
            </a:pPr>
            <a:r>
              <a:rPr lang="en-US" sz="1200" dirty="0" err="1"/>
              <a:t>Spectalix’s</a:t>
            </a:r>
            <a:r>
              <a:rPr lang="en-US" sz="1200" dirty="0"/>
              <a:t> turns video background replacement to be simple, cheap, and easy to use by anyone, anywhere</a:t>
            </a:r>
            <a:r>
              <a:rPr lang="en-US" sz="1200" dirty="0" smtClean="0"/>
              <a:t>.</a:t>
            </a:r>
          </a:p>
          <a:p>
            <a:pPr>
              <a:spcBef>
                <a:spcPts val="600"/>
              </a:spcBef>
            </a:pPr>
            <a:endParaRPr lang="en-US" sz="1200" dirty="0"/>
          </a:p>
        </p:txBody>
      </p:sp>
      <p:sp>
        <p:nvSpPr>
          <p:cNvPr id="14" name="מציין מיקום תוכן 3"/>
          <p:cNvSpPr txBox="1">
            <a:spLocks/>
          </p:cNvSpPr>
          <p:nvPr/>
        </p:nvSpPr>
        <p:spPr>
          <a:xfrm>
            <a:off x="4652902" y="1137340"/>
            <a:ext cx="3925833" cy="581033"/>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err="1"/>
              <a:t>Vivtar</a:t>
            </a:r>
            <a:r>
              <a:rPr lang="en-US" dirty="0"/>
              <a:t>, </a:t>
            </a:r>
            <a:r>
              <a:rPr lang="en-US" dirty="0" smtClean="0"/>
              <a:t>Polaroid (US)</a:t>
            </a:r>
            <a:endParaRPr lang="en-US" dirty="0"/>
          </a:p>
        </p:txBody>
      </p:sp>
      <p:sp>
        <p:nvSpPr>
          <p:cNvPr id="15" name="TextBox 14"/>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10" name="Picture 9"/>
          <p:cNvPicPr>
            <a:picLocks noChangeAspect="1"/>
          </p:cNvPicPr>
          <p:nvPr/>
        </p:nvPicPr>
        <p:blipFill>
          <a:blip r:embed="rId3"/>
          <a:stretch>
            <a:fillRect/>
          </a:stretch>
        </p:blipFill>
        <p:spPr>
          <a:xfrm>
            <a:off x="4652903" y="1908923"/>
            <a:ext cx="1681396" cy="959292"/>
          </a:xfrm>
          <a:prstGeom prst="rect">
            <a:avLst/>
          </a:prstGeom>
        </p:spPr>
      </p:pic>
      <p:pic>
        <p:nvPicPr>
          <p:cNvPr id="11" name="Picture 10"/>
          <p:cNvPicPr>
            <a:picLocks noChangeAspect="1"/>
          </p:cNvPicPr>
          <p:nvPr/>
        </p:nvPicPr>
        <p:blipFill>
          <a:blip r:embed="rId4"/>
          <a:stretch>
            <a:fillRect/>
          </a:stretch>
        </p:blipFill>
        <p:spPr>
          <a:xfrm>
            <a:off x="4652903" y="3186678"/>
            <a:ext cx="1722599" cy="961200"/>
          </a:xfrm>
          <a:prstGeom prst="rect">
            <a:avLst/>
          </a:prstGeom>
        </p:spPr>
      </p:pic>
      <p:pic>
        <p:nvPicPr>
          <p:cNvPr id="12" name="Picture 11"/>
          <p:cNvPicPr>
            <a:picLocks noChangeAspect="1"/>
          </p:cNvPicPr>
          <p:nvPr/>
        </p:nvPicPr>
        <p:blipFill>
          <a:blip r:embed="rId5"/>
          <a:stretch>
            <a:fillRect/>
          </a:stretch>
        </p:blipFill>
        <p:spPr>
          <a:xfrm>
            <a:off x="6934887" y="2556038"/>
            <a:ext cx="1700624" cy="951286"/>
          </a:xfrm>
          <a:prstGeom prst="rect">
            <a:avLst/>
          </a:prstGeom>
        </p:spPr>
      </p:pic>
      <p:grpSp>
        <p:nvGrpSpPr>
          <p:cNvPr id="18" name="Group 17"/>
          <p:cNvGrpSpPr/>
          <p:nvPr/>
        </p:nvGrpSpPr>
        <p:grpSpPr>
          <a:xfrm>
            <a:off x="6239852" y="2775698"/>
            <a:ext cx="733086" cy="410980"/>
            <a:chOff x="6239852" y="2775698"/>
            <a:chExt cx="733086" cy="410980"/>
          </a:xfrm>
        </p:grpSpPr>
        <p:sp>
          <p:nvSpPr>
            <p:cNvPr id="16" name="Right Arrow 15"/>
            <p:cNvSpPr/>
            <p:nvPr/>
          </p:nvSpPr>
          <p:spPr>
            <a:xfrm>
              <a:off x="6375502" y="2775698"/>
              <a:ext cx="482498" cy="410980"/>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 dirty="0"/>
            </a:p>
          </p:txBody>
        </p:sp>
        <p:sp>
          <p:nvSpPr>
            <p:cNvPr id="17" name="TextBox 16"/>
            <p:cNvSpPr txBox="1"/>
            <p:nvPr/>
          </p:nvSpPr>
          <p:spPr>
            <a:xfrm>
              <a:off x="6239852" y="2851067"/>
              <a:ext cx="733086" cy="276999"/>
            </a:xfrm>
            <a:prstGeom prst="rect">
              <a:avLst/>
            </a:prstGeom>
            <a:noFill/>
          </p:spPr>
          <p:txBody>
            <a:bodyPr wrap="square" rtlCol="0">
              <a:spAutoFit/>
            </a:bodyPr>
            <a:lstStyle/>
            <a:p>
              <a:pPr algn="ctr"/>
              <a:r>
                <a:rPr lang="en-US" sz="1200" dirty="0" smtClean="0">
                  <a:solidFill>
                    <a:schemeClr val="tx1">
                      <a:lumMod val="50000"/>
                    </a:schemeClr>
                  </a:solidFill>
                </a:rPr>
                <a:t>Merged</a:t>
              </a:r>
              <a:endParaRPr lang="en-US" sz="1200" dirty="0">
                <a:solidFill>
                  <a:schemeClr val="tx1">
                    <a:lumMod val="50000"/>
                  </a:schemeClr>
                </a:solidFill>
              </a:endParaRPr>
            </a:p>
          </p:txBody>
        </p:sp>
      </p:grpSp>
      <p:sp>
        <p:nvSpPr>
          <p:cNvPr id="19" name="Action Button: Forward or Next 18">
            <a:hlinkClick r:id="rId6" highlightClick="1"/>
          </p:cNvPr>
          <p:cNvSpPr/>
          <p:nvPr/>
        </p:nvSpPr>
        <p:spPr>
          <a:xfrm>
            <a:off x="8327939" y="3203801"/>
            <a:ext cx="282633" cy="27858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1055881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85000" lnSpcReduction="10000"/>
          </a:bodyPr>
          <a:lstStyle/>
          <a:p>
            <a:pPr>
              <a:spcBef>
                <a:spcPts val="2400"/>
              </a:spcBef>
            </a:pPr>
            <a:endParaRPr lang="en-US" sz="500" dirty="0" smtClean="0"/>
          </a:p>
          <a:p>
            <a:pPr>
              <a:spcBef>
                <a:spcPts val="600"/>
              </a:spcBef>
            </a:pPr>
            <a:r>
              <a:rPr lang="en-US" sz="1200" dirty="0" err="1" smtClean="0"/>
              <a:t>TechSee</a:t>
            </a:r>
            <a:r>
              <a:rPr lang="en-US" sz="1200" dirty="0" smtClean="0"/>
              <a:t> </a:t>
            </a:r>
            <a:r>
              <a:rPr lang="en-US" sz="1200" dirty="0"/>
              <a:t>transforms CX in consumer electronics industry with its visual customer assistance solution powered by AI and Augmented Reality. </a:t>
            </a:r>
            <a:r>
              <a:rPr lang="en-US" sz="1200" dirty="0" err="1"/>
              <a:t>TechSee’s</a:t>
            </a:r>
            <a:r>
              <a:rPr lang="en-US" sz="1200" dirty="0"/>
              <a:t> cognitive visual platform applies deep learning computer vision AI which learns from every customer interaction, automating customer service processes over time. Customers receive visual guidance in either agent-assisted service or self-service modes. Using their smartphone cameras, customers transmit images and videos of their devices and service issues for immediate assistance with retail sales, quality checks, troubleshooting, maintenance, warranty verification and operational guidance.</a:t>
            </a:r>
          </a:p>
          <a:p>
            <a:pPr>
              <a:spcBef>
                <a:spcPts val="600"/>
              </a:spcBef>
            </a:pPr>
            <a:r>
              <a:rPr lang="en-US" sz="1200" dirty="0" err="1"/>
              <a:t>TechSee</a:t>
            </a:r>
            <a:r>
              <a:rPr lang="en-US" sz="1200" dirty="0"/>
              <a:t> has delivered proven ROI across dozens of implementations in contact centers and field services of Tier-1 manufacturers of home appliances, white appliances, and smart home device companies around the world, including Samsung, Philips, </a:t>
            </a:r>
            <a:r>
              <a:rPr lang="en-US" sz="1200" dirty="0" err="1"/>
              <a:t>Nespresso</a:t>
            </a:r>
            <a:r>
              <a:rPr lang="en-US" sz="1200" dirty="0"/>
              <a:t> and Lavazza. These enterprises have reported marked improvement in NFF returns, tech dispatches and NPS customer satisfaction, allowing them to help consumers more easily integrate electronic device into their everyday lives</a:t>
            </a:r>
            <a:r>
              <a:rPr lang="en-US" sz="1200" dirty="0" smtClean="0"/>
              <a:t>.</a:t>
            </a:r>
          </a:p>
          <a:p>
            <a:pPr>
              <a:spcBef>
                <a:spcPts val="600"/>
              </a:spcBef>
            </a:pPr>
            <a:r>
              <a:rPr lang="en-US" sz="1200" dirty="0" err="1" smtClean="0"/>
              <a:t>TechSee</a:t>
            </a:r>
            <a:r>
              <a:rPr lang="en-US" sz="1200" dirty="0" smtClean="0"/>
              <a:t> </a:t>
            </a:r>
            <a:r>
              <a:rPr lang="en-US" sz="1200" dirty="0"/>
              <a:t>was named a cool vendor in “Cool Vendors in CRM Customer Service and Support, 2018” by the Gartner Research Group.</a:t>
            </a:r>
          </a:p>
        </p:txBody>
      </p:sp>
      <p:sp>
        <p:nvSpPr>
          <p:cNvPr id="26626" name="Rectangle 2"/>
          <p:cNvSpPr>
            <a:spLocks noGrp="1" noChangeArrowheads="1"/>
          </p:cNvSpPr>
          <p:nvPr>
            <p:ph type="title"/>
          </p:nvPr>
        </p:nvSpPr>
        <p:spPr/>
        <p:txBody>
          <a:bodyPr/>
          <a:lstStyle/>
          <a:p>
            <a:r>
              <a:rPr lang="en-US" dirty="0"/>
              <a:t>TechSee Augmented Vision</a:t>
            </a:r>
            <a:r>
              <a:rPr lang="en-US" dirty="0" smtClean="0"/>
              <a:t/>
            </a:r>
            <a:br>
              <a:rPr lang="en-US" dirty="0" smtClean="0"/>
            </a:br>
            <a:r>
              <a:rPr lang="en-US" sz="1600" b="0" dirty="0"/>
              <a:t>Intelligent Visual Customer Support Solution</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581033"/>
          </a:xfrm>
          <a:prstGeom prst="rect">
            <a:avLst/>
          </a:prstGeom>
          <a:ln>
            <a:solidFill>
              <a:schemeClr val="bg1">
                <a:lumMod val="85000"/>
              </a:schemeClr>
            </a:solidFill>
          </a:ln>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a:t>Samsung, Philips, </a:t>
            </a:r>
            <a:r>
              <a:rPr lang="en-US" dirty="0" err="1"/>
              <a:t>Nespresso</a:t>
            </a:r>
            <a:r>
              <a:rPr lang="en-US" dirty="0"/>
              <a:t>, Hitachi </a:t>
            </a:r>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8" name="3J6--cc7IDc"/>
          <p:cNvPicPr>
            <a:picLocks noRot="1" noChangeAspect="1"/>
          </p:cNvPicPr>
          <p:nvPr>
            <a:videoFile r:link="rId1"/>
          </p:nvPr>
        </p:nvPicPr>
        <p:blipFill>
          <a:blip r:embed="rId3"/>
          <a:stretch>
            <a:fillRect/>
          </a:stretch>
        </p:blipFill>
        <p:spPr>
          <a:xfrm>
            <a:off x="4634943" y="1909562"/>
            <a:ext cx="3943792" cy="2493608"/>
          </a:xfrm>
          <a:prstGeom prst="rect">
            <a:avLst/>
          </a:prstGeom>
        </p:spPr>
      </p:pic>
      <p:pic>
        <p:nvPicPr>
          <p:cNvPr id="2050" name="Picture 2" descr="https://finder.startupnationcentral.org/image_cloud/techsee-augmented-vision_86c75433-18cc-11e8-8848-4df08d1a540f?w=240&amp;h=2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5570" y="256452"/>
            <a:ext cx="1506829" cy="3578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929970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p:cNvSpPr>
          <p:nvPr>
            <p:ph idx="1"/>
          </p:nvPr>
        </p:nvSpPr>
        <p:spPr>
          <a:xfrm>
            <a:off x="471600" y="1137339"/>
            <a:ext cx="3925833" cy="3276719"/>
          </a:xfrm>
          <a:prstGeom prst="rect">
            <a:avLst/>
          </a:prstGeom>
          <a:ln>
            <a:solidFill>
              <a:schemeClr val="bg1">
                <a:lumMod val="85000"/>
              </a:schemeClr>
            </a:solidFill>
          </a:ln>
        </p:spPr>
        <p:txBody>
          <a:bodyPr>
            <a:normAutofit fontScale="85000" lnSpcReduction="20000"/>
          </a:bodyPr>
          <a:lstStyle/>
          <a:p>
            <a:pPr>
              <a:spcBef>
                <a:spcPts val="2400"/>
              </a:spcBef>
            </a:pPr>
            <a:endParaRPr lang="en-US" sz="500" dirty="0" smtClean="0"/>
          </a:p>
          <a:p>
            <a:pPr>
              <a:spcBef>
                <a:spcPts val="600"/>
              </a:spcBef>
            </a:pPr>
            <a:r>
              <a:rPr lang="en-US" sz="1600" dirty="0"/>
              <a:t>Triple C was founded by </a:t>
            </a:r>
            <a:r>
              <a:rPr lang="en-US" sz="1600" dirty="0" err="1"/>
              <a:t>Edri</a:t>
            </a:r>
            <a:r>
              <a:rPr lang="en-US" sz="1600" dirty="0"/>
              <a:t> </a:t>
            </a:r>
            <a:r>
              <a:rPr lang="en-US" sz="1600" dirty="0" smtClean="0"/>
              <a:t>Ronen. The </a:t>
            </a:r>
            <a:r>
              <a:rPr lang="en-US" sz="1600" dirty="0"/>
              <a:t>company develops interactive lesson plans and guides and leads a </a:t>
            </a:r>
            <a:r>
              <a:rPr lang="en-US" sz="1600" dirty="0" smtClean="0"/>
              <a:t>new. In </a:t>
            </a:r>
            <a:r>
              <a:rPr lang="en-US" sz="1600" dirty="0"/>
              <a:t>the last two years we developed VR Cyber experience - a cyber awareness program using virtual reality glasses. </a:t>
            </a:r>
          </a:p>
          <a:p>
            <a:pPr marL="0" indent="0">
              <a:spcBef>
                <a:spcPts val="600"/>
              </a:spcBef>
              <a:buNone/>
            </a:pPr>
            <a:r>
              <a:rPr lang="en-US" sz="1600" dirty="0"/>
              <a:t> </a:t>
            </a:r>
            <a:r>
              <a:rPr lang="en-US" sz="1600" dirty="0" smtClean="0"/>
              <a:t>    100 </a:t>
            </a:r>
            <a:r>
              <a:rPr lang="en-US" sz="1600" dirty="0"/>
              <a:t>% engagement</a:t>
            </a:r>
          </a:p>
          <a:p>
            <a:pPr marL="0" indent="0">
              <a:spcBef>
                <a:spcPts val="600"/>
              </a:spcBef>
              <a:buNone/>
            </a:pPr>
            <a:r>
              <a:rPr lang="en-US" sz="1600" dirty="0" smtClean="0"/>
              <a:t>     100 </a:t>
            </a:r>
            <a:r>
              <a:rPr lang="en-US" sz="1600" dirty="0"/>
              <a:t>% experiential </a:t>
            </a:r>
          </a:p>
          <a:p>
            <a:pPr marL="0" indent="0">
              <a:spcBef>
                <a:spcPts val="600"/>
              </a:spcBef>
              <a:buNone/>
            </a:pPr>
            <a:r>
              <a:rPr lang="en-US" sz="1600" dirty="0" smtClean="0"/>
              <a:t>     100 </a:t>
            </a:r>
            <a:r>
              <a:rPr lang="en-US" sz="1600" dirty="0"/>
              <a:t>% hands on </a:t>
            </a:r>
          </a:p>
          <a:p>
            <a:pPr>
              <a:spcBef>
                <a:spcPts val="600"/>
              </a:spcBef>
            </a:pPr>
            <a:r>
              <a:rPr lang="en-US" sz="1600" dirty="0" smtClean="0"/>
              <a:t>At </a:t>
            </a:r>
            <a:r>
              <a:rPr lang="en-US" sz="1600" dirty="0"/>
              <a:t>the end of the training, all the statistics and results become a tool for learning to improve and investigate employees' awareness of cyber</a:t>
            </a:r>
          </a:p>
          <a:p>
            <a:pPr>
              <a:spcBef>
                <a:spcPts val="600"/>
              </a:spcBef>
            </a:pPr>
            <a:r>
              <a:rPr lang="en-US" sz="1600" dirty="0" smtClean="0"/>
              <a:t>Our </a:t>
            </a:r>
            <a:r>
              <a:rPr lang="en-US" sz="1600" dirty="0"/>
              <a:t>combination of interactive training includes seeing, doing, and discussing. Findings demonstrate that interactive methods of training bring the highest learning gains and retention</a:t>
            </a:r>
          </a:p>
          <a:p>
            <a:pPr>
              <a:spcBef>
                <a:spcPts val="600"/>
              </a:spcBef>
            </a:pPr>
            <a:endParaRPr lang="en-US" sz="1600" dirty="0"/>
          </a:p>
        </p:txBody>
      </p:sp>
      <p:sp>
        <p:nvSpPr>
          <p:cNvPr id="26626" name="Rectangle 2"/>
          <p:cNvSpPr>
            <a:spLocks noGrp="1" noChangeArrowheads="1"/>
          </p:cNvSpPr>
          <p:nvPr>
            <p:ph type="title"/>
          </p:nvPr>
        </p:nvSpPr>
        <p:spPr/>
        <p:txBody>
          <a:bodyPr/>
          <a:lstStyle/>
          <a:p>
            <a:r>
              <a:rPr lang="en-US" dirty="0" err="1" smtClean="0"/>
              <a:t>Triplecyberness</a:t>
            </a:r>
            <a:r>
              <a:rPr lang="en-US" dirty="0" smtClean="0"/>
              <a:t/>
            </a:r>
            <a:br>
              <a:rPr lang="en-US" dirty="0" smtClean="0"/>
            </a:br>
            <a:r>
              <a:rPr lang="en-US" sz="1400" b="0" dirty="0"/>
              <a:t>VR Cyber Awareness Training </a:t>
            </a:r>
            <a:endParaRPr lang="en-GB" dirty="0"/>
          </a:p>
        </p:txBody>
      </p:sp>
      <p:sp>
        <p:nvSpPr>
          <p:cNvPr id="5" name="מציין מיקום תוכן 3"/>
          <p:cNvSpPr txBox="1">
            <a:spLocks/>
          </p:cNvSpPr>
          <p:nvPr/>
        </p:nvSpPr>
        <p:spPr>
          <a:xfrm>
            <a:off x="4754880" y="946151"/>
            <a:ext cx="3925833" cy="3398838"/>
          </a:xfrm>
          <a:prstGeom prst="rect">
            <a:avLst/>
          </a:prstGeom>
        </p:spPr>
        <p:txBody>
          <a:bodyPr vert="horz" lIns="0" tIns="45720" rIns="91440" bIns="45720" rtlCol="0">
            <a:normAutofit/>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p>
        </p:txBody>
      </p:sp>
      <p:sp>
        <p:nvSpPr>
          <p:cNvPr id="6" name="מציין מיקום תוכן 3"/>
          <p:cNvSpPr txBox="1">
            <a:spLocks/>
          </p:cNvSpPr>
          <p:nvPr/>
        </p:nvSpPr>
        <p:spPr>
          <a:xfrm>
            <a:off x="4652902" y="1137340"/>
            <a:ext cx="3925833" cy="780669"/>
          </a:xfrm>
          <a:prstGeom prst="rect">
            <a:avLst/>
          </a:prstGeom>
          <a:ln>
            <a:solidFill>
              <a:schemeClr val="bg1">
                <a:lumMod val="85000"/>
              </a:schemeClr>
            </a:solidFill>
          </a:ln>
        </p:spPr>
        <p:txBody>
          <a:bodyPr vert="horz" lIns="0" tIns="45720" rIns="91440" bIns="45720" rtlCol="0">
            <a:normAutofit fontScale="92500" lnSpcReduction="10000"/>
          </a:bodyPr>
          <a:lstStyle>
            <a:lvl1pPr marL="179388" indent="-179388" algn="l" defTabSz="914400" rtl="0" eaLnBrk="1" latinLnBrk="0" hangingPunct="1">
              <a:spcBef>
                <a:spcPts val="1200"/>
              </a:spcBef>
              <a:buClr>
                <a:schemeClr val="tx1"/>
              </a:buClr>
              <a:buSzPct val="100000"/>
              <a:buFont typeface="Arial" panose="020B0604020202020204" pitchFamily="34" charset="0"/>
              <a:buChar char="•"/>
              <a:defRPr lang="en-US" sz="1800" kern="1200" dirty="0" smtClean="0">
                <a:solidFill>
                  <a:schemeClr val="tx1"/>
                </a:solidFill>
                <a:latin typeface="+mn-lt"/>
                <a:ea typeface="+mn-ea"/>
                <a:cs typeface="+mn-cs"/>
              </a:defRPr>
            </a:lvl1pPr>
            <a:lvl2pPr marL="304800" indent="-125413" algn="l" defTabSz="914400" rtl="0" eaLnBrk="1" latinLnBrk="0" hangingPunct="1">
              <a:spcBef>
                <a:spcPts val="1200"/>
              </a:spcBef>
              <a:buClr>
                <a:schemeClr val="tx1"/>
              </a:buClr>
              <a:buSzPct val="100000"/>
              <a:buFont typeface="Arial" panose="020B0604020202020204" pitchFamily="34" charset="0"/>
              <a:buChar char="-"/>
              <a:defRPr lang="en-US" sz="1600" kern="1200" dirty="0" smtClean="0">
                <a:solidFill>
                  <a:schemeClr val="tx1"/>
                </a:solidFill>
                <a:latin typeface="+mn-lt"/>
                <a:ea typeface="+mn-ea"/>
                <a:cs typeface="+mn-cs"/>
              </a:defRPr>
            </a:lvl2pPr>
            <a:lvl3pPr marL="450850" indent="-146050" algn="l" defTabSz="914400" rtl="0" eaLnBrk="1" latinLnBrk="0" hangingPunct="1">
              <a:spcBef>
                <a:spcPts val="1200"/>
              </a:spcBef>
              <a:buClr>
                <a:schemeClr val="tx1"/>
              </a:buClr>
              <a:buSzPct val="100000"/>
              <a:buFont typeface="Arial" panose="020B0604020202020204" pitchFamily="34" charset="0"/>
              <a:buChar char="•"/>
              <a:defRPr lang="en-US" sz="1400" kern="1200" dirty="0" smtClean="0">
                <a:solidFill>
                  <a:schemeClr val="tx1"/>
                </a:solidFill>
                <a:latin typeface="+mn-lt"/>
                <a:ea typeface="+mn-ea"/>
                <a:cs typeface="+mn-cs"/>
              </a:defRPr>
            </a:lvl3pPr>
            <a:lvl4pPr marL="539750" indent="-96838" algn="l" defTabSz="914400" rtl="0" eaLnBrk="1" latinLnBrk="0" hangingPunct="1">
              <a:spcBef>
                <a:spcPts val="1200"/>
              </a:spcBef>
              <a:buClr>
                <a:schemeClr val="tx1"/>
              </a:buClr>
              <a:buSzPct val="100000"/>
              <a:buFont typeface="Arial" panose="020B0604020202020204" pitchFamily="34" charset="0"/>
              <a:buChar char="-"/>
              <a:defRPr lang="en-US" sz="1200" kern="1200" dirty="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563" indent="0">
              <a:buNone/>
            </a:pPr>
            <a:endParaRPr lang="en-US" sz="1400" dirty="0" smtClean="0"/>
          </a:p>
          <a:p>
            <a:pPr marL="182563" indent="0">
              <a:spcBef>
                <a:spcPts val="0"/>
              </a:spcBef>
              <a:buNone/>
            </a:pPr>
            <a:r>
              <a:rPr lang="en-US" dirty="0"/>
              <a:t>Amdocs , </a:t>
            </a:r>
            <a:r>
              <a:rPr lang="en-US" dirty="0" err="1"/>
              <a:t>Rafel</a:t>
            </a:r>
            <a:r>
              <a:rPr lang="en-US" dirty="0"/>
              <a:t> , Israeli Tax Authority , Vishay , </a:t>
            </a:r>
            <a:r>
              <a:rPr lang="en-US" dirty="0" smtClean="0"/>
              <a:t>888</a:t>
            </a:r>
            <a:endParaRPr lang="en-US" dirty="0"/>
          </a:p>
        </p:txBody>
      </p:sp>
      <p:sp>
        <p:nvSpPr>
          <p:cNvPr id="2" name="TextBox 1"/>
          <p:cNvSpPr txBox="1"/>
          <p:nvPr/>
        </p:nvSpPr>
        <p:spPr>
          <a:xfrm>
            <a:off x="83958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Description</a:t>
            </a:r>
            <a:endParaRPr lang="en-US" sz="1600" dirty="0"/>
          </a:p>
        </p:txBody>
      </p:sp>
      <p:sp>
        <p:nvSpPr>
          <p:cNvPr id="7" name="TextBox 6"/>
          <p:cNvSpPr txBox="1"/>
          <p:nvPr/>
        </p:nvSpPr>
        <p:spPr>
          <a:xfrm>
            <a:off x="5065494" y="1020968"/>
            <a:ext cx="3100648" cy="237609"/>
          </a:xfrm>
          <a:prstGeom prst="roundRect">
            <a:avLst/>
          </a:prstGeom>
          <a:solidFill>
            <a:schemeClr val="accent3">
              <a:lumMod val="60000"/>
              <a:lumOff val="40000"/>
            </a:schemeClr>
          </a:solidFill>
        </p:spPr>
        <p:txBody>
          <a:bodyPr wrap="square" rtlCol="0" anchor="ctr">
            <a:noAutofit/>
          </a:bodyPr>
          <a:lstStyle/>
          <a:p>
            <a:pPr algn="ctr"/>
            <a:r>
              <a:rPr lang="en-US" sz="1600" dirty="0" smtClean="0"/>
              <a:t>References / Strategic Partner</a:t>
            </a:r>
            <a:endParaRPr lang="en-US" sz="1600" dirty="0"/>
          </a:p>
        </p:txBody>
      </p:sp>
      <p:pic>
        <p:nvPicPr>
          <p:cNvPr id="3" name="dtl8D2SkppY"/>
          <p:cNvPicPr>
            <a:picLocks noRot="1" noChangeAspect="1"/>
          </p:cNvPicPr>
          <p:nvPr>
            <a:videoFile r:link="rId1"/>
          </p:nvPr>
        </p:nvPicPr>
        <p:blipFill>
          <a:blip r:embed="rId3"/>
          <a:stretch>
            <a:fillRect/>
          </a:stretch>
        </p:blipFill>
        <p:spPr>
          <a:xfrm>
            <a:off x="4652902" y="2092572"/>
            <a:ext cx="3925833" cy="2208281"/>
          </a:xfrm>
          <a:prstGeom prst="rect">
            <a:avLst/>
          </a:prstGeom>
        </p:spPr>
      </p:pic>
      <p:pic>
        <p:nvPicPr>
          <p:cNvPr id="9" name="Picture 8"/>
          <p:cNvPicPr>
            <a:picLocks noChangeAspect="1"/>
          </p:cNvPicPr>
          <p:nvPr/>
        </p:nvPicPr>
        <p:blipFill>
          <a:blip r:embed="rId4"/>
          <a:stretch>
            <a:fillRect/>
          </a:stretch>
        </p:blipFill>
        <p:spPr>
          <a:xfrm>
            <a:off x="6999316" y="288895"/>
            <a:ext cx="1673084" cy="518656"/>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204" y="4486950"/>
            <a:ext cx="997869" cy="428229"/>
          </a:xfrm>
          <a:prstGeom prst="rect">
            <a:avLst/>
          </a:prstGeom>
        </p:spPr>
      </p:pic>
    </p:spTree>
    <p:extLst>
      <p:ext uri="{BB962C8B-B14F-4D97-AF65-F5344CB8AC3E}">
        <p14:creationId xmlns:p14="http://schemas.microsoft.com/office/powerpoint/2010/main" val="10636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Foreign Trade">
      <a:dk1>
        <a:srgbClr val="4E4E50"/>
      </a:dk1>
      <a:lt1>
        <a:srgbClr val="FFFFFF"/>
      </a:lt1>
      <a:dk2>
        <a:srgbClr val="057796"/>
      </a:dk2>
      <a:lt2>
        <a:srgbClr val="E6E7E8"/>
      </a:lt2>
      <a:accent1>
        <a:srgbClr val="0F99BE"/>
      </a:accent1>
      <a:accent2>
        <a:srgbClr val="49C7EB"/>
      </a:accent2>
      <a:accent3>
        <a:srgbClr val="8ED8F8"/>
      </a:accent3>
      <a:accent4>
        <a:srgbClr val="7BCD9F"/>
      </a:accent4>
      <a:accent5>
        <a:srgbClr val="409D93"/>
      </a:accent5>
      <a:accent6>
        <a:srgbClr val="BBCD7B"/>
      </a:accent6>
      <a:hlink>
        <a:srgbClr val="057796"/>
      </a:hlink>
      <a:folHlink>
        <a:srgbClr val="057796"/>
      </a:folHlink>
    </a:clrScheme>
    <a:fontScheme name="התאמה אישית 17">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5436</TotalTime>
  <Words>2177</Words>
  <Application>Microsoft Office PowerPoint</Application>
  <PresentationFormat>On-screen Show (16:9)</PresentationFormat>
  <Paragraphs>129</Paragraphs>
  <Slides>16</Slides>
  <Notes>1</Notes>
  <HiddenSlides>0</HiddenSlides>
  <MMClips>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Meiryo UI</vt:lpstr>
      <vt:lpstr>Arial</vt:lpstr>
      <vt:lpstr>Calibri</vt:lpstr>
      <vt:lpstr>Office Theme</vt:lpstr>
      <vt:lpstr>Israel XR &amp; AI Delegation Catalog</vt:lpstr>
      <vt:lpstr>PowerPoint Presentation</vt:lpstr>
      <vt:lpstr>Table of Contents</vt:lpstr>
      <vt:lpstr>AR/VR/MR</vt:lpstr>
      <vt:lpstr>Qlone* A perfect tool for AR/VR (Augmented Reality) content creation, eCommerce 3D showcase and more</vt:lpstr>
      <vt:lpstr>Sixdof Space Ultra-fast Optical Tracking</vt:lpstr>
      <vt:lpstr>Spectalix Video Background Replacement</vt:lpstr>
      <vt:lpstr>TechSee Augmented Vision Intelligent Visual Customer Support Solution</vt:lpstr>
      <vt:lpstr>Triplecyberness VR Cyber Awareness Training </vt:lpstr>
      <vt:lpstr>Wearable Devices Touch-free, Gesture-interface Wearable</vt:lpstr>
      <vt:lpstr>2Sens full Mixed-Reality solution to AR glasses and Smartphones, in real-time</vt:lpstr>
      <vt:lpstr>AI </vt:lpstr>
      <vt:lpstr>D-ID An AI solution to protect identities from face recognition technology</vt:lpstr>
      <vt:lpstr>Kenko Technology (The Elegant Monkeys) AI technology translates physiological sensors data to an objective emotional load measurement</vt:lpstr>
      <vt:lpstr>Vayyar Imaging Portable 3D Imaging Sensor Manufacturer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g.finer</dc:creator>
  <cp:lastModifiedBy>Vanlu Madarame</cp:lastModifiedBy>
  <cp:revision>213</cp:revision>
  <dcterms:created xsi:type="dcterms:W3CDTF">2013-04-22T09:47:17Z</dcterms:created>
  <dcterms:modified xsi:type="dcterms:W3CDTF">2019-03-07T02:20:07Z</dcterms:modified>
</cp:coreProperties>
</file>