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714" r:id="rId1"/>
  </p:sldMasterIdLst>
  <p:notesMasterIdLst>
    <p:notesMasterId r:id="rId12"/>
  </p:notesMasterIdLst>
  <p:sldIdLst>
    <p:sldId id="256" r:id="rId2"/>
    <p:sldId id="263" r:id="rId3"/>
    <p:sldId id="265" r:id="rId4"/>
    <p:sldId id="257" r:id="rId5"/>
    <p:sldId id="259" r:id="rId6"/>
    <p:sldId id="258" r:id="rId7"/>
    <p:sldId id="262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4C74A4F-6B4D-401F-9851-41DA96D7DAE0}">
          <p14:sldIdLst>
            <p14:sldId id="256"/>
          </p14:sldIdLst>
        </p14:section>
        <p14:section name="記入方法" id="{59344A1E-2F46-4B29-96DC-57D9C919CA7B}">
          <p14:sldIdLst>
            <p14:sldId id="263"/>
            <p14:sldId id="265"/>
          </p14:sldIdLst>
        </p14:section>
        <p14:section name="記入様式" id="{87589EBE-71FE-464B-9C1C-71F5F5D8C6A2}">
          <p14:sldIdLst>
            <p14:sldId id="257"/>
            <p14:sldId id="259"/>
            <p14:sldId id="258"/>
            <p14:sldId id="262"/>
            <p14:sldId id="260"/>
            <p14:sldId id="261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1D6295"/>
    <a:srgbClr val="E6F2FA"/>
    <a:srgbClr val="195481"/>
    <a:srgbClr val="E8EDF5"/>
    <a:srgbClr val="123D5E"/>
    <a:srgbClr val="F2F7FC"/>
    <a:srgbClr val="E7F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BB37C-247A-4DF3-8259-9BB168C7947E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60E37-8A20-4AC9-8DF2-35DF392F54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506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F530-7365-42BB-B1D2-17F84EA1DF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EBF8545-820A-A554-2C65-39FA8D914D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1AAD3-2A31-6210-E93D-7ECC14682A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</a:t>
            </a:r>
            <a:endParaRPr lang="en-US" altLang="ja-JP"/>
          </a:p>
          <a:p>
            <a:r>
              <a:rPr lang="ja-JP" altLang="en-US"/>
              <a:t>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5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3DD5357-F5A7-C56A-3F5A-637819CBAE8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</a:t>
            </a:r>
            <a:endParaRPr lang="en-US" altLang="ja-JP"/>
          </a:p>
          <a:p>
            <a:r>
              <a:rPr lang="ja-JP" altLang="en-US"/>
              <a:t>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3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184" y="856865"/>
            <a:ext cx="11626596" cy="54204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F530-7365-42BB-B1D2-17F84EA1DF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0A583B1-BEA1-5CEF-D52A-05984058A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" y="0"/>
            <a:ext cx="12033392" cy="65614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4A7B8A7F-6BC7-D510-AFA3-0EF12103C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415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D17FD91-53D3-3B90-3D1F-2C8706932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1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8036" y="854964"/>
            <a:ext cx="5646420" cy="54041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854964"/>
            <a:ext cx="5747004" cy="54041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8677E8-94F0-3208-DB95-D7077413B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" y="0"/>
            <a:ext cx="12033392" cy="6561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52810C5-9BBC-0FC4-A461-B852DCF50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1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848034"/>
            <a:ext cx="5646420" cy="52813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636" y="848034"/>
            <a:ext cx="5686044" cy="52813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254F6-1373-7E86-EFF2-BC770D990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" y="0"/>
            <a:ext cx="12033392" cy="6561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580806-08FC-C618-F3D2-A10A7EC1FF4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01752" y="1481328"/>
            <a:ext cx="5646420" cy="477774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FD64B727-2F8C-57B2-F344-A264764B4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1636" y="1481328"/>
            <a:ext cx="5686044" cy="477774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EE134CB-2FC5-762D-8419-2B2A1CFD524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5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9D1ED3-B6C7-BB14-363F-9A3194690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2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60071A6-B6CA-C673-2DDF-F24F4E6EF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7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08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47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448" y="0"/>
            <a:ext cx="12033392" cy="6561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3149"/>
            <a:ext cx="11507724" cy="542048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96570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0" y="658623"/>
            <a:ext cx="121888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36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ichi-di-matching@mizuho-rt.co.jp" TargetMode="External"/><Relationship Id="rId2" Type="http://schemas.openxmlformats.org/officeDocument/2006/relationships/hyperlink" Target="https://www.mizuho-rt.co.jp/topics/2024/aichi_digitalisland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BA278B-EFC7-C0B5-98CB-181B33C8A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596" y="2472414"/>
            <a:ext cx="6849686" cy="654212"/>
          </a:xfrm>
        </p:spPr>
        <p:txBody>
          <a:bodyPr>
            <a:normAutofit/>
          </a:bodyPr>
          <a:lstStyle/>
          <a:p>
            <a:r>
              <a:rPr kumimoji="1" lang="ja-JP" altLang="en-US" sz="2000"/>
              <a:t>－あいちデジタルアイランドプロジェクト－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8271429-6A1A-E5FF-A975-3019EB354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1475" y="4555373"/>
            <a:ext cx="9828415" cy="1014154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所属法人名：</a:t>
            </a:r>
            <a:endParaRPr kumimoji="1" lang="en-US" altLang="ja-JP" sz="2000" dirty="0"/>
          </a:p>
          <a:p>
            <a:r>
              <a:rPr lang="ja-JP" altLang="en-US" sz="2000" dirty="0"/>
              <a:t>応募者氏名：</a:t>
            </a:r>
            <a:endParaRPr kumimoji="1" lang="ja-JP" altLang="en-US" sz="20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D7E2E9E-F8C2-779F-258F-E3F375416B3F}"/>
              </a:ext>
            </a:extLst>
          </p:cNvPr>
          <p:cNvSpPr txBox="1">
            <a:spLocks/>
          </p:cNvSpPr>
          <p:nvPr/>
        </p:nvSpPr>
        <p:spPr>
          <a:xfrm>
            <a:off x="1238596" y="3331326"/>
            <a:ext cx="9919855" cy="814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200"/>
              <a:t>フィールドマッチングエントリーシート</a:t>
            </a:r>
          </a:p>
        </p:txBody>
      </p:sp>
    </p:spTree>
    <p:extLst>
      <p:ext uri="{BB962C8B-B14F-4D97-AF65-F5344CB8AC3E}">
        <p14:creationId xmlns:p14="http://schemas.microsoft.com/office/powerpoint/2010/main" val="2439086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6" y="0"/>
            <a:ext cx="12014273" cy="6561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>
                <a:solidFill>
                  <a:srgbClr val="195481"/>
                </a:solidFill>
              </a:rPr>
              <a:t>６</a:t>
            </a:r>
            <a:r>
              <a:rPr lang="en-US" altLang="ja-JP">
                <a:solidFill>
                  <a:srgbClr val="195481"/>
                </a:solidFill>
              </a:rPr>
              <a:t>. </a:t>
            </a:r>
            <a:r>
              <a:rPr lang="ja-JP" altLang="en-US">
                <a:solidFill>
                  <a:srgbClr val="195481"/>
                </a:solidFill>
              </a:rPr>
              <a:t>（参考）その他</a:t>
            </a:r>
            <a:r>
              <a:rPr lang="en-US" altLang="ja-JP">
                <a:solidFill>
                  <a:srgbClr val="195481"/>
                </a:solidFill>
              </a:rPr>
              <a:t>PR</a:t>
            </a:r>
            <a:r>
              <a:rPr lang="ja-JP" altLang="en-US">
                <a:solidFill>
                  <a:srgbClr val="195481"/>
                </a:solidFill>
              </a:rPr>
              <a:t>ポイント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F83ADD-6B8C-9C85-99C4-167675F1446B}"/>
              </a:ext>
            </a:extLst>
          </p:cNvPr>
          <p:cNvSpPr txBox="1"/>
          <p:nvPr/>
        </p:nvSpPr>
        <p:spPr>
          <a:xfrm>
            <a:off x="350838" y="755650"/>
            <a:ext cx="114698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>
                <a:solidFill>
                  <a:schemeClr val="accent1">
                    <a:lumMod val="50000"/>
                  </a:schemeClr>
                </a:solidFill>
              </a:rPr>
              <a:t>※ </a:t>
            </a:r>
            <a:r>
              <a:rPr lang="ja-JP" altLang="en-US" sz="1600">
                <a:solidFill>
                  <a:schemeClr val="accent1">
                    <a:lumMod val="50000"/>
                  </a:schemeClr>
                </a:solidFill>
              </a:rPr>
              <a:t>実証実験等の実施にあたり、</a:t>
            </a:r>
            <a:r>
              <a:rPr lang="en-US" altLang="ja-JP" sz="1600">
                <a:solidFill>
                  <a:schemeClr val="accent1">
                    <a:lumMod val="50000"/>
                  </a:schemeClr>
                </a:solidFill>
              </a:rPr>
              <a:t>PR</a:t>
            </a:r>
            <a:r>
              <a:rPr lang="ja-JP" altLang="en-US" sz="1600">
                <a:solidFill>
                  <a:schemeClr val="accent1">
                    <a:lumMod val="50000"/>
                  </a:schemeClr>
                </a:solidFill>
              </a:rPr>
              <a:t>したい点があれば自由にご記載ください（特になければ、ページごと削除してもかまいません）</a:t>
            </a:r>
            <a:endParaRPr lang="en-US" altLang="ja-JP" sz="16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ja-JP" altLang="en-US" sz="1600">
                <a:solidFill>
                  <a:schemeClr val="accent1">
                    <a:lumMod val="50000"/>
                  </a:schemeClr>
                </a:solidFill>
              </a:rPr>
              <a:t>　　例）過去に実施した同種の実証実験の実績や内容・実施時の工夫点、成果を踏まえた今回の検証事項など</a:t>
            </a:r>
            <a:endParaRPr kumimoji="1" lang="ja-JP" altLang="en-US" sz="1800">
              <a:latin typeface="+mn-ea"/>
              <a:ea typeface="+mn-ea"/>
            </a:endParaRP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42FB0297-47D1-AFAA-DCD9-F3756C38D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EDFD6059-2CE9-C37A-E795-D64E6107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0B680AB-8864-DD54-5D28-6E20263CEB7D}"/>
              </a:ext>
            </a:extLst>
          </p:cNvPr>
          <p:cNvSpPr txBox="1"/>
          <p:nvPr/>
        </p:nvSpPr>
        <p:spPr>
          <a:xfrm>
            <a:off x="11057641" y="219897"/>
            <a:ext cx="86726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D629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>
                <a:solidFill>
                  <a:srgbClr val="1D6295"/>
                </a:solidFill>
              </a:rPr>
              <a:t>任意作成</a:t>
            </a:r>
          </a:p>
        </p:txBody>
      </p:sp>
    </p:spTree>
    <p:extLst>
      <p:ext uri="{BB962C8B-B14F-4D97-AF65-F5344CB8AC3E}">
        <p14:creationId xmlns:p14="http://schemas.microsoft.com/office/powerpoint/2010/main" val="402439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8E03C1-7BC6-6994-D600-0973A5DF34B9}"/>
              </a:ext>
            </a:extLst>
          </p:cNvPr>
          <p:cNvSpPr txBox="1"/>
          <p:nvPr/>
        </p:nvSpPr>
        <p:spPr>
          <a:xfrm>
            <a:off x="479367" y="838899"/>
            <a:ext cx="1123326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>
                <a:latin typeface="+mj-ea"/>
                <a:ea typeface="+mj-ea"/>
              </a:rPr>
              <a:t>「</a:t>
            </a:r>
            <a:r>
              <a:rPr lang="ja-JP" altLang="en-US">
                <a:solidFill>
                  <a:srgbClr val="1D6295"/>
                </a:solidFill>
                <a:latin typeface="+mj-ea"/>
                <a:ea typeface="+mj-ea"/>
              </a:rPr>
              <a:t>０</a:t>
            </a:r>
            <a:r>
              <a:rPr lang="en-US" altLang="ja-JP">
                <a:solidFill>
                  <a:srgbClr val="1D6295"/>
                </a:solidFill>
                <a:latin typeface="+mj-ea"/>
                <a:ea typeface="+mj-ea"/>
              </a:rPr>
              <a:t>.</a:t>
            </a:r>
            <a:r>
              <a:rPr lang="ja-JP" altLang="en-US">
                <a:solidFill>
                  <a:srgbClr val="1D6295"/>
                </a:solidFill>
                <a:latin typeface="+mj-ea"/>
                <a:ea typeface="+mj-ea"/>
              </a:rPr>
              <a:t>実証実験のポイント（選考要件との対応）</a:t>
            </a:r>
            <a:r>
              <a:rPr lang="ja-JP" altLang="en-US">
                <a:latin typeface="+mj-ea"/>
                <a:ea typeface="+mj-ea"/>
              </a:rPr>
              <a:t>」から「</a:t>
            </a:r>
            <a:r>
              <a:rPr lang="en-US" altLang="ja-JP">
                <a:solidFill>
                  <a:srgbClr val="1D6295"/>
                </a:solidFill>
                <a:latin typeface="+mj-ea"/>
                <a:ea typeface="+mj-ea"/>
              </a:rPr>
              <a:t>5.</a:t>
            </a:r>
            <a:r>
              <a:rPr lang="ja-JP" altLang="en-US">
                <a:solidFill>
                  <a:srgbClr val="1D6295"/>
                </a:solidFill>
                <a:latin typeface="+mj-ea"/>
                <a:ea typeface="+mj-ea"/>
              </a:rPr>
              <a:t>応募者連絡先</a:t>
            </a:r>
            <a:r>
              <a:rPr lang="ja-JP" altLang="en-US">
                <a:latin typeface="+mj-ea"/>
                <a:ea typeface="+mj-ea"/>
              </a:rPr>
              <a:t>」までの様式に沿って、必要事項を</a:t>
            </a:r>
            <a:r>
              <a:rPr kumimoji="1" lang="ja-JP" altLang="en-US">
                <a:latin typeface="+mj-ea"/>
                <a:ea typeface="+mj-ea"/>
              </a:rPr>
              <a:t>ご記載ください。</a:t>
            </a:r>
            <a:endParaRPr kumimoji="1" lang="en-US" altLang="ja-JP">
              <a:latin typeface="+mj-ea"/>
              <a:ea typeface="+mj-ea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ja-JP" altLang="en-US">
                <a:latin typeface="+mj-ea"/>
                <a:ea typeface="+mj-ea"/>
              </a:rPr>
              <a:t>その他、</a:t>
            </a:r>
            <a:r>
              <a:rPr kumimoji="1" lang="en-US" altLang="ja-JP">
                <a:latin typeface="+mj-ea"/>
                <a:ea typeface="+mj-ea"/>
              </a:rPr>
              <a:t>PR</a:t>
            </a:r>
            <a:r>
              <a:rPr kumimoji="1" lang="ja-JP" altLang="en-US">
                <a:latin typeface="+mj-ea"/>
                <a:ea typeface="+mj-ea"/>
              </a:rPr>
              <a:t>したい点などがあれば、「</a:t>
            </a:r>
            <a:r>
              <a:rPr kumimoji="1" lang="ja-JP" altLang="en-US">
                <a:solidFill>
                  <a:srgbClr val="1D6295"/>
                </a:solidFill>
                <a:latin typeface="+mj-ea"/>
                <a:ea typeface="+mj-ea"/>
              </a:rPr>
              <a:t>６</a:t>
            </a:r>
            <a:r>
              <a:rPr kumimoji="1" lang="en-US" altLang="ja-JP">
                <a:solidFill>
                  <a:srgbClr val="1D6295"/>
                </a:solidFill>
                <a:latin typeface="+mj-ea"/>
                <a:ea typeface="+mj-ea"/>
              </a:rPr>
              <a:t>.</a:t>
            </a:r>
            <a:r>
              <a:rPr kumimoji="1" lang="ja-JP" altLang="en-US">
                <a:solidFill>
                  <a:srgbClr val="1D6295"/>
                </a:solidFill>
                <a:latin typeface="+mj-ea"/>
                <a:ea typeface="+mj-ea"/>
              </a:rPr>
              <a:t>その他</a:t>
            </a:r>
            <a:r>
              <a:rPr kumimoji="1" lang="en-US" altLang="ja-JP">
                <a:solidFill>
                  <a:srgbClr val="1D6295"/>
                </a:solidFill>
                <a:latin typeface="+mj-ea"/>
                <a:ea typeface="+mj-ea"/>
              </a:rPr>
              <a:t>PR</a:t>
            </a:r>
            <a:r>
              <a:rPr kumimoji="1" lang="ja-JP" altLang="en-US">
                <a:solidFill>
                  <a:srgbClr val="1D6295"/>
                </a:solidFill>
                <a:latin typeface="+mj-ea"/>
                <a:ea typeface="+mj-ea"/>
              </a:rPr>
              <a:t>ポイント</a:t>
            </a:r>
            <a:r>
              <a:rPr lang="ja-JP" altLang="en-US">
                <a:latin typeface="+mj-ea"/>
                <a:ea typeface="+mj-ea"/>
              </a:rPr>
              <a:t>」</a:t>
            </a:r>
            <a:r>
              <a:rPr kumimoji="1" lang="ja-JP" altLang="en-US">
                <a:latin typeface="+mj-ea"/>
                <a:ea typeface="+mj-ea"/>
              </a:rPr>
              <a:t>にご記載ください（作成は任意です）。</a:t>
            </a:r>
            <a:endParaRPr kumimoji="1" lang="en-US" altLang="ja-JP">
              <a:latin typeface="+mj-ea"/>
              <a:ea typeface="+mj-ea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>
                <a:latin typeface="+mj-ea"/>
                <a:ea typeface="+mj-ea"/>
              </a:rPr>
              <a:t>フォントサイズの変更やページ追加・分割、図表の挿入等は自由に実施していただいて構いません。</a:t>
            </a:r>
            <a:endParaRPr lang="en-US" altLang="ja-JP">
              <a:latin typeface="+mj-ea"/>
              <a:ea typeface="+mj-ea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>
                <a:latin typeface="+mj-ea"/>
                <a:ea typeface="+mj-ea"/>
              </a:rPr>
              <a:t>各スライドの右上に、３頁に示した３つの選考ポイントとの対応関係を示しています。チェックマークがついた項目を参考に、記載内容の検討をお願いします。</a:t>
            </a:r>
            <a:endParaRPr lang="en-US" altLang="ja-JP">
              <a:latin typeface="+mj-ea"/>
              <a:ea typeface="+mj-ea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kumimoji="1" lang="en-US" altLang="ja-JP">
              <a:latin typeface="+mj-ea"/>
              <a:ea typeface="+mj-ea"/>
            </a:endParaRPr>
          </a:p>
          <a:p>
            <a:pPr>
              <a:spcBef>
                <a:spcPts val="1200"/>
              </a:spcBef>
            </a:pPr>
            <a:endParaRPr kumimoji="1" lang="en-US" altLang="ja-JP">
              <a:latin typeface="+mj-ea"/>
              <a:ea typeface="+mj-ea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ja-JP" altLang="en-US">
                <a:latin typeface="+mj-ea"/>
                <a:ea typeface="+mj-ea"/>
              </a:rPr>
              <a:t>記入方法について、不明点があればワンストップ窓口までお気軽にお問合せください。</a:t>
            </a:r>
            <a:endParaRPr kumimoji="1" lang="en-US" altLang="ja-JP">
              <a:latin typeface="+mj-ea"/>
              <a:ea typeface="+mj-ea"/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エントリーシートの記入方法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432526-1ABD-F028-09A6-0658FA0B5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DFE39E9-AC7C-BE95-04A2-03B8910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65AB05-1704-7913-2BAD-0E715AB686C7}"/>
              </a:ext>
            </a:extLst>
          </p:cNvPr>
          <p:cNvSpPr txBox="1"/>
          <p:nvPr/>
        </p:nvSpPr>
        <p:spPr>
          <a:xfrm>
            <a:off x="880245" y="4644879"/>
            <a:ext cx="10832388" cy="13742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01613" indent="-201613" algn="just" latinLnBrk="1">
              <a:lnSpc>
                <a:spcPct val="120000"/>
              </a:lnSpc>
            </a:pPr>
            <a:r>
              <a:rPr lang="ja-JP" altLang="ja-JP" sz="1400" b="1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あいちデジタルアイランドプロジェクト</a:t>
            </a:r>
            <a:r>
              <a:rPr lang="ja-JP" altLang="en-US" sz="1400" b="1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ワンストップ</a:t>
            </a:r>
            <a:r>
              <a:rPr lang="ja-JP" altLang="ja-JP" sz="1400" b="1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窓口</a:t>
            </a:r>
          </a:p>
          <a:p>
            <a:pPr marL="201613" indent="-201613" algn="just" latinLnBrk="1">
              <a:lnSpc>
                <a:spcPct val="120000"/>
              </a:lnSpc>
            </a:pPr>
            <a:r>
              <a:rPr lang="ja-JP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みずほリサーチ</a:t>
            </a:r>
            <a:r>
              <a:rPr lang="en-US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&amp;</a:t>
            </a:r>
            <a:r>
              <a:rPr lang="ja-JP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テクノロジーズ株式会社 デジタルコンサルティング部</a:t>
            </a:r>
            <a:r>
              <a:rPr lang="ja-JP" altLang="en-US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lang="ja-JP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担当： 木村、新田、西脇</a:t>
            </a:r>
            <a:r>
              <a:rPr lang="ja-JP" altLang="en-US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）</a:t>
            </a:r>
            <a:endParaRPr lang="ja-JP" altLang="ja-JP" sz="1400">
              <a:solidFill>
                <a:sysClr val="windowText" lastClr="00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01613" indent="-23813" algn="just" latinLnBrk="1">
              <a:lnSpc>
                <a:spcPct val="120000"/>
              </a:lnSpc>
              <a:tabLst>
                <a:tab pos="1346200" algn="l"/>
              </a:tabLst>
            </a:pPr>
            <a:r>
              <a:rPr lang="en-US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Web</a:t>
            </a:r>
            <a:r>
              <a:rPr lang="ja-JP" altLang="en-US" sz="1400">
                <a:solidFill>
                  <a:sysClr val="windowText" lastClr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フォーム</a:t>
            </a:r>
            <a:r>
              <a:rPr lang="en-US" altLang="ja-JP" sz="1400">
                <a:solidFill>
                  <a:sysClr val="windowText" lastClr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	</a:t>
            </a:r>
            <a:r>
              <a:rPr lang="ja-JP" altLang="en-US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  <a:hlinkClick r:id="rId2"/>
              </a:rPr>
              <a:t>https://www.mizuho-rt.co.jp/topics/2024/aichi_digitalisland/</a:t>
            </a:r>
            <a:endParaRPr lang="en-US" altLang="ja-JP" sz="1400">
              <a:solidFill>
                <a:sysClr val="windowText" lastClr="00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01613" indent="-23813" algn="just" latinLnBrk="1">
              <a:lnSpc>
                <a:spcPct val="120000"/>
              </a:lnSpc>
              <a:tabLst>
                <a:tab pos="1346200" algn="l"/>
              </a:tabLst>
            </a:pPr>
            <a:r>
              <a:rPr lang="en-US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E-mail	</a:t>
            </a:r>
            <a:r>
              <a:rPr lang="ja-JP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  <a:hlinkClick r:id="rId3"/>
              </a:rPr>
              <a:t>aichi-di-matching@mizuho-rt.co.jp</a:t>
            </a:r>
            <a:endParaRPr lang="en-US" altLang="ja-JP" sz="1400">
              <a:solidFill>
                <a:sysClr val="windowText" lastClr="00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01613" indent="-23813" algn="just" latinLnBrk="1">
              <a:lnSpc>
                <a:spcPct val="120000"/>
              </a:lnSpc>
              <a:tabLst>
                <a:tab pos="1346200" algn="l"/>
              </a:tabLst>
            </a:pPr>
            <a:r>
              <a:rPr lang="ja-JP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電話</a:t>
            </a:r>
            <a:r>
              <a:rPr lang="en-US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	</a:t>
            </a:r>
            <a:r>
              <a:rPr lang="ja-JP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ja-JP" sz="1400">
                <a:solidFill>
                  <a:sysClr val="windowText" lastClr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03-5281-5492</a:t>
            </a:r>
            <a:endParaRPr lang="ja-JP" altLang="ja-JP" sz="1400">
              <a:solidFill>
                <a:sysClr val="windowText" lastClr="00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543CEF0B-3CD2-CC7F-13EA-302FF6833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134691"/>
              </p:ext>
            </p:extLst>
          </p:nvPr>
        </p:nvGraphicFramePr>
        <p:xfrm>
          <a:off x="845553" y="3213000"/>
          <a:ext cx="2376000" cy="43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5591576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6052288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657046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8032455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33526715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85176258"/>
                    </a:ext>
                  </a:extLst>
                </a:gridCol>
              </a:tblGrid>
              <a:tr h="216000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選考ポイント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506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①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tx1"/>
                          </a:solidFill>
                        </a:rPr>
                        <a:t>✔</a:t>
                      </a:r>
                      <a:endParaRPr kumimoji="1" lang="ja-JP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②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③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14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8E03C1-7BC6-6994-D600-0973A5DF34B9}"/>
              </a:ext>
            </a:extLst>
          </p:cNvPr>
          <p:cNvSpPr txBox="1"/>
          <p:nvPr/>
        </p:nvSpPr>
        <p:spPr>
          <a:xfrm>
            <a:off x="479367" y="838899"/>
            <a:ext cx="11233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1600">
                <a:latin typeface="+mj-ea"/>
                <a:ea typeface="+mj-ea"/>
              </a:rPr>
              <a:t>当エリアは、中部国際空港島・周辺地域を中心に、愛知県国際展示場「</a:t>
            </a:r>
            <a:r>
              <a:rPr lang="en-US" altLang="ja-JP" sz="1600">
                <a:latin typeface="+mj-ea"/>
                <a:ea typeface="+mj-ea"/>
              </a:rPr>
              <a:t>Aichi Sky</a:t>
            </a:r>
            <a:r>
              <a:rPr lang="ja-JP" altLang="en-US" sz="1600">
                <a:latin typeface="+mj-ea"/>
                <a:ea typeface="+mj-ea"/>
              </a:rPr>
              <a:t> </a:t>
            </a:r>
            <a:r>
              <a:rPr lang="en-US" altLang="ja-JP" sz="1600">
                <a:latin typeface="+mj-ea"/>
                <a:ea typeface="+mj-ea"/>
              </a:rPr>
              <a:t>Expo</a:t>
            </a:r>
            <a:r>
              <a:rPr lang="ja-JP" altLang="en-US" sz="1600">
                <a:latin typeface="+mj-ea"/>
                <a:ea typeface="+mj-ea"/>
              </a:rPr>
              <a:t>」における国際会議・見本市開催や、最先端技術・サービスの社会実装フィールドとして活用されている、</a:t>
            </a:r>
            <a:r>
              <a:rPr lang="ja-JP" altLang="en-US" sz="1600" b="1">
                <a:latin typeface="+mj-ea"/>
                <a:ea typeface="+mj-ea"/>
              </a:rPr>
              <a:t>国際交流・観光・イノベーション創出の拠点</a:t>
            </a:r>
            <a:r>
              <a:rPr lang="ja-JP" altLang="en-US" sz="1600">
                <a:latin typeface="+mj-ea"/>
                <a:ea typeface="+mj-ea"/>
              </a:rPr>
              <a:t>です。</a:t>
            </a:r>
            <a:endParaRPr kumimoji="1" lang="en-US" altLang="ja-JP" sz="1600">
              <a:latin typeface="+mj-ea"/>
              <a:ea typeface="+mj-ea"/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（参考）中部国際空港島及び周辺地域について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432526-1ABD-F028-09A6-0658FA0B5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DFE39E9-AC7C-BE95-04A2-03B8910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CE3933-8A87-2159-4ADA-8CDD815D0B3F}"/>
              </a:ext>
            </a:extLst>
          </p:cNvPr>
          <p:cNvSpPr txBox="1"/>
          <p:nvPr/>
        </p:nvSpPr>
        <p:spPr>
          <a:xfrm>
            <a:off x="481108" y="1685855"/>
            <a:ext cx="568120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600" b="1">
                <a:solidFill>
                  <a:srgbClr val="1D6295"/>
                </a:solidFill>
              </a:defRPr>
            </a:lvl1pPr>
          </a:lstStyle>
          <a:p>
            <a:r>
              <a:rPr lang="ja-JP" altLang="en-US"/>
              <a:t>エリア特性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B45000F-CB86-ED89-B052-5B8DDE9B64B5}"/>
              </a:ext>
            </a:extLst>
          </p:cNvPr>
          <p:cNvSpPr txBox="1"/>
          <p:nvPr/>
        </p:nvSpPr>
        <p:spPr>
          <a:xfrm>
            <a:off x="481108" y="2112324"/>
            <a:ext cx="5438061" cy="412537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ja-JP" sz="1200" b="1" dirty="0">
                <a:latin typeface="CIDFont+F1"/>
              </a:rPr>
              <a:t>【</a:t>
            </a:r>
            <a:r>
              <a:rPr lang="ja-JP" altLang="en-US" sz="1200" b="1" dirty="0">
                <a:latin typeface="CIDFont+F1"/>
              </a:rPr>
              <a:t>立地</a:t>
            </a:r>
            <a:r>
              <a:rPr lang="en-US" altLang="ja-JP" sz="1200" b="1" dirty="0">
                <a:latin typeface="CIDFont+F1"/>
              </a:rPr>
              <a:t>】</a:t>
            </a:r>
          </a:p>
          <a:p>
            <a:pPr marL="85725"/>
            <a:r>
              <a:rPr lang="ja-JP" altLang="en-US" sz="1200" dirty="0">
                <a:latin typeface="CIDFont+F2"/>
              </a:rPr>
              <a:t>高低差がほぼなく、空港や展示場をはじめとした広い施設、空地、道路幅の広い公道等、実証向けフィールドが多数あります</a:t>
            </a:r>
          </a:p>
          <a:p>
            <a:pPr>
              <a:spcBef>
                <a:spcPts val="600"/>
              </a:spcBef>
            </a:pPr>
            <a:r>
              <a:rPr lang="en-US" altLang="ja-JP" sz="1200" b="1" dirty="0">
                <a:latin typeface="CIDFont+F1"/>
              </a:rPr>
              <a:t>【</a:t>
            </a:r>
            <a:r>
              <a:rPr lang="ja-JP" altLang="en-US" sz="1200" b="1" dirty="0">
                <a:latin typeface="CIDFont+F2"/>
              </a:rPr>
              <a:t>名古屋中心部からの</a:t>
            </a:r>
            <a:r>
              <a:rPr lang="ja-JP" altLang="en-US" sz="1200" b="1" dirty="0">
                <a:latin typeface="CIDFont+F1"/>
              </a:rPr>
              <a:t>アクセス</a:t>
            </a:r>
            <a:r>
              <a:rPr lang="en-US" altLang="ja-JP" sz="1200" b="1" dirty="0">
                <a:latin typeface="CIDFont+F1"/>
              </a:rPr>
              <a:t>】</a:t>
            </a:r>
          </a:p>
          <a:p>
            <a:pPr marL="85725"/>
            <a:r>
              <a:rPr lang="ja-JP" altLang="en-US" sz="1200" dirty="0">
                <a:latin typeface="CIDFont+F2"/>
              </a:rPr>
              <a:t>名古屋鉄道（空港線）で最速</a:t>
            </a:r>
            <a:r>
              <a:rPr lang="en-US" altLang="ja-JP" sz="1200" dirty="0">
                <a:latin typeface="CIDFont+F2"/>
              </a:rPr>
              <a:t>28</a:t>
            </a:r>
            <a:r>
              <a:rPr lang="ja-JP" altLang="en-US" sz="1200" dirty="0">
                <a:latin typeface="CIDFont+F2"/>
              </a:rPr>
              <a:t>分、高速道路で約</a:t>
            </a:r>
            <a:r>
              <a:rPr lang="en-US" altLang="ja-JP" sz="1200" dirty="0">
                <a:latin typeface="CIDFont+F2"/>
              </a:rPr>
              <a:t>40</a:t>
            </a:r>
            <a:r>
              <a:rPr lang="ja-JP" altLang="en-US" sz="1200" dirty="0">
                <a:latin typeface="CIDFont+F2"/>
              </a:rPr>
              <a:t>分</a:t>
            </a:r>
          </a:p>
          <a:p>
            <a:pPr algn="l">
              <a:spcBef>
                <a:spcPts val="600"/>
              </a:spcBef>
            </a:pPr>
            <a:r>
              <a:rPr lang="en-US" altLang="ja-JP" sz="1200" b="1" i="0" u="none" strike="noStrike" baseline="0" dirty="0">
                <a:latin typeface="CIDFont+F1"/>
              </a:rPr>
              <a:t>【</a:t>
            </a:r>
            <a:r>
              <a:rPr lang="ja-JP" altLang="en-US" sz="1200" b="1" i="0" u="none" strike="noStrike" baseline="0" dirty="0">
                <a:latin typeface="CIDFont+F1"/>
              </a:rPr>
              <a:t>地域企業の主な業種</a:t>
            </a:r>
            <a:r>
              <a:rPr lang="en-US" altLang="ja-JP" sz="1200" b="1" i="0" u="none" strike="noStrike" baseline="0" dirty="0">
                <a:latin typeface="CIDFont+F1"/>
              </a:rPr>
              <a:t>】</a:t>
            </a:r>
          </a:p>
          <a:p>
            <a:pPr marL="85725" algn="l"/>
            <a:r>
              <a:rPr lang="ja-JP" altLang="en-US" sz="1200" b="0" i="0" u="none" strike="noStrike" baseline="0" dirty="0">
                <a:latin typeface="CIDFont+F2"/>
              </a:rPr>
              <a:t>空港関連業（中部国際空港運営事業、物流事業等）、観光業（ホテル、複合商業</a:t>
            </a:r>
            <a:r>
              <a:rPr lang="zh-TW" altLang="en-US" sz="1200" b="0" i="0" u="none" strike="noStrike" baseline="0" dirty="0">
                <a:latin typeface="CIDFont+F2"/>
              </a:rPr>
              <a:t>施設等）、製造業等</a:t>
            </a:r>
            <a:endParaRPr kumimoji="1" lang="ja-JP" altLang="en-US" sz="1200" dirty="0"/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A9884FDC-A85C-E804-399F-B9C370AA1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28689"/>
              </p:ext>
            </p:extLst>
          </p:nvPr>
        </p:nvGraphicFramePr>
        <p:xfrm>
          <a:off x="6304654" y="2069538"/>
          <a:ext cx="5262798" cy="180912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503477">
                  <a:extLst>
                    <a:ext uri="{9D8B030D-6E8A-4147-A177-3AD203B41FA5}">
                      <a16:colId xmlns:a16="http://schemas.microsoft.com/office/drawing/2014/main" val="3552398470"/>
                    </a:ext>
                  </a:extLst>
                </a:gridCol>
                <a:gridCol w="1429443">
                  <a:extLst>
                    <a:ext uri="{9D8B030D-6E8A-4147-A177-3AD203B41FA5}">
                      <a16:colId xmlns:a16="http://schemas.microsoft.com/office/drawing/2014/main" val="234336981"/>
                    </a:ext>
                  </a:extLst>
                </a:gridCol>
                <a:gridCol w="2329878">
                  <a:extLst>
                    <a:ext uri="{9D8B030D-6E8A-4147-A177-3AD203B41FA5}">
                      <a16:colId xmlns:a16="http://schemas.microsoft.com/office/drawing/2014/main" val="7996030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施設名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1D62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年間利用者数（人）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54000" marB="54000" anchor="ctr">
                    <a:solidFill>
                      <a:srgbClr val="1D62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概要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528"/>
                  </a:ext>
                </a:extLst>
              </a:tr>
              <a:tr h="2194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中部国際空港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effectLst/>
                        </a:rPr>
                        <a:t>7,022,000</a:t>
                      </a:r>
                      <a:br>
                        <a:rPr lang="en-US" altLang="zh-CN" sz="1100" u="none" strike="noStrike">
                          <a:effectLst/>
                        </a:rPr>
                      </a:br>
                      <a:r>
                        <a:rPr lang="zh-CN" altLang="en-US" sz="1100" u="none" strike="noStrike">
                          <a:effectLst/>
                        </a:rPr>
                        <a:t>（来場者数）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ターミナルビルには地元店、有名店が集合。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/>
                </a:tc>
                <a:extLst>
                  <a:ext uri="{0D108BD9-81ED-4DB2-BD59-A6C34878D82A}">
                    <a16:rowId xmlns:a16="http://schemas.microsoft.com/office/drawing/2014/main" val="791429009"/>
                  </a:ext>
                </a:extLst>
              </a:tr>
              <a:tr h="2984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めんたいパークとこなめ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652,029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明太子の工場見学施設、めんたいミュージアムと売り場が併設されている。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/>
                </a:tc>
                <a:extLst>
                  <a:ext uri="{0D108BD9-81ED-4DB2-BD59-A6C34878D82A}">
                    <a16:rowId xmlns:a16="http://schemas.microsoft.com/office/drawing/2014/main" val="3430169393"/>
                  </a:ext>
                </a:extLst>
              </a:tr>
              <a:tr h="12910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愛知県国際展示場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557,921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展示面積約６万㎡の展示場。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/>
                </a:tc>
                <a:extLst>
                  <a:ext uri="{0D108BD9-81ED-4DB2-BD59-A6C34878D82A}">
                    <a16:rowId xmlns:a16="http://schemas.microsoft.com/office/drawing/2014/main" val="2103871432"/>
                  </a:ext>
                </a:extLst>
              </a:tr>
              <a:tr h="1291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りんくうビーチ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503,866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中部国際空港が望める人工海浜。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/>
                </a:tc>
                <a:extLst>
                  <a:ext uri="{0D108BD9-81ED-4DB2-BD59-A6C34878D82A}">
                    <a16:rowId xmlns:a16="http://schemas.microsoft.com/office/drawing/2014/main" val="2944055886"/>
                  </a:ext>
                </a:extLst>
              </a:tr>
              <a:tr h="1291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やきもの散歩道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223,967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陶磁器会館を出発点とした散歩道。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000" marR="54000" marT="36000" marB="36000"/>
                </a:tc>
                <a:extLst>
                  <a:ext uri="{0D108BD9-81ED-4DB2-BD59-A6C34878D82A}">
                    <a16:rowId xmlns:a16="http://schemas.microsoft.com/office/drawing/2014/main" val="3785065722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9548B7F-AD7B-F375-358B-DEA7450F93CE}"/>
              </a:ext>
            </a:extLst>
          </p:cNvPr>
          <p:cNvSpPr txBox="1"/>
          <p:nvPr/>
        </p:nvSpPr>
        <p:spPr>
          <a:xfrm>
            <a:off x="6393821" y="1685855"/>
            <a:ext cx="526279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600" b="1">
                <a:solidFill>
                  <a:srgbClr val="1D6295"/>
                </a:solidFill>
              </a:defRPr>
            </a:lvl1pPr>
          </a:lstStyle>
          <a:p>
            <a:r>
              <a:rPr lang="ja-JP" altLang="en-US"/>
              <a:t>エリア内の主な観光資源の利用人数（</a:t>
            </a:r>
            <a:r>
              <a:rPr lang="en-US" altLang="ja-JP"/>
              <a:t>2022</a:t>
            </a:r>
            <a:r>
              <a:rPr lang="ja-JP" altLang="en-US"/>
              <a:t>年）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A5A9EEC-08C1-62B9-CB8B-24D3271F7ED7}"/>
              </a:ext>
            </a:extLst>
          </p:cNvPr>
          <p:cNvCxnSpPr>
            <a:cxnSpLocks/>
          </p:cNvCxnSpPr>
          <p:nvPr/>
        </p:nvCxnSpPr>
        <p:spPr>
          <a:xfrm>
            <a:off x="423701" y="2003142"/>
            <a:ext cx="5586210" cy="0"/>
          </a:xfrm>
          <a:prstGeom prst="line">
            <a:avLst/>
          </a:prstGeom>
          <a:ln>
            <a:solidFill>
              <a:srgbClr val="1D6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ED86182-F41B-449B-7CFF-1E9F2C8A791A}"/>
              </a:ext>
            </a:extLst>
          </p:cNvPr>
          <p:cNvCxnSpPr>
            <a:cxnSpLocks/>
          </p:cNvCxnSpPr>
          <p:nvPr/>
        </p:nvCxnSpPr>
        <p:spPr>
          <a:xfrm>
            <a:off x="6226296" y="2004531"/>
            <a:ext cx="5396821" cy="0"/>
          </a:xfrm>
          <a:prstGeom prst="line">
            <a:avLst/>
          </a:prstGeom>
          <a:ln>
            <a:solidFill>
              <a:srgbClr val="1D6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2947A4E8-CE97-8F50-8CAC-A41727105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906761"/>
              </p:ext>
            </p:extLst>
          </p:nvPr>
        </p:nvGraphicFramePr>
        <p:xfrm>
          <a:off x="6304654" y="4332937"/>
          <a:ext cx="5238892" cy="190476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900891">
                  <a:extLst>
                    <a:ext uri="{9D8B030D-6E8A-4147-A177-3AD203B41FA5}">
                      <a16:colId xmlns:a16="http://schemas.microsoft.com/office/drawing/2014/main" val="3552398470"/>
                    </a:ext>
                  </a:extLst>
                </a:gridCol>
                <a:gridCol w="2396203">
                  <a:extLst>
                    <a:ext uri="{9D8B030D-6E8A-4147-A177-3AD203B41FA5}">
                      <a16:colId xmlns:a16="http://schemas.microsoft.com/office/drawing/2014/main" val="234336981"/>
                    </a:ext>
                  </a:extLst>
                </a:gridCol>
                <a:gridCol w="1004007">
                  <a:extLst>
                    <a:ext uri="{9D8B030D-6E8A-4147-A177-3AD203B41FA5}">
                      <a16:colId xmlns:a16="http://schemas.microsoft.com/office/drawing/2014/main" val="137484344"/>
                    </a:ext>
                  </a:extLst>
                </a:gridCol>
                <a:gridCol w="937791">
                  <a:extLst>
                    <a:ext uri="{9D8B030D-6E8A-4147-A177-3AD203B41FA5}">
                      <a16:colId xmlns:a16="http://schemas.microsoft.com/office/drawing/2014/main" val="7996030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場所</a:t>
                      </a:r>
                    </a:p>
                  </a:txBody>
                  <a:tcPr marL="36000" marR="36000" marT="36000" marB="36000" anchor="ctr">
                    <a:solidFill>
                      <a:srgbClr val="1D62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ホテル名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54000" marB="54000" anchor="ctr">
                    <a:solidFill>
                      <a:srgbClr val="1D62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開業年</a:t>
                      </a:r>
                    </a:p>
                  </a:txBody>
                  <a:tcPr marL="36000" marR="36000" marT="36000" marB="36000" anchor="ctr">
                    <a:solidFill>
                      <a:srgbClr val="1D62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収容人数</a:t>
                      </a:r>
                    </a:p>
                  </a:txBody>
                  <a:tcPr marL="36000" marR="36000" marT="36000" marB="36000" anchor="ctr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528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空港島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セントレアホテル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0753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セントレアホテル新棟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260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UTBE Sq</a:t>
                      </a:r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（カプセルホテル）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9397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コンフォードホテル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1383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東横イン</a:t>
                      </a:r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Ⅰ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1,222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600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東横イン</a:t>
                      </a:r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Ⅱ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1,776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1301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フォーポイントバイシェラトン名古屋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638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747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対岸部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HOTEL RINKU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2006</a:t>
                      </a:r>
                      <a:endParaRPr kumimoji="1" lang="ja-JP" alt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L="36000" marR="36000" marT="18000" marB="18000" anchor="ctr">
                    <a:solidFill>
                      <a:srgbClr val="E8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80724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A39E3EC-4E6D-655B-4015-333A038D2620}"/>
              </a:ext>
            </a:extLst>
          </p:cNvPr>
          <p:cNvSpPr txBox="1"/>
          <p:nvPr/>
        </p:nvSpPr>
        <p:spPr>
          <a:xfrm>
            <a:off x="6393821" y="3940765"/>
            <a:ext cx="51497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600" b="1">
                <a:solidFill>
                  <a:srgbClr val="1D6295"/>
                </a:solidFill>
              </a:defRPr>
            </a:lvl1pPr>
          </a:lstStyle>
          <a:p>
            <a:r>
              <a:rPr lang="ja-JP" altLang="en-US"/>
              <a:t>エリア内に立地するホテルの概要</a:t>
            </a:r>
            <a:endParaRPr lang="en-US" altLang="ja-JP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7AF5F33-DEE7-9614-B7EC-ABA5A36DD41F}"/>
              </a:ext>
            </a:extLst>
          </p:cNvPr>
          <p:cNvCxnSpPr>
            <a:cxnSpLocks/>
          </p:cNvCxnSpPr>
          <p:nvPr/>
        </p:nvCxnSpPr>
        <p:spPr>
          <a:xfrm>
            <a:off x="6226296" y="4259441"/>
            <a:ext cx="5341155" cy="0"/>
          </a:xfrm>
          <a:prstGeom prst="line">
            <a:avLst/>
          </a:prstGeom>
          <a:ln>
            <a:solidFill>
              <a:srgbClr val="1D6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中部臨空都市鳥瞰イメージ">
            <a:extLst>
              <a:ext uri="{FF2B5EF4-FFF2-40B4-BE49-F238E27FC236}">
                <a16:creationId xmlns:a16="http://schemas.microsoft.com/office/drawing/2014/main" id="{AED4990A-102C-570E-3A6B-B0E9E44C15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19"/>
          <a:stretch/>
        </p:blipFill>
        <p:spPr bwMode="auto">
          <a:xfrm>
            <a:off x="1112698" y="3870239"/>
            <a:ext cx="4174880" cy="232974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99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ja-JP" dirty="0">
                <a:solidFill>
                  <a:srgbClr val="195481"/>
                </a:solidFill>
              </a:rPr>
              <a:t>0. </a:t>
            </a:r>
            <a:r>
              <a:rPr lang="ja-JP" altLang="en-US" dirty="0">
                <a:solidFill>
                  <a:srgbClr val="195481"/>
                </a:solidFill>
              </a:rPr>
              <a:t>実証実験のポイント（選考のポイントとの対応）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5895890-75AE-BF66-29F4-EBA87AA9C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356318"/>
              </p:ext>
            </p:extLst>
          </p:nvPr>
        </p:nvGraphicFramePr>
        <p:xfrm>
          <a:off x="473825" y="1193710"/>
          <a:ext cx="11213870" cy="49911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93057">
                  <a:extLst>
                    <a:ext uri="{9D8B030D-6E8A-4147-A177-3AD203B41FA5}">
                      <a16:colId xmlns:a16="http://schemas.microsoft.com/office/drawing/2014/main" val="79946742"/>
                    </a:ext>
                  </a:extLst>
                </a:gridCol>
                <a:gridCol w="7720813">
                  <a:extLst>
                    <a:ext uri="{9D8B030D-6E8A-4147-A177-3AD203B41FA5}">
                      <a16:colId xmlns:a16="http://schemas.microsoft.com/office/drawing/2014/main" val="1103353908"/>
                    </a:ext>
                  </a:extLst>
                </a:gridCol>
              </a:tblGrid>
              <a:tr h="565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+mn-lt"/>
                        </a:rPr>
                        <a:t>選考のポイント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+mn-ea"/>
                          <a:ea typeface="+mn-ea"/>
                        </a:rPr>
                        <a:t>実証実験のポイント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380021"/>
                  </a:ext>
                </a:extLst>
              </a:tr>
              <a:tr h="1584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800" b="1" kern="1200">
                          <a:solidFill>
                            <a:srgbClr val="19548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ポイント①</a:t>
                      </a:r>
                      <a:endParaRPr kumimoji="1" lang="en-US" altLang="ja-JP" sz="1800" b="1" kern="1200">
                        <a:solidFill>
                          <a:srgbClr val="19548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このエリアの特徴を生かした実証の内容となっているか</a:t>
                      </a:r>
                      <a:endParaRPr kumimoji="1" lang="en-US" altLang="ja-JP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※ </a:t>
                      </a:r>
                      <a:r>
                        <a:rPr kumimoji="1" lang="ja-JP" altLang="en-US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実験を行うフィールドは未定の状態でも問題ありません（事務局で調整します）</a:t>
                      </a:r>
                      <a:endParaRPr kumimoji="1" lang="en-US" altLang="ja-JP" sz="1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165540"/>
                  </a:ext>
                </a:extLst>
              </a:tr>
              <a:tr h="1420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rgbClr val="19548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ポイント②</a:t>
                      </a:r>
                      <a:endParaRPr kumimoji="1" lang="en-US" altLang="ja-JP" sz="1800" b="1" kern="1200" dirty="0">
                        <a:solidFill>
                          <a:srgbClr val="19548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新しい技術の活用やサービスづくりのための実証となっているか</a:t>
                      </a:r>
                      <a:b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（既存サービスのＰＲではないか）</a:t>
                      </a:r>
                      <a:endParaRPr kumimoji="1" lang="ja-JP" altLang="ja-JP" sz="1800" b="0" kern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912758"/>
                  </a:ext>
                </a:extLst>
              </a:tr>
              <a:tr h="1420860"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800" b="1" kern="1200" dirty="0">
                          <a:solidFill>
                            <a:srgbClr val="19548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ポイント③</a:t>
                      </a:r>
                      <a:endParaRPr kumimoji="1" lang="en-US" altLang="ja-JP" sz="1800" b="1" kern="1200" dirty="0">
                        <a:solidFill>
                          <a:srgbClr val="19548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latinLnBrk="1"/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このエリアにおける実証を通じて、自社の事業成長、新サービスの開発等が目指されているか</a:t>
                      </a:r>
                      <a:endParaRPr kumimoji="1" lang="ja-JP" altLang="ja-JP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288189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5A7D87-4782-EF8E-8CCD-C5A45AC27808}"/>
              </a:ext>
            </a:extLst>
          </p:cNvPr>
          <p:cNvSpPr txBox="1"/>
          <p:nvPr/>
        </p:nvSpPr>
        <p:spPr>
          <a:xfrm>
            <a:off x="350838" y="755650"/>
            <a:ext cx="114698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chemeClr val="accent1">
                    <a:lumMod val="50000"/>
                  </a:schemeClr>
                </a:solidFill>
              </a:rPr>
              <a:t>※ </a:t>
            </a:r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</a:rPr>
              <a:t>今回応募いただく実証実験のポイントを、３つの選考のポイントに対応するように記載してください</a:t>
            </a:r>
            <a:endParaRPr kumimoji="1" lang="ja-JP" altLang="en-US" sz="1800" dirty="0">
              <a:latin typeface="+mn-ea"/>
              <a:ea typeface="+mn-ea"/>
            </a:endParaRPr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199BCF63-2329-BD56-3996-8FA8160B5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D9FE2C0-484D-7E7C-9098-CF727DCD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06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rgbClr val="195481"/>
                </a:solidFill>
              </a:rPr>
              <a:t>１</a:t>
            </a:r>
            <a:r>
              <a:rPr lang="en-US" altLang="ja-JP">
                <a:solidFill>
                  <a:srgbClr val="195481"/>
                </a:solidFill>
              </a:rPr>
              <a:t>. </a:t>
            </a:r>
            <a:r>
              <a:rPr lang="ja-JP" altLang="en-US">
                <a:solidFill>
                  <a:srgbClr val="195481"/>
                </a:solidFill>
              </a:rPr>
              <a:t>マッチングにおけるご希望要件等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0E3FCD7-5CBA-7828-DAE6-6479CF3D7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17371"/>
              </p:ext>
            </p:extLst>
          </p:nvPr>
        </p:nvGraphicFramePr>
        <p:xfrm>
          <a:off x="555468" y="824597"/>
          <a:ext cx="11046507" cy="5431653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703765">
                  <a:extLst>
                    <a:ext uri="{9D8B030D-6E8A-4147-A177-3AD203B41FA5}">
                      <a16:colId xmlns:a16="http://schemas.microsoft.com/office/drawing/2014/main" val="79946742"/>
                    </a:ext>
                  </a:extLst>
                </a:gridCol>
                <a:gridCol w="376588">
                  <a:extLst>
                    <a:ext uri="{9D8B030D-6E8A-4147-A177-3AD203B41FA5}">
                      <a16:colId xmlns:a16="http://schemas.microsoft.com/office/drawing/2014/main" val="1103353908"/>
                    </a:ext>
                  </a:extLst>
                </a:gridCol>
                <a:gridCol w="1401418">
                  <a:extLst>
                    <a:ext uri="{9D8B030D-6E8A-4147-A177-3AD203B41FA5}">
                      <a16:colId xmlns:a16="http://schemas.microsoft.com/office/drawing/2014/main" val="1231037344"/>
                    </a:ext>
                  </a:extLst>
                </a:gridCol>
                <a:gridCol w="7564736">
                  <a:extLst>
                    <a:ext uri="{9D8B030D-6E8A-4147-A177-3AD203B41FA5}">
                      <a16:colId xmlns:a16="http://schemas.microsoft.com/office/drawing/2014/main" val="3014637044"/>
                    </a:ext>
                  </a:extLst>
                </a:gridCol>
              </a:tblGrid>
              <a:tr h="1548000">
                <a:tc rowSpan="2">
                  <a:txBody>
                    <a:bodyPr/>
                    <a:lstStyle/>
                    <a:p>
                      <a:r>
                        <a:rPr kumimoji="1" lang="ja-JP" altLang="en-US">
                          <a:latin typeface="+mn-lt"/>
                        </a:rPr>
                        <a:t>フィールドに</a:t>
                      </a:r>
                      <a:endParaRPr kumimoji="1" lang="en-US" altLang="ja-JP">
                        <a:latin typeface="+mn-lt"/>
                      </a:endParaRPr>
                    </a:p>
                    <a:p>
                      <a:r>
                        <a:rPr kumimoji="1" lang="ja-JP" altLang="en-US">
                          <a:latin typeface="+mn-lt"/>
                        </a:rPr>
                        <a:t>関するご希望</a:t>
                      </a:r>
                      <a:endParaRPr kumimoji="1" lang="en-US" altLang="ja-JP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フィールドの条件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実証実験等の実施に際し、フィールドに求める要件（</a:t>
                      </a:r>
                      <a:r>
                        <a:rPr kumimoji="1" lang="ja-JP" altLang="en-US" sz="1400" b="0" u="sng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広さ、人流の量・属性、通信環境、耐荷重等</a:t>
                      </a:r>
                      <a:r>
                        <a:rPr kumimoji="1" lang="ja-JP" altLang="en-US" sz="1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）をなるべく詳細にご記載ください</a:t>
                      </a:r>
                      <a:endParaRPr kumimoji="1" lang="en-US" altLang="ja-JP" sz="1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912758"/>
                  </a:ext>
                </a:extLst>
              </a:tr>
              <a:tr h="97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利用を希望する施設名等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特定の施設・会場等での実施をご希望の場合、施設名をご記載ください</a:t>
                      </a:r>
                      <a:endParaRPr kumimoji="1" lang="en-US" altLang="ja-JP" sz="1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　 （施設との調整の結果、ご希望に添いかねる場合もございますので、ご了承ください）</a:t>
                      </a:r>
                      <a:endParaRPr kumimoji="1" lang="en-US" altLang="ja-JP" sz="1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11553"/>
                  </a:ext>
                </a:extLst>
              </a:tr>
              <a:tr h="591348">
                <a:tc rowSpan="4">
                  <a:txBody>
                    <a:bodyPr/>
                    <a:lstStyle/>
                    <a:p>
                      <a:r>
                        <a:rPr kumimoji="1" lang="ja-JP" altLang="en-US" b="1">
                          <a:latin typeface="+mn-lt"/>
                        </a:rPr>
                        <a:t>事務局支援の</a:t>
                      </a:r>
                      <a:endParaRPr kumimoji="1" lang="en-US" altLang="ja-JP" b="1">
                        <a:latin typeface="+mn-lt"/>
                      </a:endParaRPr>
                    </a:p>
                    <a:p>
                      <a:r>
                        <a:rPr kumimoji="1" lang="ja-JP" altLang="en-US" b="1">
                          <a:latin typeface="+mn-lt"/>
                        </a:rPr>
                        <a:t>ご要望</a:t>
                      </a:r>
                      <a:endParaRPr kumimoji="1" lang="en-US" altLang="ja-JP" b="1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>
                    <a:solidFill>
                      <a:srgbClr val="E7F1FA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/>
                        <a:t>フィールド（エリア内の施設・事業者）とのマッチング調整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288189"/>
                  </a:ext>
                </a:extLst>
              </a:tr>
              <a:tr h="6571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E7F1FA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/>
                        <a:t>実証実験の実施に伴う許認可手続きや、官庁・自治体との調整のサポート</a:t>
                      </a:r>
                      <a:endParaRPr kumimoji="1" lang="en-US" altLang="ja-JP" sz="1600"/>
                    </a:p>
                    <a:p>
                      <a:r>
                        <a:rPr kumimoji="1" lang="ja-JP" altLang="en-US" sz="1600"/>
                        <a:t>（具体的内容：）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383890"/>
                  </a:ext>
                </a:extLst>
              </a:tr>
              <a:tr h="5913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E7F1FA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/>
                        <a:t>国や愛知県が実施する補助金等に関するご紹介や申請サポート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610414"/>
                  </a:ext>
                </a:extLst>
              </a:tr>
              <a:tr h="10718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E7F1FA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/>
                        <a:t>その他（具体的な内容をご記載ください）</a:t>
                      </a:r>
                      <a:endParaRPr kumimoji="1" lang="en-US" altLang="ja-JP" sz="1600" dirty="0"/>
                    </a:p>
                    <a:p>
                      <a:pPr marL="285750" indent="-195263">
                        <a:buFont typeface="Arial" panose="020B0604020202020204" pitchFamily="34" charset="0"/>
                        <a:buChar char="•"/>
                      </a:pP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654387"/>
                  </a:ext>
                </a:extLst>
              </a:tr>
            </a:tbl>
          </a:graphicData>
        </a:graphic>
      </p:graphicFrame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38CBC091-F03A-7A31-5D06-1881CF4F0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9EB0B1A9-B13E-0313-A292-E6B61862C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90107BE6-83F2-314A-FAE0-E26887042648}"/>
              </a:ext>
            </a:extLst>
          </p:cNvPr>
          <p:cNvSpPr/>
          <p:nvPr/>
        </p:nvSpPr>
        <p:spPr>
          <a:xfrm>
            <a:off x="760978" y="3498574"/>
            <a:ext cx="1315941" cy="719697"/>
          </a:xfrm>
          <a:prstGeom prst="wedgeRoundRectCallout">
            <a:avLst>
              <a:gd name="adj1" fmla="val 68412"/>
              <a:gd name="adj2" fmla="val -2565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>
                <a:solidFill>
                  <a:schemeClr val="tx1"/>
                </a:solidFill>
              </a:rPr>
              <a:t>希望されるご支援項目の左に「○」をご記入ください</a:t>
            </a:r>
            <a:endParaRPr lang="en-US" altLang="ja-JP" sz="1050">
              <a:solidFill>
                <a:schemeClr val="tx1"/>
              </a:solidFill>
            </a:endParaRPr>
          </a:p>
          <a:p>
            <a:r>
              <a:rPr kumimoji="1" lang="ja-JP" altLang="en-US" sz="1050">
                <a:solidFill>
                  <a:schemeClr val="tx1"/>
                </a:solidFill>
              </a:rPr>
              <a:t>（いくつでも可）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8495571-B774-2037-A861-A97E0FF0F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77846"/>
              </p:ext>
            </p:extLst>
          </p:nvPr>
        </p:nvGraphicFramePr>
        <p:xfrm>
          <a:off x="9225975" y="112072"/>
          <a:ext cx="2376000" cy="43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5591576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6052288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657046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8032455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33526715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85176258"/>
                    </a:ext>
                  </a:extLst>
                </a:gridCol>
              </a:tblGrid>
              <a:tr h="216000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選考のポイント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506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①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tx1"/>
                          </a:solidFill>
                        </a:rPr>
                        <a:t>✔</a:t>
                      </a:r>
                      <a:endParaRPr kumimoji="1" lang="ja-JP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②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③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14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55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>
                <a:solidFill>
                  <a:srgbClr val="195481"/>
                </a:solidFill>
              </a:rPr>
              <a:t>２</a:t>
            </a:r>
            <a:r>
              <a:rPr lang="en-US" altLang="ja-JP">
                <a:solidFill>
                  <a:srgbClr val="195481"/>
                </a:solidFill>
              </a:rPr>
              <a:t>. </a:t>
            </a:r>
            <a:r>
              <a:rPr lang="ja-JP" altLang="en-US">
                <a:solidFill>
                  <a:srgbClr val="195481"/>
                </a:solidFill>
              </a:rPr>
              <a:t>実証実験等の内容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0E3FCD7-5CBA-7828-DAE6-6479CF3D7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393293"/>
              </p:ext>
            </p:extLst>
          </p:nvPr>
        </p:nvGraphicFramePr>
        <p:xfrm>
          <a:off x="555468" y="824597"/>
          <a:ext cx="11041135" cy="532576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73135">
                  <a:extLst>
                    <a:ext uri="{9D8B030D-6E8A-4147-A177-3AD203B41FA5}">
                      <a16:colId xmlns:a16="http://schemas.microsoft.com/office/drawing/2014/main" val="79946742"/>
                    </a:ext>
                  </a:extLst>
                </a:gridCol>
                <a:gridCol w="9468000">
                  <a:extLst>
                    <a:ext uri="{9D8B030D-6E8A-4147-A177-3AD203B41FA5}">
                      <a16:colId xmlns:a16="http://schemas.microsoft.com/office/drawing/2014/main" val="1103353908"/>
                    </a:ext>
                  </a:extLst>
                </a:gridCol>
              </a:tblGrid>
              <a:tr h="600765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+mn-lt"/>
                        </a:rPr>
                        <a:t>実証タイトル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80021"/>
                  </a:ext>
                </a:extLst>
              </a:tr>
              <a:tr h="2248863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+mn-lt"/>
                        </a:rPr>
                        <a:t>実証実験等の</a:t>
                      </a:r>
                      <a:endParaRPr kumimoji="1" lang="en-US" altLang="ja-JP">
                        <a:latin typeface="+mn-lt"/>
                      </a:endParaRPr>
                    </a:p>
                    <a:p>
                      <a:r>
                        <a:rPr kumimoji="1" lang="ja-JP" altLang="en-US">
                          <a:latin typeface="+mn-lt"/>
                        </a:rPr>
                        <a:t>内容・方法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ja-JP" altLang="en-US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具体的な実証実験等の実施内容についてご記載ください</a:t>
                      </a:r>
                      <a:endParaRPr kumimoji="1" lang="en-US" altLang="ja-JP" sz="1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912758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+mn-lt"/>
                        </a:rPr>
                        <a:t>使用する</a:t>
                      </a:r>
                      <a:endParaRPr kumimoji="1" lang="en-US" altLang="ja-JP">
                        <a:latin typeface="+mn-lt"/>
                      </a:endParaRPr>
                    </a:p>
                    <a:p>
                      <a:r>
                        <a:rPr kumimoji="1" lang="ja-JP" altLang="en-US">
                          <a:latin typeface="+mn-lt"/>
                        </a:rPr>
                        <a:t>機材や技術等</a:t>
                      </a:r>
                      <a:endParaRPr kumimoji="1" lang="en-US" altLang="ja-JP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ja-JP" altLang="en-US" sz="16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特に今回の実証のポイントとなる機材や技術等について、ご記載ください</a:t>
                      </a:r>
                      <a:endParaRPr kumimoji="1" lang="en-US" altLang="ja-JP" sz="1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sz="160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288189"/>
                  </a:ext>
                </a:extLst>
              </a:tr>
              <a:tr h="1432140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+mn-lt"/>
                        </a:rPr>
                        <a:t>想定される</a:t>
                      </a:r>
                      <a:endParaRPr kumimoji="1" lang="en-US" altLang="ja-JP">
                        <a:latin typeface="+mn-lt"/>
                      </a:endParaRPr>
                    </a:p>
                    <a:p>
                      <a:r>
                        <a:rPr kumimoji="1" lang="ja-JP" altLang="en-US">
                          <a:latin typeface="+mn-lt"/>
                        </a:rPr>
                        <a:t>スケジュール</a:t>
                      </a:r>
                      <a:endParaRPr kumimoji="1" lang="en-US" altLang="ja-JP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ja-JP" altLang="en-US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大まかな実施事項や想定される実施時期等をご記載ください</a:t>
                      </a:r>
                      <a:endParaRPr kumimoji="1" lang="en-US" altLang="ja-JP" sz="1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02443"/>
                  </a:ext>
                </a:extLst>
              </a:tr>
            </a:tbl>
          </a:graphicData>
        </a:graphic>
      </p:graphicFrame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D90729-86FE-FB16-1C0A-CE62E0DFA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74D045-6C11-FC4F-4552-8FAEC6D7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5DB1B9B8-83AD-5F7B-733B-5BAB253A4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45199"/>
              </p:ext>
            </p:extLst>
          </p:nvPr>
        </p:nvGraphicFramePr>
        <p:xfrm>
          <a:off x="9225975" y="112072"/>
          <a:ext cx="2376000" cy="43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5591576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6052288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657046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8032455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33526715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85176258"/>
                    </a:ext>
                  </a:extLst>
                </a:gridCol>
              </a:tblGrid>
              <a:tr h="216000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選考のポイント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506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①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tx1"/>
                          </a:solidFill>
                        </a:rPr>
                        <a:t>✔</a:t>
                      </a:r>
                      <a:endParaRPr kumimoji="1" lang="ja-JP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②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✔</a:t>
                      </a:r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③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14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6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0"/>
            <a:ext cx="12003310" cy="6561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>
                <a:solidFill>
                  <a:srgbClr val="195481"/>
                </a:solidFill>
              </a:rPr>
              <a:t>３</a:t>
            </a:r>
            <a:r>
              <a:rPr lang="en-US" altLang="ja-JP">
                <a:solidFill>
                  <a:srgbClr val="195481"/>
                </a:solidFill>
              </a:rPr>
              <a:t>. </a:t>
            </a:r>
            <a:r>
              <a:rPr lang="ja-JP" altLang="en-US">
                <a:solidFill>
                  <a:srgbClr val="195481"/>
                </a:solidFill>
              </a:rPr>
              <a:t>期待される効果・実施後の展開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0E3FCD7-5CBA-7828-DAE6-6479CF3D7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129808"/>
              </p:ext>
            </p:extLst>
          </p:nvPr>
        </p:nvGraphicFramePr>
        <p:xfrm>
          <a:off x="555467" y="824596"/>
          <a:ext cx="11055285" cy="525200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623285">
                  <a:extLst>
                    <a:ext uri="{9D8B030D-6E8A-4147-A177-3AD203B41FA5}">
                      <a16:colId xmlns:a16="http://schemas.microsoft.com/office/drawing/2014/main" val="79946742"/>
                    </a:ext>
                  </a:extLst>
                </a:gridCol>
                <a:gridCol w="9432000">
                  <a:extLst>
                    <a:ext uri="{9D8B030D-6E8A-4147-A177-3AD203B41FA5}">
                      <a16:colId xmlns:a16="http://schemas.microsoft.com/office/drawing/2014/main" val="1103353908"/>
                    </a:ext>
                  </a:extLst>
                </a:gridCol>
              </a:tblGrid>
              <a:tr h="2626004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+mn-lt"/>
                        </a:rPr>
                        <a:t>実証実験等により期待される効果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ja-JP" altLang="en-US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今回の実証の検証事項等についてご記載ください</a:t>
                      </a:r>
                      <a:endParaRPr kumimoji="1" lang="en-US" altLang="ja-JP" sz="1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80021"/>
                  </a:ext>
                </a:extLst>
              </a:tr>
              <a:tr h="2626004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+mn-lt"/>
                        </a:rPr>
                        <a:t>実証実験等</a:t>
                      </a:r>
                      <a:endParaRPr kumimoji="1" lang="en-US" altLang="ja-JP">
                        <a:latin typeface="+mn-lt"/>
                      </a:endParaRPr>
                    </a:p>
                    <a:p>
                      <a:r>
                        <a:rPr kumimoji="1" lang="ja-JP" altLang="en-US">
                          <a:latin typeface="+mn-lt"/>
                        </a:rPr>
                        <a:t>実施後の展開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ja-JP" altLang="en-US" sz="16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実証終了後、商用化・ビジネス化に向けて取り組みたい事項や、将来的に目指すサービス像をご記載ください</a:t>
                      </a:r>
                      <a:endParaRPr kumimoji="1" lang="en-US" altLang="ja-JP" sz="1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560653"/>
                  </a:ext>
                </a:extLst>
              </a:tr>
            </a:tbl>
          </a:graphicData>
        </a:graphic>
      </p:graphicFrame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060996-1F2A-7F03-4FDE-C8A5C2385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A642E7-5080-C8EA-8B6A-D2BB250F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9D48808-ED0F-A65D-CD5A-070F6D958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136293"/>
              </p:ext>
            </p:extLst>
          </p:nvPr>
        </p:nvGraphicFramePr>
        <p:xfrm>
          <a:off x="9225975" y="112072"/>
          <a:ext cx="2376000" cy="43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5591576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6052288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657046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8032455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33526715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85176258"/>
                    </a:ext>
                  </a:extLst>
                </a:gridCol>
              </a:tblGrid>
              <a:tr h="216000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選考のポイント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506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①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②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✔</a:t>
                      </a:r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③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✔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14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18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6" y="0"/>
            <a:ext cx="12014273" cy="6561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>
                <a:solidFill>
                  <a:srgbClr val="195481"/>
                </a:solidFill>
              </a:rPr>
              <a:t>４</a:t>
            </a:r>
            <a:r>
              <a:rPr lang="en-US" altLang="ja-JP">
                <a:solidFill>
                  <a:srgbClr val="195481"/>
                </a:solidFill>
              </a:rPr>
              <a:t>. </a:t>
            </a:r>
            <a:r>
              <a:rPr lang="ja-JP" altLang="en-US">
                <a:solidFill>
                  <a:srgbClr val="195481"/>
                </a:solidFill>
              </a:rPr>
              <a:t>企業概要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F83ADD-6B8C-9C85-99C4-167675F1446B}"/>
              </a:ext>
            </a:extLst>
          </p:cNvPr>
          <p:cNvSpPr txBox="1"/>
          <p:nvPr/>
        </p:nvSpPr>
        <p:spPr>
          <a:xfrm>
            <a:off x="350838" y="755650"/>
            <a:ext cx="114698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/>
            <a:r>
              <a:rPr lang="en-US" altLang="ja-JP" sz="1600">
                <a:solidFill>
                  <a:schemeClr val="accent1">
                    <a:lumMod val="50000"/>
                  </a:schemeClr>
                </a:solidFill>
              </a:rPr>
              <a:t>※ </a:t>
            </a:r>
            <a:r>
              <a:rPr lang="ja-JP" altLang="en-US" sz="1600">
                <a:solidFill>
                  <a:schemeClr val="accent1">
                    <a:lumMod val="50000"/>
                  </a:schemeClr>
                </a:solidFill>
              </a:rPr>
              <a:t>２社以上で共同で応募する場合は、行を追加して１企業１行で記載してください。なお、ページ内に収まらない場合は、２ページに分割することも可能です。</a:t>
            </a:r>
            <a:endParaRPr lang="en-US" altLang="ja-JP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42FB0297-47D1-AFAA-DCD9-F3756C38D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EDFD6059-2CE9-C37A-E795-D64E6107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7</a:t>
            </a:fld>
            <a:endParaRPr kumimoji="1"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49BBE2D-C2D7-7424-DA3A-4B0155DDE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271190"/>
              </p:ext>
            </p:extLst>
          </p:nvPr>
        </p:nvGraphicFramePr>
        <p:xfrm>
          <a:off x="385638" y="1928512"/>
          <a:ext cx="11216338" cy="248834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95649">
                  <a:extLst>
                    <a:ext uri="{9D8B030D-6E8A-4147-A177-3AD203B41FA5}">
                      <a16:colId xmlns:a16="http://schemas.microsoft.com/office/drawing/2014/main" val="3911704017"/>
                    </a:ext>
                  </a:extLst>
                </a:gridCol>
                <a:gridCol w="5885396">
                  <a:extLst>
                    <a:ext uri="{9D8B030D-6E8A-4147-A177-3AD203B41FA5}">
                      <a16:colId xmlns:a16="http://schemas.microsoft.com/office/drawing/2014/main" val="3133294420"/>
                    </a:ext>
                  </a:extLst>
                </a:gridCol>
                <a:gridCol w="3435293">
                  <a:extLst>
                    <a:ext uri="{9D8B030D-6E8A-4147-A177-3AD203B41FA5}">
                      <a16:colId xmlns:a16="http://schemas.microsoft.com/office/drawing/2014/main" val="278724353"/>
                    </a:ext>
                  </a:extLst>
                </a:gridCol>
              </a:tblGrid>
              <a:tr h="544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企業名</a:t>
                      </a:r>
                    </a:p>
                  </a:txBody>
                  <a:tcPr anchor="ctr">
                    <a:solidFill>
                      <a:srgbClr val="1D62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企業概要</a:t>
                      </a:r>
                      <a:br>
                        <a:rPr kumimoji="1" lang="en-US" altLang="ja-JP" sz="140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（企業の概要、主要な商品・事業　等）</a:t>
                      </a:r>
                    </a:p>
                  </a:txBody>
                  <a:tcPr>
                    <a:solidFill>
                      <a:srgbClr val="1D62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類似の実証実験等の実施実績等</a:t>
                      </a:r>
                    </a:p>
                  </a:txBody>
                  <a:tcPr anchor="ctr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404758"/>
                  </a:ext>
                </a:extLst>
              </a:tr>
              <a:tr h="194400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470180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A4CEABB2-0902-2F7B-8E20-433BB44EA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46660"/>
              </p:ext>
            </p:extLst>
          </p:nvPr>
        </p:nvGraphicFramePr>
        <p:xfrm>
          <a:off x="9225975" y="112072"/>
          <a:ext cx="2376000" cy="43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5591576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6052288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6570464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8032455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33526715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85176258"/>
                    </a:ext>
                  </a:extLst>
                </a:gridCol>
              </a:tblGrid>
              <a:tr h="216000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選考のポイント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>
                    <a:solidFill>
                      <a:srgbClr val="1D62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506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①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✔</a:t>
                      </a:r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②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</a:rPr>
                        <a:t>③</a:t>
                      </a: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T="18000" marB="18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14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763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591CE3F-5132-839A-0003-52B34489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>
                <a:solidFill>
                  <a:srgbClr val="195481"/>
                </a:solidFill>
              </a:rPr>
              <a:t>５．応募者連絡先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70CE0E3-6029-E590-0560-C556D61D1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963953"/>
              </p:ext>
            </p:extLst>
          </p:nvPr>
        </p:nvGraphicFramePr>
        <p:xfrm>
          <a:off x="548639" y="922713"/>
          <a:ext cx="11130743" cy="3444462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83112">
                  <a:extLst>
                    <a:ext uri="{9D8B030D-6E8A-4147-A177-3AD203B41FA5}">
                      <a16:colId xmlns:a16="http://schemas.microsoft.com/office/drawing/2014/main" val="2504267620"/>
                    </a:ext>
                  </a:extLst>
                </a:gridCol>
                <a:gridCol w="9147631">
                  <a:extLst>
                    <a:ext uri="{9D8B030D-6E8A-4147-A177-3AD203B41FA5}">
                      <a16:colId xmlns:a16="http://schemas.microsoft.com/office/drawing/2014/main" val="1652220707"/>
                    </a:ext>
                  </a:extLst>
                </a:gridCol>
              </a:tblGrid>
              <a:tr h="57407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応募者氏名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498097"/>
                  </a:ext>
                </a:extLst>
              </a:tr>
              <a:tr h="574077">
                <a:tc>
                  <a:txBody>
                    <a:bodyPr/>
                    <a:lstStyle/>
                    <a:p>
                      <a:r>
                        <a:rPr kumimoji="1" lang="ja-JP" altLang="en-US"/>
                        <a:t>所属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233591"/>
                  </a:ext>
                </a:extLst>
              </a:tr>
              <a:tr h="574077">
                <a:tc>
                  <a:txBody>
                    <a:bodyPr/>
                    <a:lstStyle/>
                    <a:p>
                      <a:r>
                        <a:rPr kumimoji="1" lang="ja-JP" altLang="en-US"/>
                        <a:t>役職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995573"/>
                  </a:ext>
                </a:extLst>
              </a:tr>
              <a:tr h="57407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企業所在地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351614"/>
                  </a:ext>
                </a:extLst>
              </a:tr>
              <a:tr h="57407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電話番号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301388"/>
                  </a:ext>
                </a:extLst>
              </a:tr>
              <a:tr h="57407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メールアドレス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397169"/>
                  </a:ext>
                </a:extLst>
              </a:tr>
            </a:tbl>
          </a:graphicData>
        </a:graphic>
      </p:graphicFrame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E26709CE-A6F1-2B83-F402-06E7BC70C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/>
              <a:t>あいちデジタルアイランドプロジェクト フィールドマッチング　エントリーシート</a:t>
            </a:r>
            <a:endParaRPr 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198EF46-21F6-608D-9BD6-252867A0E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58D8-D8F1-4675-A27F-39021C5B9B5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12339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ユーザー定義 1">
      <a:majorFont>
        <a:latin typeface="メイリオ"/>
        <a:ea typeface="メイリオ"/>
        <a:cs typeface="Arial"/>
      </a:majorFont>
      <a:minorFont>
        <a:latin typeface="Meiryo UI"/>
        <a:ea typeface="Meiryo UI"/>
        <a:cs typeface="Arial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0</TotalTime>
  <Words>1172</Words>
  <Application>Microsoft Office PowerPoint</Application>
  <PresentationFormat>ワイド画面</PresentationFormat>
  <Paragraphs>183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CIDFont+F1</vt:lpstr>
      <vt:lpstr>CIDFont+F2</vt:lpstr>
      <vt:lpstr>Meiryo UI</vt:lpstr>
      <vt:lpstr>メイリオ</vt:lpstr>
      <vt:lpstr>游ゴシック</vt:lpstr>
      <vt:lpstr>Arial</vt:lpstr>
      <vt:lpstr>Calibri</vt:lpstr>
      <vt:lpstr>レトロスペクト</vt:lpstr>
      <vt:lpstr>－あいちデジタルアイランドプロジェクト－</vt:lpstr>
      <vt:lpstr>エントリーシートの記入方法</vt:lpstr>
      <vt:lpstr>（参考）中部国際空港島及び周辺地域について</vt:lpstr>
      <vt:lpstr>0. 実証実験のポイント（選考のポイントとの対応）</vt:lpstr>
      <vt:lpstr>１. マッチングにおけるご希望要件等</vt:lpstr>
      <vt:lpstr>２. 実証実験等の内容</vt:lpstr>
      <vt:lpstr>３. 期待される効果・実施後の展開</vt:lpstr>
      <vt:lpstr>４. 企業概要</vt:lpstr>
      <vt:lpstr>５．応募者連絡先</vt:lpstr>
      <vt:lpstr>６. （参考）その他PRポイント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2024-08-29T11:36:07Z</dcterms:created>
  <dcterms:modified xsi:type="dcterms:W3CDTF">2024-08-29T11:36:19Z</dcterms:modified>
</cp:coreProperties>
</file>