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gif" ContentType="image/gif"/>
  <Default Extension="jpg" ContentType="image/jp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removePersonalInfoOnSave="1">
  <p:sldMasterIdLst>
    <p:sldMasterId id="2147483648" r:id="rId1"/>
  </p:sldMasterIdLst>
  <p:notesMasterIdLst>
    <p:notesMasterId r:id="rId81"/>
  </p:notesMasterIdLst>
  <p:sldIdLst>
    <p:sldId id="343" r:id="rId2"/>
    <p:sldId id="256" r:id="rId3"/>
    <p:sldId id="257" r:id="rId4"/>
    <p:sldId id="258" r:id="rId5"/>
    <p:sldId id="259" r:id="rId6"/>
    <p:sldId id="261" r:id="rId7"/>
    <p:sldId id="260" r:id="rId8"/>
    <p:sldId id="334" r:id="rId9"/>
    <p:sldId id="263" r:id="rId10"/>
    <p:sldId id="262" r:id="rId11"/>
    <p:sldId id="336" r:id="rId12"/>
    <p:sldId id="337" r:id="rId13"/>
    <p:sldId id="338" r:id="rId14"/>
    <p:sldId id="339"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340" r:id="rId30"/>
    <p:sldId id="278" r:id="rId31"/>
    <p:sldId id="279" r:id="rId32"/>
    <p:sldId id="280" r:id="rId33"/>
    <p:sldId id="281" r:id="rId34"/>
    <p:sldId id="282" r:id="rId35"/>
    <p:sldId id="283" r:id="rId36"/>
    <p:sldId id="284" r:id="rId37"/>
    <p:sldId id="285" r:id="rId38"/>
    <p:sldId id="288" r:id="rId39"/>
    <p:sldId id="287" r:id="rId40"/>
    <p:sldId id="289" r:id="rId41"/>
    <p:sldId id="291" r:id="rId42"/>
    <p:sldId id="290" r:id="rId43"/>
    <p:sldId id="292" r:id="rId44"/>
    <p:sldId id="293" r:id="rId45"/>
    <p:sldId id="294" r:id="rId46"/>
    <p:sldId id="295" r:id="rId47"/>
    <p:sldId id="296" r:id="rId48"/>
    <p:sldId id="297" r:id="rId49"/>
    <p:sldId id="298" r:id="rId50"/>
    <p:sldId id="299" r:id="rId51"/>
    <p:sldId id="303" r:id="rId52"/>
    <p:sldId id="304" r:id="rId53"/>
    <p:sldId id="305" r:id="rId54"/>
    <p:sldId id="306" r:id="rId55"/>
    <p:sldId id="342" r:id="rId56"/>
    <p:sldId id="308" r:id="rId57"/>
    <p:sldId id="311" r:id="rId58"/>
    <p:sldId id="310" r:id="rId59"/>
    <p:sldId id="312" r:id="rId60"/>
    <p:sldId id="341" r:id="rId61"/>
    <p:sldId id="314" r:id="rId62"/>
    <p:sldId id="315" r:id="rId63"/>
    <p:sldId id="317" r:id="rId64"/>
    <p:sldId id="316" r:id="rId65"/>
    <p:sldId id="318" r:id="rId66"/>
    <p:sldId id="319" r:id="rId67"/>
    <p:sldId id="320" r:id="rId68"/>
    <p:sldId id="322" r:id="rId69"/>
    <p:sldId id="323" r:id="rId70"/>
    <p:sldId id="324" r:id="rId71"/>
    <p:sldId id="325" r:id="rId72"/>
    <p:sldId id="326" r:id="rId73"/>
    <p:sldId id="327" r:id="rId74"/>
    <p:sldId id="328" r:id="rId75"/>
    <p:sldId id="329" r:id="rId76"/>
    <p:sldId id="330" r:id="rId77"/>
    <p:sldId id="331" r:id="rId78"/>
    <p:sldId id="332" r:id="rId79"/>
    <p:sldId id="333" r:id="rId80"/>
  </p:sldIdLst>
  <p:sldSz cx="10083800" cy="7562850"/>
  <p:notesSz cx="9939338" cy="68072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62" userDrawn="1">
          <p15:clr>
            <a:srgbClr val="A4A3A4"/>
          </p15:clr>
        </p15:guide>
        <p15:guide id="2" pos="216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3" name="作成者" initials="A" lastIdx="0"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FFFF"/>
    <a:srgbClr val="21519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テーマ スタイル 1 - アクセント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87" autoAdjust="0"/>
    <p:restoredTop sz="91630" autoAdjust="0"/>
  </p:normalViewPr>
  <p:slideViewPr>
    <p:cSldViewPr>
      <p:cViewPr varScale="1">
        <p:scale>
          <a:sx n="91" d="100"/>
          <a:sy n="91" d="100"/>
        </p:scale>
        <p:origin x="636" y="96"/>
      </p:cViewPr>
      <p:guideLst>
        <p:guide orient="horz" pos="2862"/>
        <p:guide pos="2160"/>
      </p:guideLst>
    </p:cSldViewPr>
  </p:slideViewPr>
  <p:notesTextViewPr>
    <p:cViewPr>
      <p:scale>
        <a:sx n="100" d="100"/>
        <a:sy n="100" d="100"/>
      </p:scale>
      <p:origin x="0" y="0"/>
    </p:cViewPr>
  </p:notesTextViewPr>
  <p:sorterViewPr>
    <p:cViewPr varScale="1">
      <p:scale>
        <a:sx n="1" d="1"/>
        <a:sy n="1" d="1"/>
      </p:scale>
      <p:origin x="0" y="-12096"/>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viewProps" Target="viewProp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notesMaster" Target="notesMasters/notesMaster1.xml"/><Relationship Id="rId86"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61" Type="http://schemas.openxmlformats.org/officeDocument/2006/relationships/slide" Target="slides/slide60.xml"/><Relationship Id="rId82"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4307777" cy="341504"/>
          </a:xfrm>
          <a:prstGeom prst="rect">
            <a:avLst/>
          </a:prstGeom>
        </p:spPr>
        <p:txBody>
          <a:bodyPr vert="horz" lIns="86767" tIns="43384" rIns="86767" bIns="43384" rtlCol="0"/>
          <a:lstStyle>
            <a:lvl1pPr algn="l">
              <a:defRPr sz="1100"/>
            </a:lvl1pPr>
          </a:lstStyle>
          <a:p>
            <a:endParaRPr kumimoji="1" lang="ja-JP" altLang="en-US"/>
          </a:p>
        </p:txBody>
      </p:sp>
      <p:sp>
        <p:nvSpPr>
          <p:cNvPr id="3" name="日付プレースホルダー 2"/>
          <p:cNvSpPr>
            <a:spLocks noGrp="1"/>
          </p:cNvSpPr>
          <p:nvPr>
            <p:ph type="dt" idx="1"/>
          </p:nvPr>
        </p:nvSpPr>
        <p:spPr>
          <a:xfrm>
            <a:off x="5629997" y="0"/>
            <a:ext cx="4307777" cy="341504"/>
          </a:xfrm>
          <a:prstGeom prst="rect">
            <a:avLst/>
          </a:prstGeom>
        </p:spPr>
        <p:txBody>
          <a:bodyPr vert="horz" lIns="86767" tIns="43384" rIns="86767" bIns="43384" rtlCol="0"/>
          <a:lstStyle>
            <a:lvl1pPr algn="r">
              <a:defRPr sz="1100"/>
            </a:lvl1pPr>
          </a:lstStyle>
          <a:p>
            <a:fld id="{4649589C-6209-4141-99B6-916AAF86A3D3}" type="datetimeFigureOut">
              <a:rPr kumimoji="1" lang="ja-JP" altLang="en-US" smtClean="0"/>
              <a:t>2021/6/15</a:t>
            </a:fld>
            <a:endParaRPr kumimoji="1" lang="ja-JP" altLang="en-US"/>
          </a:p>
        </p:txBody>
      </p:sp>
      <p:sp>
        <p:nvSpPr>
          <p:cNvPr id="4" name="スライド イメージ プレースホルダー 3"/>
          <p:cNvSpPr>
            <a:spLocks noGrp="1" noRot="1" noChangeAspect="1"/>
          </p:cNvSpPr>
          <p:nvPr>
            <p:ph type="sldImg" idx="2"/>
          </p:nvPr>
        </p:nvSpPr>
        <p:spPr>
          <a:xfrm>
            <a:off x="3438525" y="850900"/>
            <a:ext cx="3062288" cy="2297113"/>
          </a:xfrm>
          <a:prstGeom prst="rect">
            <a:avLst/>
          </a:prstGeom>
          <a:noFill/>
          <a:ln w="12700">
            <a:solidFill>
              <a:prstClr val="black"/>
            </a:solidFill>
          </a:ln>
        </p:spPr>
        <p:txBody>
          <a:bodyPr vert="horz" lIns="86767" tIns="43384" rIns="86767" bIns="43384" rtlCol="0" anchor="ctr"/>
          <a:lstStyle/>
          <a:p>
            <a:endParaRPr lang="ja-JP" altLang="en-US"/>
          </a:p>
        </p:txBody>
      </p:sp>
      <p:sp>
        <p:nvSpPr>
          <p:cNvPr id="5" name="ノート プレースホルダー 4"/>
          <p:cNvSpPr>
            <a:spLocks noGrp="1"/>
          </p:cNvSpPr>
          <p:nvPr>
            <p:ph type="body" sz="quarter" idx="3"/>
          </p:nvPr>
        </p:nvSpPr>
        <p:spPr>
          <a:xfrm>
            <a:off x="993622" y="3276430"/>
            <a:ext cx="7952096" cy="2680585"/>
          </a:xfrm>
          <a:prstGeom prst="rect">
            <a:avLst/>
          </a:prstGeom>
        </p:spPr>
        <p:txBody>
          <a:bodyPr vert="horz" lIns="86767" tIns="43384" rIns="86767" bIns="43384"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6465697"/>
            <a:ext cx="4307777" cy="341503"/>
          </a:xfrm>
          <a:prstGeom prst="rect">
            <a:avLst/>
          </a:prstGeom>
        </p:spPr>
        <p:txBody>
          <a:bodyPr vert="horz" lIns="86767" tIns="43384" rIns="86767" bIns="43384" rtlCol="0" anchor="b"/>
          <a:lstStyle>
            <a:lvl1pPr algn="l">
              <a:defRPr sz="1100"/>
            </a:lvl1pPr>
          </a:lstStyle>
          <a:p>
            <a:endParaRPr kumimoji="1" lang="ja-JP" altLang="en-US"/>
          </a:p>
        </p:txBody>
      </p:sp>
      <p:sp>
        <p:nvSpPr>
          <p:cNvPr id="7" name="スライド番号プレースホルダー 6"/>
          <p:cNvSpPr>
            <a:spLocks noGrp="1"/>
          </p:cNvSpPr>
          <p:nvPr>
            <p:ph type="sldNum" sz="quarter" idx="5"/>
          </p:nvPr>
        </p:nvSpPr>
        <p:spPr>
          <a:xfrm>
            <a:off x="5629997" y="6465697"/>
            <a:ext cx="4307777" cy="341503"/>
          </a:xfrm>
          <a:prstGeom prst="rect">
            <a:avLst/>
          </a:prstGeom>
        </p:spPr>
        <p:txBody>
          <a:bodyPr vert="horz" lIns="86767" tIns="43384" rIns="86767" bIns="43384" rtlCol="0" anchor="b"/>
          <a:lstStyle>
            <a:lvl1pPr algn="r">
              <a:defRPr sz="1100"/>
            </a:lvl1pPr>
          </a:lstStyle>
          <a:p>
            <a:fld id="{37BA66BB-ADFD-41FC-B41D-126517F420C7}" type="slidenum">
              <a:rPr kumimoji="1" lang="ja-JP" altLang="en-US" smtClean="0"/>
              <a:t>‹#›</a:t>
            </a:fld>
            <a:endParaRPr kumimoji="1" lang="ja-JP" altLang="en-US"/>
          </a:p>
        </p:txBody>
      </p:sp>
    </p:spTree>
    <p:extLst>
      <p:ext uri="{BB962C8B-B14F-4D97-AF65-F5344CB8AC3E}">
        <p14:creationId xmlns:p14="http://schemas.microsoft.com/office/powerpoint/2010/main" val="2394335870"/>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37BA66BB-ADFD-41FC-B41D-126517F420C7}" type="slidenum">
              <a:rPr kumimoji="1" lang="ja-JP" altLang="en-US" smtClean="0"/>
              <a:t>0</a:t>
            </a:fld>
            <a:endParaRPr kumimoji="1" lang="ja-JP" altLang="en-US"/>
          </a:p>
        </p:txBody>
      </p:sp>
    </p:spTree>
    <p:extLst>
      <p:ext uri="{BB962C8B-B14F-4D97-AF65-F5344CB8AC3E}">
        <p14:creationId xmlns:p14="http://schemas.microsoft.com/office/powerpoint/2010/main" val="35350589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37BA66BB-ADFD-41FC-B41D-126517F420C7}" type="slidenum">
              <a:rPr kumimoji="1" lang="ja-JP" altLang="en-US" smtClean="0"/>
              <a:t>65</a:t>
            </a:fld>
            <a:endParaRPr kumimoji="1" lang="ja-JP" altLang="en-US"/>
          </a:p>
        </p:txBody>
      </p:sp>
    </p:spTree>
    <p:extLst>
      <p:ext uri="{BB962C8B-B14F-4D97-AF65-F5344CB8AC3E}">
        <p14:creationId xmlns:p14="http://schemas.microsoft.com/office/powerpoint/2010/main" val="39247964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37BA66BB-ADFD-41FC-B41D-126517F420C7}" type="slidenum">
              <a:rPr kumimoji="1" lang="ja-JP" altLang="en-US" smtClean="0"/>
              <a:t>66</a:t>
            </a:fld>
            <a:endParaRPr kumimoji="1" lang="ja-JP" altLang="en-US"/>
          </a:p>
        </p:txBody>
      </p:sp>
    </p:spTree>
    <p:extLst>
      <p:ext uri="{BB962C8B-B14F-4D97-AF65-F5344CB8AC3E}">
        <p14:creationId xmlns:p14="http://schemas.microsoft.com/office/powerpoint/2010/main" val="10475498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37BA66BB-ADFD-41FC-B41D-126517F420C7}" type="slidenum">
              <a:rPr kumimoji="1" lang="ja-JP" altLang="en-US" smtClean="0"/>
              <a:t>67</a:t>
            </a:fld>
            <a:endParaRPr kumimoji="1" lang="ja-JP" altLang="en-US"/>
          </a:p>
        </p:txBody>
      </p:sp>
    </p:spTree>
    <p:extLst>
      <p:ext uri="{BB962C8B-B14F-4D97-AF65-F5344CB8AC3E}">
        <p14:creationId xmlns:p14="http://schemas.microsoft.com/office/powerpoint/2010/main" val="18734296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37BA66BB-ADFD-41FC-B41D-126517F420C7}" type="slidenum">
              <a:rPr kumimoji="1" lang="ja-JP" altLang="en-US" smtClean="0"/>
              <a:t>70</a:t>
            </a:fld>
            <a:endParaRPr kumimoji="1" lang="ja-JP" altLang="en-US"/>
          </a:p>
        </p:txBody>
      </p:sp>
    </p:spTree>
    <p:extLst>
      <p:ext uri="{BB962C8B-B14F-4D97-AF65-F5344CB8AC3E}">
        <p14:creationId xmlns:p14="http://schemas.microsoft.com/office/powerpoint/2010/main" val="22007529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37BA66BB-ADFD-41FC-B41D-126517F420C7}" type="slidenum">
              <a:rPr kumimoji="1" lang="ja-JP" altLang="en-US" smtClean="0"/>
              <a:t>71</a:t>
            </a:fld>
            <a:endParaRPr kumimoji="1" lang="ja-JP" altLang="en-US"/>
          </a:p>
        </p:txBody>
      </p:sp>
    </p:spTree>
    <p:extLst>
      <p:ext uri="{BB962C8B-B14F-4D97-AF65-F5344CB8AC3E}">
        <p14:creationId xmlns:p14="http://schemas.microsoft.com/office/powerpoint/2010/main" val="28234651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37BA66BB-ADFD-41FC-B41D-126517F420C7}" type="slidenum">
              <a:rPr kumimoji="1" lang="ja-JP" altLang="en-US" smtClean="0"/>
              <a:t>72</a:t>
            </a:fld>
            <a:endParaRPr kumimoji="1" lang="ja-JP" altLang="en-US"/>
          </a:p>
        </p:txBody>
      </p:sp>
    </p:spTree>
    <p:extLst>
      <p:ext uri="{BB962C8B-B14F-4D97-AF65-F5344CB8AC3E}">
        <p14:creationId xmlns:p14="http://schemas.microsoft.com/office/powerpoint/2010/main" val="24024423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37BA66BB-ADFD-41FC-B41D-126517F420C7}" type="slidenum">
              <a:rPr kumimoji="1" lang="ja-JP" altLang="en-US" smtClean="0"/>
              <a:t>73</a:t>
            </a:fld>
            <a:endParaRPr kumimoji="1" lang="ja-JP" altLang="en-US"/>
          </a:p>
        </p:txBody>
      </p:sp>
    </p:spTree>
    <p:extLst>
      <p:ext uri="{BB962C8B-B14F-4D97-AF65-F5344CB8AC3E}">
        <p14:creationId xmlns:p14="http://schemas.microsoft.com/office/powerpoint/2010/main" val="9904904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37BA66BB-ADFD-41FC-B41D-126517F420C7}" type="slidenum">
              <a:rPr kumimoji="1" lang="ja-JP" altLang="en-US" smtClean="0"/>
              <a:t>74</a:t>
            </a:fld>
            <a:endParaRPr kumimoji="1" lang="ja-JP" altLang="en-US"/>
          </a:p>
        </p:txBody>
      </p:sp>
    </p:spTree>
    <p:extLst>
      <p:ext uri="{BB962C8B-B14F-4D97-AF65-F5344CB8AC3E}">
        <p14:creationId xmlns:p14="http://schemas.microsoft.com/office/powerpoint/2010/main" val="12952282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37BA66BB-ADFD-41FC-B41D-126517F420C7}" type="slidenum">
              <a:rPr kumimoji="1" lang="ja-JP" altLang="en-US" smtClean="0"/>
              <a:t>75</a:t>
            </a:fld>
            <a:endParaRPr kumimoji="1" lang="ja-JP" altLang="en-US"/>
          </a:p>
        </p:txBody>
      </p:sp>
    </p:spTree>
    <p:extLst>
      <p:ext uri="{BB962C8B-B14F-4D97-AF65-F5344CB8AC3E}">
        <p14:creationId xmlns:p14="http://schemas.microsoft.com/office/powerpoint/2010/main" val="420522302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37BA66BB-ADFD-41FC-B41D-126517F420C7}" type="slidenum">
              <a:rPr kumimoji="1" lang="ja-JP" altLang="en-US" smtClean="0"/>
              <a:t>77</a:t>
            </a:fld>
            <a:endParaRPr kumimoji="1" lang="ja-JP" altLang="en-US"/>
          </a:p>
        </p:txBody>
      </p:sp>
    </p:spTree>
    <p:extLst>
      <p:ext uri="{BB962C8B-B14F-4D97-AF65-F5344CB8AC3E}">
        <p14:creationId xmlns:p14="http://schemas.microsoft.com/office/powerpoint/2010/main" val="5288784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37BA66BB-ADFD-41FC-B41D-126517F420C7}" type="slidenum">
              <a:rPr kumimoji="1" lang="ja-JP" altLang="en-US" smtClean="0"/>
              <a:t>1</a:t>
            </a:fld>
            <a:endParaRPr kumimoji="1" lang="ja-JP" altLang="en-US"/>
          </a:p>
        </p:txBody>
      </p:sp>
    </p:spTree>
    <p:extLst>
      <p:ext uri="{BB962C8B-B14F-4D97-AF65-F5344CB8AC3E}">
        <p14:creationId xmlns:p14="http://schemas.microsoft.com/office/powerpoint/2010/main" val="281602627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37BA66BB-ADFD-41FC-B41D-126517F420C7}" type="slidenum">
              <a:rPr kumimoji="1" lang="ja-JP" altLang="en-US" smtClean="0"/>
              <a:t>78</a:t>
            </a:fld>
            <a:endParaRPr kumimoji="1" lang="ja-JP" altLang="en-US"/>
          </a:p>
        </p:txBody>
      </p:sp>
    </p:spTree>
    <p:extLst>
      <p:ext uri="{BB962C8B-B14F-4D97-AF65-F5344CB8AC3E}">
        <p14:creationId xmlns:p14="http://schemas.microsoft.com/office/powerpoint/2010/main" val="25905303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37BA66BB-ADFD-41FC-B41D-126517F420C7}" type="slidenum">
              <a:rPr kumimoji="1" lang="ja-JP" altLang="en-US" smtClean="0"/>
              <a:t>15</a:t>
            </a:fld>
            <a:endParaRPr kumimoji="1" lang="ja-JP" altLang="en-US"/>
          </a:p>
        </p:txBody>
      </p:sp>
    </p:spTree>
    <p:extLst>
      <p:ext uri="{BB962C8B-B14F-4D97-AF65-F5344CB8AC3E}">
        <p14:creationId xmlns:p14="http://schemas.microsoft.com/office/powerpoint/2010/main" val="30883962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37BA66BB-ADFD-41FC-B41D-126517F420C7}" type="slidenum">
              <a:rPr kumimoji="1" lang="ja-JP" altLang="en-US" smtClean="0"/>
              <a:t>26</a:t>
            </a:fld>
            <a:endParaRPr kumimoji="1" lang="ja-JP" altLang="en-US"/>
          </a:p>
        </p:txBody>
      </p:sp>
    </p:spTree>
    <p:extLst>
      <p:ext uri="{BB962C8B-B14F-4D97-AF65-F5344CB8AC3E}">
        <p14:creationId xmlns:p14="http://schemas.microsoft.com/office/powerpoint/2010/main" val="29399536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37BA66BB-ADFD-41FC-B41D-126517F420C7}" type="slidenum">
              <a:rPr kumimoji="1" lang="ja-JP" altLang="en-US" smtClean="0"/>
              <a:t>27</a:t>
            </a:fld>
            <a:endParaRPr kumimoji="1" lang="ja-JP" altLang="en-US"/>
          </a:p>
        </p:txBody>
      </p:sp>
    </p:spTree>
    <p:extLst>
      <p:ext uri="{BB962C8B-B14F-4D97-AF65-F5344CB8AC3E}">
        <p14:creationId xmlns:p14="http://schemas.microsoft.com/office/powerpoint/2010/main" val="17948680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37BA66BB-ADFD-41FC-B41D-126517F420C7}" type="slidenum">
              <a:rPr kumimoji="1" lang="ja-JP" altLang="en-US" smtClean="0"/>
              <a:t>28</a:t>
            </a:fld>
            <a:endParaRPr kumimoji="1" lang="ja-JP" altLang="en-US"/>
          </a:p>
        </p:txBody>
      </p:sp>
    </p:spTree>
    <p:extLst>
      <p:ext uri="{BB962C8B-B14F-4D97-AF65-F5344CB8AC3E}">
        <p14:creationId xmlns:p14="http://schemas.microsoft.com/office/powerpoint/2010/main" val="33068143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37BA66BB-ADFD-41FC-B41D-126517F420C7}" type="slidenum">
              <a:rPr kumimoji="1" lang="ja-JP" altLang="en-US" smtClean="0"/>
              <a:t>45</a:t>
            </a:fld>
            <a:endParaRPr kumimoji="1" lang="ja-JP" altLang="en-US"/>
          </a:p>
        </p:txBody>
      </p:sp>
    </p:spTree>
    <p:extLst>
      <p:ext uri="{BB962C8B-B14F-4D97-AF65-F5344CB8AC3E}">
        <p14:creationId xmlns:p14="http://schemas.microsoft.com/office/powerpoint/2010/main" val="22740201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37BA66BB-ADFD-41FC-B41D-126517F420C7}" type="slidenum">
              <a:rPr kumimoji="1" lang="ja-JP" altLang="en-US" smtClean="0"/>
              <a:t>59</a:t>
            </a:fld>
            <a:endParaRPr kumimoji="1" lang="ja-JP" altLang="en-US"/>
          </a:p>
        </p:txBody>
      </p:sp>
    </p:spTree>
    <p:extLst>
      <p:ext uri="{BB962C8B-B14F-4D97-AF65-F5344CB8AC3E}">
        <p14:creationId xmlns:p14="http://schemas.microsoft.com/office/powerpoint/2010/main" val="42724003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37BA66BB-ADFD-41FC-B41D-126517F420C7}" type="slidenum">
              <a:rPr kumimoji="1" lang="ja-JP" altLang="en-US" smtClean="0"/>
              <a:t>63</a:t>
            </a:fld>
            <a:endParaRPr kumimoji="1" lang="ja-JP" altLang="en-US"/>
          </a:p>
        </p:txBody>
      </p:sp>
    </p:spTree>
    <p:extLst>
      <p:ext uri="{BB962C8B-B14F-4D97-AF65-F5344CB8AC3E}">
        <p14:creationId xmlns:p14="http://schemas.microsoft.com/office/powerpoint/2010/main" val="35143940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756285" y="2344483"/>
            <a:ext cx="8571230" cy="1588198"/>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512570" y="4235196"/>
            <a:ext cx="7058660" cy="1890712"/>
          </a:xfrm>
          <a:prstGeom prst="rect">
            <a:avLst/>
          </a:prstGeom>
        </p:spPr>
        <p:txBody>
          <a:bodyPr wrap="square" lIns="0" tIns="0" rIns="0" bIns="0">
            <a:spAutoFit/>
          </a:bodyPr>
          <a:lstStyle>
            <a:lvl1pPr>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00088F39-D310-4CBB-8B94-BE77557A9328}" type="datetime1">
              <a:rPr lang="en-US" altLang="ja-JP" smtClean="0"/>
              <a:t>6/15/2021</a:t>
            </a:fld>
            <a:endParaRPr lang="en-US"/>
          </a:p>
        </p:txBody>
      </p:sp>
      <p:sp>
        <p:nvSpPr>
          <p:cNvPr id="14" name="Holder 6"/>
          <p:cNvSpPr>
            <a:spLocks noGrp="1"/>
          </p:cNvSpPr>
          <p:nvPr>
            <p:ph type="sldNum" sz="quarter" idx="7"/>
          </p:nvPr>
        </p:nvSpPr>
        <p:spPr>
          <a:xfrm>
            <a:off x="8950054" y="6996710"/>
            <a:ext cx="439092" cy="215444"/>
          </a:xfrm>
          <a:prstGeom prst="rect">
            <a:avLst/>
          </a:prstGeom>
        </p:spPr>
        <p:txBody>
          <a:bodyPr lIns="0" tIns="0" rIns="0" bIns="0"/>
          <a:lstStyle>
            <a:lvl1pPr algn="r">
              <a:defRPr sz="1400" b="1">
                <a:solidFill>
                  <a:schemeClr val="bg1"/>
                </a:solidFill>
                <a:latin typeface="+mj-ea"/>
                <a:ea typeface="+mj-ea"/>
              </a:defRPr>
            </a:lvl1pPr>
          </a:lstStyle>
          <a:p>
            <a:fld id="{B6F15528-21DE-4FAA-801E-634DDDAF4B2B}" type="slidenum">
              <a:rPr lang="en-US" altLang="ja-JP" smtClean="0"/>
              <a:pPr/>
              <a:t>‹#›</a:t>
            </a:fld>
            <a:endParaRPr lang="ja-JP"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900" b="1" i="1">
                <a:solidFill>
                  <a:schemeClr val="bg1"/>
                </a:solidFill>
                <a:latin typeface="小塚ゴシック Pr6N B"/>
                <a:cs typeface="小塚ゴシック Pr6N B"/>
              </a:defRPr>
            </a:lvl1pPr>
          </a:lstStyle>
          <a:p>
            <a:endParaRPr/>
          </a:p>
        </p:txBody>
      </p:sp>
      <p:sp>
        <p:nvSpPr>
          <p:cNvPr id="3" name="Holder 3"/>
          <p:cNvSpPr>
            <a:spLocks noGrp="1"/>
          </p:cNvSpPr>
          <p:nvPr>
            <p:ph type="body" idx="1"/>
          </p:nvPr>
        </p:nvSpPr>
        <p:spPr/>
        <p:txBody>
          <a:bodyPr lIns="0" tIns="0" rIns="0" bIns="0"/>
          <a:lstStyle>
            <a:lvl1pPr>
              <a:defRPr b="0" i="0">
                <a:solidFill>
                  <a:schemeClr val="tx1"/>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FBBD415A-DFAA-41E4-9F9E-ED5538B5EC57}" type="datetime1">
              <a:rPr lang="en-US" altLang="ja-JP" smtClean="0"/>
              <a:t>6/15/2021</a:t>
            </a:fld>
            <a:endParaRPr lang="en-US"/>
          </a:p>
        </p:txBody>
      </p:sp>
      <p:sp>
        <p:nvSpPr>
          <p:cNvPr id="15" name="Holder 6"/>
          <p:cNvSpPr>
            <a:spLocks noGrp="1"/>
          </p:cNvSpPr>
          <p:nvPr>
            <p:ph type="sldNum" sz="quarter" idx="7"/>
          </p:nvPr>
        </p:nvSpPr>
        <p:spPr>
          <a:xfrm>
            <a:off x="8950054" y="6996710"/>
            <a:ext cx="439092" cy="215444"/>
          </a:xfrm>
          <a:prstGeom prst="rect">
            <a:avLst/>
          </a:prstGeom>
        </p:spPr>
        <p:txBody>
          <a:bodyPr lIns="0" tIns="0" rIns="0" bIns="0"/>
          <a:lstStyle>
            <a:lvl1pPr algn="r">
              <a:defRPr sz="1400" b="1">
                <a:solidFill>
                  <a:schemeClr val="bg1"/>
                </a:solidFill>
                <a:latin typeface="+mj-ea"/>
                <a:ea typeface="+mj-ea"/>
              </a:defRPr>
            </a:lvl1pPr>
          </a:lstStyle>
          <a:p>
            <a:fld id="{B6F15528-21DE-4FAA-801E-634DDDAF4B2B}" type="slidenum">
              <a:rPr lang="en-US" altLang="ja-JP" smtClean="0"/>
              <a:pPr/>
              <a:t>‹#›</a:t>
            </a:fld>
            <a:endParaRPr lang="ja-JP"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900" b="1" i="1">
                <a:solidFill>
                  <a:schemeClr val="bg1"/>
                </a:solidFill>
                <a:latin typeface="小塚ゴシック Pr6N B"/>
                <a:cs typeface="小塚ゴシック Pr6N B"/>
              </a:defRPr>
            </a:lvl1pPr>
          </a:lstStyle>
          <a:p>
            <a:endParaRPr/>
          </a:p>
        </p:txBody>
      </p:sp>
      <p:sp>
        <p:nvSpPr>
          <p:cNvPr id="3" name="Holder 3"/>
          <p:cNvSpPr>
            <a:spLocks noGrp="1"/>
          </p:cNvSpPr>
          <p:nvPr>
            <p:ph sz="half" idx="2"/>
          </p:nvPr>
        </p:nvSpPr>
        <p:spPr>
          <a:xfrm>
            <a:off x="504190" y="1739455"/>
            <a:ext cx="4386453" cy="4991481"/>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5193157" y="1739455"/>
            <a:ext cx="4386453" cy="4991481"/>
          </a:xfrm>
          <a:prstGeom prst="rect">
            <a:avLst/>
          </a:prstGeom>
        </p:spPr>
        <p:txBody>
          <a:bodyPr wrap="square" lIns="0" tIns="0" rIns="0" bIns="0">
            <a:spAutoFit/>
          </a:bodyPr>
          <a:lstStyle>
            <a:lvl1pPr>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7B7D2464-A81A-4239-90B4-60F257D62911}" type="datetime1">
              <a:rPr lang="en-US" altLang="ja-JP" smtClean="0"/>
              <a:t>6/15/2021</a:t>
            </a:fld>
            <a:endParaRPr lang="en-US"/>
          </a:p>
        </p:txBody>
      </p:sp>
      <p:sp>
        <p:nvSpPr>
          <p:cNvPr id="12" name="Holder 6"/>
          <p:cNvSpPr>
            <a:spLocks noGrp="1"/>
          </p:cNvSpPr>
          <p:nvPr>
            <p:ph type="sldNum" sz="quarter" idx="7"/>
          </p:nvPr>
        </p:nvSpPr>
        <p:spPr>
          <a:xfrm>
            <a:off x="8950054" y="6996710"/>
            <a:ext cx="439092" cy="215444"/>
          </a:xfrm>
          <a:prstGeom prst="rect">
            <a:avLst/>
          </a:prstGeom>
        </p:spPr>
        <p:txBody>
          <a:bodyPr lIns="0" tIns="0" rIns="0" bIns="0"/>
          <a:lstStyle>
            <a:lvl1pPr algn="r">
              <a:defRPr sz="1400" b="1">
                <a:solidFill>
                  <a:schemeClr val="bg1"/>
                </a:solidFill>
                <a:latin typeface="+mj-ea"/>
                <a:ea typeface="+mj-ea"/>
              </a:defRPr>
            </a:lvl1pPr>
          </a:lstStyle>
          <a:p>
            <a:fld id="{B6F15528-21DE-4FAA-801E-634DDDAF4B2B}" type="slidenum">
              <a:rPr lang="en-US" altLang="ja-JP" smtClean="0"/>
              <a:pPr/>
              <a:t>‹#›</a:t>
            </a:fld>
            <a:endParaRPr lang="ja-JP"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900" b="1" i="1">
                <a:solidFill>
                  <a:schemeClr val="bg1"/>
                </a:solidFill>
                <a:latin typeface="小塚ゴシック Pr6N B"/>
                <a:cs typeface="小塚ゴシック Pr6N B"/>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21897194-AAEB-4DC4-A966-02AD27BE1632}" type="datetime1">
              <a:rPr lang="en-US" altLang="ja-JP" smtClean="0"/>
              <a:t>6/15/2021</a:t>
            </a:fld>
            <a:endParaRPr lang="en-US"/>
          </a:p>
        </p:txBody>
      </p:sp>
      <p:sp>
        <p:nvSpPr>
          <p:cNvPr id="6" name="Holder 6"/>
          <p:cNvSpPr>
            <a:spLocks noGrp="1"/>
          </p:cNvSpPr>
          <p:nvPr>
            <p:ph type="sldNum" sz="quarter" idx="7"/>
          </p:nvPr>
        </p:nvSpPr>
        <p:spPr>
          <a:xfrm>
            <a:off x="8950054" y="6996710"/>
            <a:ext cx="439092" cy="215444"/>
          </a:xfrm>
          <a:prstGeom prst="rect">
            <a:avLst/>
          </a:prstGeom>
        </p:spPr>
        <p:txBody>
          <a:bodyPr lIns="0" tIns="0" rIns="0" bIns="0"/>
          <a:lstStyle>
            <a:lvl1pPr algn="r">
              <a:defRPr sz="1400" b="1">
                <a:solidFill>
                  <a:schemeClr val="bg1"/>
                </a:solidFill>
                <a:latin typeface="+mj-ea"/>
                <a:ea typeface="+mj-ea"/>
              </a:defRPr>
            </a:lvl1pPr>
          </a:lstStyle>
          <a:p>
            <a:fld id="{B6F15528-21DE-4FAA-801E-634DDDAF4B2B}" type="slidenum">
              <a:rPr lang="en-US" altLang="ja-JP" smtClean="0"/>
              <a:pPr/>
              <a:t>‹#›</a:t>
            </a:fld>
            <a:endParaRPr lang="ja-JP"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C6EE1B4E-CB93-483A-81F1-D5F05B49B7F4}" type="datetime1">
              <a:rPr lang="en-US" altLang="ja-JP" smtClean="0"/>
              <a:t>6/15/2021</a:t>
            </a:fld>
            <a:endParaRPr lang="en-US"/>
          </a:p>
        </p:txBody>
      </p:sp>
      <p:sp>
        <p:nvSpPr>
          <p:cNvPr id="10" name="Holder 6"/>
          <p:cNvSpPr>
            <a:spLocks noGrp="1"/>
          </p:cNvSpPr>
          <p:nvPr>
            <p:ph type="sldNum" sz="quarter" idx="7"/>
          </p:nvPr>
        </p:nvSpPr>
        <p:spPr>
          <a:xfrm>
            <a:off x="8950054" y="6996710"/>
            <a:ext cx="439092" cy="215444"/>
          </a:xfrm>
          <a:prstGeom prst="rect">
            <a:avLst/>
          </a:prstGeom>
        </p:spPr>
        <p:txBody>
          <a:bodyPr lIns="0" tIns="0" rIns="0" bIns="0"/>
          <a:lstStyle>
            <a:lvl1pPr algn="r">
              <a:defRPr sz="1400" b="1">
                <a:solidFill>
                  <a:schemeClr val="bg1"/>
                </a:solidFill>
                <a:latin typeface="+mj-ea"/>
                <a:ea typeface="+mj-ea"/>
              </a:defRPr>
            </a:lvl1pPr>
          </a:lstStyle>
          <a:p>
            <a:fld id="{B6F15528-21DE-4FAA-801E-634DDDAF4B2B}" type="slidenum">
              <a:rPr lang="en-US" altLang="ja-JP" smtClean="0"/>
              <a:pPr/>
              <a:t>‹#›</a:t>
            </a:fld>
            <a:endParaRPr lang="ja-JP"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238542" y="575311"/>
            <a:ext cx="9606714" cy="1061720"/>
          </a:xfrm>
          <a:prstGeom prst="rect">
            <a:avLst/>
          </a:prstGeom>
        </p:spPr>
        <p:txBody>
          <a:bodyPr wrap="square" lIns="0" tIns="0" rIns="0" bIns="0">
            <a:spAutoFit/>
          </a:bodyPr>
          <a:lstStyle>
            <a:lvl1pPr>
              <a:defRPr sz="2900" b="1" i="1">
                <a:solidFill>
                  <a:schemeClr val="bg1"/>
                </a:solidFill>
                <a:latin typeface="小塚ゴシック Pr6N B"/>
                <a:cs typeface="小塚ゴシック Pr6N B"/>
              </a:defRPr>
            </a:lvl1pPr>
          </a:lstStyle>
          <a:p>
            <a:endParaRPr/>
          </a:p>
        </p:txBody>
      </p:sp>
      <p:sp>
        <p:nvSpPr>
          <p:cNvPr id="3" name="Holder 3"/>
          <p:cNvSpPr>
            <a:spLocks noGrp="1"/>
          </p:cNvSpPr>
          <p:nvPr>
            <p:ph type="body" idx="1"/>
          </p:nvPr>
        </p:nvSpPr>
        <p:spPr>
          <a:xfrm>
            <a:off x="554697" y="1777873"/>
            <a:ext cx="8974404" cy="4782820"/>
          </a:xfrm>
          <a:prstGeom prst="rect">
            <a:avLst/>
          </a:prstGeom>
        </p:spPr>
        <p:txBody>
          <a:bodyPr wrap="square" lIns="0" tIns="0" rIns="0" bIns="0">
            <a:spAutoFit/>
          </a:bodyPr>
          <a:lstStyle>
            <a:lvl1pPr>
              <a:defRPr b="0" i="0">
                <a:solidFill>
                  <a:schemeClr val="tx1"/>
                </a:solidFill>
              </a:defRPr>
            </a:lvl1pPr>
          </a:lstStyle>
          <a:p>
            <a:endParaRPr/>
          </a:p>
        </p:txBody>
      </p:sp>
      <p:sp>
        <p:nvSpPr>
          <p:cNvPr id="5" name="Holder 5"/>
          <p:cNvSpPr>
            <a:spLocks noGrp="1"/>
          </p:cNvSpPr>
          <p:nvPr>
            <p:ph type="dt" sz="half" idx="6"/>
          </p:nvPr>
        </p:nvSpPr>
        <p:spPr>
          <a:xfrm>
            <a:off x="504190" y="7033450"/>
            <a:ext cx="2319274" cy="378142"/>
          </a:xfrm>
          <a:prstGeom prst="rect">
            <a:avLst/>
          </a:prstGeom>
        </p:spPr>
        <p:txBody>
          <a:bodyPr wrap="square" lIns="0" tIns="0" rIns="0" bIns="0">
            <a:spAutoFit/>
          </a:bodyPr>
          <a:lstStyle>
            <a:lvl1pPr algn="l">
              <a:defRPr>
                <a:solidFill>
                  <a:schemeClr val="tx1">
                    <a:tint val="75000"/>
                  </a:schemeClr>
                </a:solidFill>
              </a:defRPr>
            </a:lvl1pPr>
          </a:lstStyle>
          <a:p>
            <a:fld id="{FDB6C052-DFCE-4D3E-8DD5-9D98EFADDEC7}" type="datetime1">
              <a:rPr lang="en-US" altLang="ja-JP" smtClean="0"/>
              <a:t>6/15/2021</a:t>
            </a:fld>
            <a:endParaRPr lang="en-US"/>
          </a:p>
        </p:txBody>
      </p:sp>
      <p:grpSp>
        <p:nvGrpSpPr>
          <p:cNvPr id="7" name="グループ化 6"/>
          <p:cNvGrpSpPr/>
          <p:nvPr userDrawn="1"/>
        </p:nvGrpSpPr>
        <p:grpSpPr>
          <a:xfrm>
            <a:off x="9099965" y="7044409"/>
            <a:ext cx="980304" cy="172087"/>
            <a:chOff x="9099965" y="7044409"/>
            <a:chExt cx="980304" cy="172087"/>
          </a:xfrm>
        </p:grpSpPr>
        <p:sp>
          <p:nvSpPr>
            <p:cNvPr id="8" name="object 4"/>
            <p:cNvSpPr/>
            <p:nvPr userDrawn="1"/>
          </p:nvSpPr>
          <p:spPr>
            <a:xfrm>
              <a:off x="9516389" y="7044409"/>
              <a:ext cx="563880" cy="172085"/>
            </a:xfrm>
            <a:custGeom>
              <a:avLst/>
              <a:gdLst/>
              <a:ahLst/>
              <a:cxnLst/>
              <a:rect l="l" t="t" r="r" b="b"/>
              <a:pathLst>
                <a:path w="563879" h="172084">
                  <a:moveTo>
                    <a:pt x="563397" y="0"/>
                  </a:moveTo>
                  <a:lnTo>
                    <a:pt x="0" y="0"/>
                  </a:lnTo>
                  <a:lnTo>
                    <a:pt x="220459" y="171475"/>
                  </a:lnTo>
                  <a:lnTo>
                    <a:pt x="563397" y="171475"/>
                  </a:lnTo>
                  <a:lnTo>
                    <a:pt x="563397" y="0"/>
                  </a:lnTo>
                  <a:close/>
                </a:path>
              </a:pathLst>
            </a:custGeom>
            <a:solidFill>
              <a:srgbClr val="284278"/>
            </a:solidFill>
          </p:spPr>
          <p:txBody>
            <a:bodyPr wrap="square" lIns="0" tIns="0" rIns="0" bIns="0" rtlCol="0"/>
            <a:lstStyle/>
            <a:p>
              <a:endParaRPr dirty="0"/>
            </a:p>
          </p:txBody>
        </p:sp>
        <p:sp>
          <p:nvSpPr>
            <p:cNvPr id="9" name="object 5"/>
            <p:cNvSpPr/>
            <p:nvPr userDrawn="1"/>
          </p:nvSpPr>
          <p:spPr>
            <a:xfrm>
              <a:off x="9099965" y="7044411"/>
              <a:ext cx="636905" cy="172085"/>
            </a:xfrm>
            <a:custGeom>
              <a:avLst/>
              <a:gdLst/>
              <a:ahLst/>
              <a:cxnLst/>
              <a:rect l="l" t="t" r="r" b="b"/>
              <a:pathLst>
                <a:path w="636904" h="172084">
                  <a:moveTo>
                    <a:pt x="416420" y="0"/>
                  </a:moveTo>
                  <a:lnTo>
                    <a:pt x="0" y="0"/>
                  </a:lnTo>
                  <a:lnTo>
                    <a:pt x="0" y="171462"/>
                  </a:lnTo>
                  <a:lnTo>
                    <a:pt x="636879" y="171462"/>
                  </a:lnTo>
                  <a:lnTo>
                    <a:pt x="416420" y="0"/>
                  </a:lnTo>
                  <a:close/>
                </a:path>
              </a:pathLst>
            </a:custGeom>
            <a:solidFill>
              <a:srgbClr val="231F20"/>
            </a:solidFill>
          </p:spPr>
          <p:txBody>
            <a:bodyPr wrap="square" lIns="0" tIns="0" rIns="0" bIns="0" rtlCol="0"/>
            <a:lstStyle/>
            <a:p>
              <a:endParaRPr dirty="0"/>
            </a:p>
          </p:txBody>
        </p:sp>
      </p:grpSp>
      <p:sp>
        <p:nvSpPr>
          <p:cNvPr id="10" name="Holder 6"/>
          <p:cNvSpPr>
            <a:spLocks noGrp="1"/>
          </p:cNvSpPr>
          <p:nvPr>
            <p:ph type="sldNum" sz="quarter" idx="4"/>
          </p:nvPr>
        </p:nvSpPr>
        <p:spPr>
          <a:xfrm>
            <a:off x="8950054" y="6996710"/>
            <a:ext cx="439092" cy="215444"/>
          </a:xfrm>
          <a:prstGeom prst="rect">
            <a:avLst/>
          </a:prstGeom>
        </p:spPr>
        <p:txBody>
          <a:bodyPr lIns="0" tIns="0" rIns="0" bIns="0"/>
          <a:lstStyle>
            <a:lvl1pPr algn="r">
              <a:defRPr sz="1400" b="1">
                <a:solidFill>
                  <a:schemeClr val="bg1"/>
                </a:solidFill>
                <a:latin typeface="+mj-ea"/>
                <a:ea typeface="+mj-ea"/>
              </a:defRPr>
            </a:lvl1pPr>
          </a:lstStyle>
          <a:p>
            <a:fld id="{B6F15528-21DE-4FAA-801E-634DDDAF4B2B}" type="slidenum">
              <a:rPr lang="en-US" altLang="ja-JP" smtClean="0"/>
              <a:pPr/>
              <a:t>‹#›</a:t>
            </a:fld>
            <a:endParaRPr lang="ja-JP" alt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hf hdr="0" ftr="0" dt="0"/>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hyperlink" Target="http://www.jpeds.or.jp/uploads/files/20200701_sho124_6_P1054-1060.pdf" TargetMode="External"/><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hyperlink" Target="https://www.jvnf.or.jp/katsudo/kenkyu/2019/caremanual_nurse_all.pdf" TargetMode="External"/><Relationship Id="rId5" Type="http://schemas.openxmlformats.org/officeDocument/2006/relationships/hyperlink" Target="https://www.murc.jp/sp/1509/houkatsu/houkatsu_07/houkatsu_07_5_14.pdf" TargetMode="External"/><Relationship Id="rId4" Type="http://schemas.openxmlformats.org/officeDocument/2006/relationships/hyperlink" Target="https://www.zenhokan.or.jp/wp-content/uploads/&#65352;26-4-text1.pdf" TargetMode="Externa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8" Type="http://schemas.openxmlformats.org/officeDocument/2006/relationships/hyperlink" Target="http://www.fumira.jp/cut/hoikuen/file306.htm" TargetMode="External"/><Relationship Id="rId13" Type="http://schemas.openxmlformats.org/officeDocument/2006/relationships/image" Target="../media/image29.gif"/><Relationship Id="rId3" Type="http://schemas.openxmlformats.org/officeDocument/2006/relationships/image" Target="../media/image24.gif"/><Relationship Id="rId7" Type="http://schemas.openxmlformats.org/officeDocument/2006/relationships/image" Target="../media/image26.gif"/><Relationship Id="rId12" Type="http://schemas.openxmlformats.org/officeDocument/2006/relationships/hyperlink" Target="http://www.fumira.jp/cut/medical/file241.htm" TargetMode="External"/><Relationship Id="rId2" Type="http://schemas.openxmlformats.org/officeDocument/2006/relationships/hyperlink" Target="http://www.fumira.jp/cut/hoikuen/file367.htm" TargetMode="External"/><Relationship Id="rId1" Type="http://schemas.openxmlformats.org/officeDocument/2006/relationships/slideLayout" Target="../slideLayouts/slideLayout2.xml"/><Relationship Id="rId6" Type="http://schemas.openxmlformats.org/officeDocument/2006/relationships/hyperlink" Target="http://www.fumira.jp/cut/gakkou/file1.htm" TargetMode="External"/><Relationship Id="rId11" Type="http://schemas.openxmlformats.org/officeDocument/2006/relationships/image" Target="../media/image28.gif"/><Relationship Id="rId5" Type="http://schemas.openxmlformats.org/officeDocument/2006/relationships/image" Target="../media/image25.gif"/><Relationship Id="rId10" Type="http://schemas.openxmlformats.org/officeDocument/2006/relationships/hyperlink" Target="http://www.fumira.jp/cut/hoikuen/file318.htm" TargetMode="External"/><Relationship Id="rId4" Type="http://schemas.openxmlformats.org/officeDocument/2006/relationships/hyperlink" Target="http://www.fumira.jp/cut/medical/file178.htm" TargetMode="External"/><Relationship Id="rId9" Type="http://schemas.openxmlformats.org/officeDocument/2006/relationships/image" Target="../media/image27.gif"/></Relationships>
</file>

<file path=ppt/slides/_rels/slide31.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4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42.emf"/><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6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3" Type="http://schemas.openxmlformats.org/officeDocument/2006/relationships/image" Target="../media/image49.em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hyperlink" Target="https://www.mhlw.go.jp/content/000686499.pdf&#65310;&#65288;P34" TargetMode="Externa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sp>
        <p:nvSpPr>
          <p:cNvPr id="3" name="テキスト プレースホルダー 2"/>
          <p:cNvSpPr>
            <a:spLocks noGrp="1"/>
          </p:cNvSpPr>
          <p:nvPr>
            <p:ph type="body" idx="1"/>
          </p:nvPr>
        </p:nvSpPr>
        <p:spPr/>
        <p:txBody>
          <a:bodyPr/>
          <a:lstStyle/>
          <a:p>
            <a:endParaRPr kumimoji="1" lang="ja-JP" altLang="en-US" dirty="0"/>
          </a:p>
        </p:txBody>
      </p:sp>
      <p:sp>
        <p:nvSpPr>
          <p:cNvPr id="5" name="object 8"/>
          <p:cNvSpPr txBox="1">
            <a:spLocks/>
          </p:cNvSpPr>
          <p:nvPr/>
        </p:nvSpPr>
        <p:spPr>
          <a:xfrm>
            <a:off x="393701" y="2137016"/>
            <a:ext cx="9076536" cy="2015424"/>
          </a:xfrm>
          <a:prstGeom prst="rect">
            <a:avLst/>
          </a:prstGeom>
        </p:spPr>
        <p:txBody>
          <a:bodyPr vert="horz" wrap="square" lIns="0" tIns="200660" rIns="0" bIns="0" rtlCol="0">
            <a:spAutoFit/>
          </a:bodyPr>
          <a:lstStyle>
            <a:lvl1pPr>
              <a:defRPr sz="2900" b="1" i="1">
                <a:solidFill>
                  <a:schemeClr val="bg1"/>
                </a:solidFill>
                <a:latin typeface="小塚ゴシック Pr6N B"/>
                <a:ea typeface="+mj-ea"/>
                <a:cs typeface="小塚ゴシック Pr6N B"/>
              </a:defRPr>
            </a:lvl1pPr>
          </a:lstStyle>
          <a:p>
            <a:pPr marL="209550" algn="ctr">
              <a:spcBef>
                <a:spcPts val="1580"/>
              </a:spcBef>
            </a:pPr>
            <a:r>
              <a:rPr kumimoji="0" lang="ja-JP" altLang="en-US" sz="3100" i="0" kern="0">
                <a:latin typeface="+mj-ea"/>
                <a:cs typeface="A-OTF リュウミン Pr6N M-KL"/>
              </a:rPr>
              <a:t>障害児通所支援事業所等</a:t>
            </a:r>
          </a:p>
          <a:p>
            <a:pPr marL="187325" marR="5080" indent="-175260" algn="ctr">
              <a:lnSpc>
                <a:spcPct val="139800"/>
              </a:lnSpc>
            </a:pPr>
            <a:r>
              <a:rPr kumimoji="0" lang="ja-JP" altLang="en-US" sz="3100" i="0" kern="0">
                <a:latin typeface="+mj-ea"/>
                <a:cs typeface="A-OTF リュウミン Pr6N M-KL"/>
              </a:rPr>
              <a:t>（障害児通所支</a:t>
            </a:r>
            <a:r>
              <a:rPr kumimoji="0" lang="ja-JP" altLang="en-US" sz="3100" i="0" kern="0" spc="-50">
                <a:latin typeface="+mj-ea"/>
                <a:cs typeface="A-OTF リュウミン Pr6N M-KL"/>
              </a:rPr>
              <a:t>援</a:t>
            </a:r>
            <a:r>
              <a:rPr kumimoji="0" lang="ja-JP" altLang="en-US" sz="3100" i="0" kern="0" spc="-1595">
                <a:latin typeface="+mj-ea"/>
                <a:cs typeface="A-OTF リュウミン Pr6N M-KL"/>
              </a:rPr>
              <a:t>、</a:t>
            </a:r>
            <a:r>
              <a:rPr kumimoji="0" lang="ja-JP" altLang="en-US" sz="3100" i="0" kern="0">
                <a:latin typeface="+mj-ea"/>
                <a:cs typeface="A-OTF リュウミン Pr6N M-KL"/>
              </a:rPr>
              <a:t>生活介</a:t>
            </a:r>
            <a:r>
              <a:rPr kumimoji="0" lang="ja-JP" altLang="en-US" sz="3100" i="0" kern="0" spc="-90">
                <a:latin typeface="+mj-ea"/>
                <a:cs typeface="A-OTF リュウミン Pr6N M-KL"/>
              </a:rPr>
              <a:t>護</a:t>
            </a:r>
            <a:r>
              <a:rPr kumimoji="0" lang="ja-JP" altLang="en-US" sz="3100" i="0" kern="0" spc="-430">
                <a:latin typeface="+mj-ea"/>
                <a:cs typeface="A-OTF リュウミン Pr6N M-KL"/>
              </a:rPr>
              <a:t>お</a:t>
            </a:r>
            <a:r>
              <a:rPr kumimoji="0" lang="ja-JP" altLang="en-US" sz="3100" i="0" kern="0" spc="-610">
                <a:latin typeface="+mj-ea"/>
                <a:cs typeface="A-OTF リュウミン Pr6N M-KL"/>
              </a:rPr>
              <a:t>よ</a:t>
            </a:r>
            <a:r>
              <a:rPr kumimoji="0" lang="ja-JP" altLang="en-US" sz="3100" i="0" kern="0" spc="-315">
                <a:latin typeface="+mj-ea"/>
                <a:cs typeface="A-OTF リュウミン Pr6N M-KL"/>
              </a:rPr>
              <a:t>び</a:t>
            </a:r>
            <a:r>
              <a:rPr kumimoji="0" lang="ja-JP" altLang="en-US" sz="3100" i="0" kern="0" spc="-409">
                <a:latin typeface="+mj-ea"/>
                <a:cs typeface="A-OTF リュウミン Pr6N M-KL"/>
              </a:rPr>
              <a:t>グ</a:t>
            </a:r>
            <a:r>
              <a:rPr kumimoji="0" lang="ja-JP" altLang="en-US" sz="3100" i="0" kern="0" spc="-290">
                <a:latin typeface="+mj-ea"/>
                <a:cs typeface="A-OTF リュウミン Pr6N M-KL"/>
              </a:rPr>
              <a:t>ル</a:t>
            </a:r>
            <a:r>
              <a:rPr kumimoji="0" lang="ja-JP" altLang="en-US" sz="3100" i="0" kern="0" spc="-320">
                <a:latin typeface="+mj-ea"/>
                <a:cs typeface="A-OTF リュウミン Pr6N M-KL"/>
              </a:rPr>
              <a:t>ー</a:t>
            </a:r>
            <a:r>
              <a:rPr kumimoji="0" lang="ja-JP" altLang="en-US" sz="3100" i="0" kern="0" spc="-335">
                <a:latin typeface="+mj-ea"/>
                <a:cs typeface="A-OTF リュウミン Pr6N M-KL"/>
              </a:rPr>
              <a:t>プ</a:t>
            </a:r>
            <a:r>
              <a:rPr kumimoji="0" lang="ja-JP" altLang="en-US" sz="3100" i="0" kern="0" spc="-290">
                <a:latin typeface="+mj-ea"/>
                <a:cs typeface="A-OTF リュウミン Pr6N M-KL"/>
              </a:rPr>
              <a:t>ホ</a:t>
            </a:r>
            <a:r>
              <a:rPr kumimoji="0" lang="ja-JP" altLang="en-US" sz="3100" i="0" kern="0" spc="-330">
                <a:latin typeface="+mj-ea"/>
                <a:cs typeface="A-OTF リュウミン Pr6N M-KL"/>
              </a:rPr>
              <a:t>ー</a:t>
            </a:r>
            <a:r>
              <a:rPr kumimoji="0" lang="ja-JP" altLang="en-US" sz="3100" i="0" kern="0" spc="-335">
                <a:latin typeface="+mj-ea"/>
                <a:cs typeface="A-OTF リュウミン Pr6N M-KL"/>
              </a:rPr>
              <a:t>ム</a:t>
            </a:r>
            <a:r>
              <a:rPr kumimoji="0" lang="ja-JP" altLang="en-US" sz="3100" i="0" kern="0">
                <a:latin typeface="+mj-ea"/>
                <a:cs typeface="A-OTF リュウミン Pr6N M-KL"/>
              </a:rPr>
              <a:t>） </a:t>
            </a:r>
            <a:r>
              <a:rPr kumimoji="0" lang="ja-JP" altLang="en-US" sz="3100" i="0" kern="0" spc="-265">
                <a:latin typeface="+mj-ea"/>
                <a:cs typeface="A-OTF リュウミン Pr6N M-KL"/>
              </a:rPr>
              <a:t>に</a:t>
            </a:r>
            <a:r>
              <a:rPr kumimoji="0" lang="ja-JP" altLang="en-US" sz="3100" i="0" kern="0" spc="-204">
                <a:latin typeface="+mj-ea"/>
                <a:cs typeface="A-OTF リュウミン Pr6N M-KL"/>
              </a:rPr>
              <a:t>お</a:t>
            </a:r>
            <a:r>
              <a:rPr kumimoji="0" lang="ja-JP" altLang="en-US" sz="3100" i="0" kern="0" spc="-370">
                <a:latin typeface="+mj-ea"/>
                <a:cs typeface="A-OTF リュウミン Pr6N M-KL"/>
              </a:rPr>
              <a:t>け</a:t>
            </a:r>
            <a:r>
              <a:rPr kumimoji="0" lang="ja-JP" altLang="en-US" sz="3100" i="0" kern="0" spc="-330">
                <a:latin typeface="+mj-ea"/>
                <a:cs typeface="A-OTF リュウミン Pr6N M-KL"/>
              </a:rPr>
              <a:t>る</a:t>
            </a:r>
            <a:r>
              <a:rPr kumimoji="0" lang="ja-JP" altLang="en-US" sz="3100" i="0" kern="0">
                <a:latin typeface="+mj-ea"/>
                <a:cs typeface="A-OTF リュウミン Pr6N M-KL"/>
              </a:rPr>
              <a:t>医療</a:t>
            </a:r>
            <a:r>
              <a:rPr kumimoji="0" lang="ja-JP" altLang="en-US" sz="3100" i="0" kern="0" spc="-204">
                <a:latin typeface="+mj-ea"/>
                <a:cs typeface="A-OTF リュウミン Pr6N M-KL"/>
              </a:rPr>
              <a:t>的</a:t>
            </a:r>
            <a:r>
              <a:rPr kumimoji="0" lang="ja-JP" altLang="en-US" sz="3100" i="0" kern="0" spc="-490">
                <a:latin typeface="+mj-ea"/>
                <a:cs typeface="A-OTF リュウミン Pr6N M-KL"/>
              </a:rPr>
              <a:t>ケ</a:t>
            </a:r>
            <a:r>
              <a:rPr kumimoji="0" lang="ja-JP" altLang="en-US" sz="3100" i="0" kern="0" spc="-290">
                <a:latin typeface="+mj-ea"/>
                <a:cs typeface="A-OTF リュウミン Pr6N M-KL"/>
              </a:rPr>
              <a:t>ア</a:t>
            </a:r>
            <a:r>
              <a:rPr kumimoji="0" lang="ja-JP" altLang="en-US" sz="3100" i="0" kern="0">
                <a:latin typeface="+mj-ea"/>
                <a:cs typeface="A-OTF リュウミン Pr6N M-KL"/>
              </a:rPr>
              <a:t>実</a:t>
            </a:r>
            <a:r>
              <a:rPr kumimoji="0" lang="ja-JP" altLang="en-US" sz="3100" i="0" kern="0" spc="-175">
                <a:latin typeface="+mj-ea"/>
                <a:cs typeface="A-OTF リュウミン Pr6N M-KL"/>
              </a:rPr>
              <a:t>施に</a:t>
            </a:r>
            <a:r>
              <a:rPr kumimoji="0" lang="ja-JP" altLang="en-US" sz="3100" i="0" kern="0" spc="-114">
                <a:latin typeface="+mj-ea"/>
                <a:cs typeface="A-OTF リュウミン Pr6N M-KL"/>
              </a:rPr>
              <a:t>向</a:t>
            </a:r>
            <a:r>
              <a:rPr kumimoji="0" lang="ja-JP" altLang="en-US" sz="3100" i="0" kern="0" spc="-260">
                <a:latin typeface="+mj-ea"/>
                <a:cs typeface="A-OTF リュウミン Pr6N M-KL"/>
              </a:rPr>
              <a:t>け</a:t>
            </a:r>
            <a:r>
              <a:rPr kumimoji="0" lang="ja-JP" altLang="en-US" sz="3100" i="0" kern="0" spc="-145">
                <a:latin typeface="+mj-ea"/>
                <a:cs typeface="A-OTF リュウミン Pr6N M-KL"/>
              </a:rPr>
              <a:t>た</a:t>
            </a:r>
            <a:r>
              <a:rPr kumimoji="0" lang="ja-JP" altLang="en-US" sz="3100" i="0" kern="0">
                <a:latin typeface="+mj-ea"/>
                <a:cs typeface="A-OTF リュウミン Pr6N M-KL"/>
              </a:rPr>
              <a:t>研</a:t>
            </a:r>
            <a:r>
              <a:rPr kumimoji="0" lang="ja-JP" altLang="en-US" sz="3100" i="0" kern="0" spc="-235">
                <a:latin typeface="+mj-ea"/>
                <a:cs typeface="A-OTF リュウミン Pr6N M-KL"/>
              </a:rPr>
              <a:t>修</a:t>
            </a:r>
            <a:r>
              <a:rPr kumimoji="0" lang="ja-JP" altLang="en-US" sz="3100" i="0" kern="0" spc="-420">
                <a:latin typeface="+mj-ea"/>
                <a:cs typeface="A-OTF リュウミン Pr6N M-KL"/>
              </a:rPr>
              <a:t>プ</a:t>
            </a:r>
            <a:r>
              <a:rPr kumimoji="0" lang="ja-JP" altLang="en-US" sz="3100" i="0" kern="0" spc="-590">
                <a:latin typeface="+mj-ea"/>
                <a:cs typeface="A-OTF リュウミン Pr6N M-KL"/>
              </a:rPr>
              <a:t>ロ</a:t>
            </a:r>
            <a:r>
              <a:rPr kumimoji="0" lang="ja-JP" altLang="en-US" sz="3100" i="0" kern="0" spc="-555">
                <a:latin typeface="+mj-ea"/>
                <a:cs typeface="A-OTF リュウミン Pr6N M-KL"/>
              </a:rPr>
              <a:t>グ</a:t>
            </a:r>
            <a:r>
              <a:rPr kumimoji="0" lang="ja-JP" altLang="en-US" sz="3100" i="0" kern="0" spc="-585">
                <a:latin typeface="+mj-ea"/>
                <a:cs typeface="A-OTF リュウミン Pr6N M-KL"/>
              </a:rPr>
              <a:t>ラ</a:t>
            </a:r>
            <a:r>
              <a:rPr kumimoji="0" lang="ja-JP" altLang="en-US" sz="3100" i="0" kern="0">
                <a:latin typeface="+mj-ea"/>
                <a:cs typeface="A-OTF リュウミン Pr6N M-KL"/>
              </a:rPr>
              <a:t>ム</a:t>
            </a:r>
            <a:endParaRPr kumimoji="0" lang="ja-JP" altLang="en-US" sz="3100" i="0" kern="0" dirty="0">
              <a:latin typeface="+mj-ea"/>
              <a:cs typeface="A-OTF リュウミン Pr6N M-KL"/>
            </a:endParaRPr>
          </a:p>
        </p:txBody>
      </p:sp>
      <p:sp>
        <p:nvSpPr>
          <p:cNvPr id="6" name="スライド番号プレースホルダー 3"/>
          <p:cNvSpPr txBox="1">
            <a:spLocks/>
          </p:cNvSpPr>
          <p:nvPr/>
        </p:nvSpPr>
        <p:spPr>
          <a:xfrm>
            <a:off x="8950054" y="6996710"/>
            <a:ext cx="439092" cy="215444"/>
          </a:xfrm>
          <a:prstGeom prst="rect">
            <a:avLst/>
          </a:prstGeom>
        </p:spPr>
        <p:txBody>
          <a:bodyPr lIns="0" tIns="0" rIns="0" bIns="0"/>
          <a:lstStyle>
            <a:defPPr>
              <a:defRPr lang="ja-JP"/>
            </a:defPPr>
            <a:lvl1pPr marL="0" algn="r" defTabSz="914400" rtl="0" eaLnBrk="1" latinLnBrk="0" hangingPunct="1">
              <a:defRPr kumimoji="1" sz="1400" b="1" kern="1200">
                <a:solidFill>
                  <a:schemeClr val="bg1"/>
                </a:solidFill>
                <a:latin typeface="+mj-ea"/>
                <a:ea typeface="+mj-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B6F15528-21DE-4FAA-801E-634DDDAF4B2B}" type="slidenum">
              <a:rPr lang="en-US" altLang="ja-JP" smtClean="0"/>
              <a:pPr/>
              <a:t>0</a:t>
            </a:fld>
            <a:endParaRPr lang="ja-JP" altLang="en-US" dirty="0"/>
          </a:p>
        </p:txBody>
      </p:sp>
      <p:pic>
        <p:nvPicPr>
          <p:cNvPr id="7" name="object 2"/>
          <p:cNvPicPr/>
          <p:nvPr/>
        </p:nvPicPr>
        <p:blipFill>
          <a:blip r:embed="rId3" cstate="print"/>
          <a:stretch>
            <a:fillRect/>
          </a:stretch>
        </p:blipFill>
        <p:spPr>
          <a:xfrm>
            <a:off x="15023" y="4268394"/>
            <a:ext cx="10058400" cy="3293033"/>
          </a:xfrm>
          <a:prstGeom prst="rect">
            <a:avLst/>
          </a:prstGeom>
        </p:spPr>
      </p:pic>
      <p:grpSp>
        <p:nvGrpSpPr>
          <p:cNvPr id="8" name="object 3"/>
          <p:cNvGrpSpPr/>
          <p:nvPr/>
        </p:nvGrpSpPr>
        <p:grpSpPr>
          <a:xfrm>
            <a:off x="1587" y="1423"/>
            <a:ext cx="10080625" cy="4749165"/>
            <a:chOff x="0" y="0"/>
            <a:chExt cx="10080625" cy="4749165"/>
          </a:xfrm>
        </p:grpSpPr>
        <p:pic>
          <p:nvPicPr>
            <p:cNvPr id="9" name="object 4"/>
            <p:cNvPicPr/>
            <p:nvPr/>
          </p:nvPicPr>
          <p:blipFill>
            <a:blip r:embed="rId4" cstate="print"/>
            <a:stretch>
              <a:fillRect/>
            </a:stretch>
          </p:blipFill>
          <p:spPr>
            <a:xfrm>
              <a:off x="13436" y="0"/>
              <a:ext cx="10058400" cy="3312807"/>
            </a:xfrm>
            <a:prstGeom prst="rect">
              <a:avLst/>
            </a:prstGeom>
          </p:spPr>
        </p:pic>
        <p:sp>
          <p:nvSpPr>
            <p:cNvPr id="10" name="object 5"/>
            <p:cNvSpPr/>
            <p:nvPr/>
          </p:nvSpPr>
          <p:spPr>
            <a:xfrm>
              <a:off x="0" y="1708150"/>
              <a:ext cx="10080625" cy="3041015"/>
            </a:xfrm>
            <a:custGeom>
              <a:avLst/>
              <a:gdLst/>
              <a:ahLst/>
              <a:cxnLst/>
              <a:rect l="l" t="t" r="r" b="b"/>
              <a:pathLst>
                <a:path w="10080625" h="3041015">
                  <a:moveTo>
                    <a:pt x="0" y="3040989"/>
                  </a:moveTo>
                  <a:lnTo>
                    <a:pt x="10080002" y="3040989"/>
                  </a:lnTo>
                  <a:lnTo>
                    <a:pt x="10080002" y="0"/>
                  </a:lnTo>
                  <a:lnTo>
                    <a:pt x="0" y="0"/>
                  </a:lnTo>
                  <a:lnTo>
                    <a:pt x="0" y="3040989"/>
                  </a:lnTo>
                  <a:close/>
                </a:path>
              </a:pathLst>
            </a:custGeom>
            <a:solidFill>
              <a:srgbClr val="215198"/>
            </a:solidFill>
          </p:spPr>
          <p:txBody>
            <a:bodyPr wrap="square" lIns="0" tIns="0" rIns="0" bIns="0" rtlCol="0"/>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a:p>
          </p:txBody>
        </p:sp>
      </p:grpSp>
      <p:sp>
        <p:nvSpPr>
          <p:cNvPr id="11" name="object 6"/>
          <p:cNvSpPr txBox="1">
            <a:spLocks noGrp="1"/>
          </p:cNvSpPr>
          <p:nvPr/>
        </p:nvSpPr>
        <p:spPr>
          <a:xfrm>
            <a:off x="1402456" y="2249115"/>
            <a:ext cx="7309484" cy="621030"/>
          </a:xfrm>
          <a:prstGeom prst="rect">
            <a:avLst/>
          </a:prstGeom>
        </p:spPr>
        <p:txBody>
          <a:bodyPr vert="horz" wrap="square" lIns="0" tIns="13335" rIns="0" bIns="0" rtlCol="0">
            <a:spAutoFit/>
          </a:bodyPr>
          <a:lstStyle>
            <a:lvl1pPr>
              <a:defRPr sz="3900" b="0" i="0">
                <a:solidFill>
                  <a:schemeClr val="bg1"/>
                </a:solidFill>
                <a:latin typeface="A-OTF リュウミン Pr6N M-KL"/>
                <a:ea typeface="+mj-ea"/>
                <a:cs typeface="A-OTF リュウミン Pr6N M-KL"/>
              </a:defRPr>
            </a:lvl1pPr>
          </a:lstStyle>
          <a:p>
            <a:pPr marL="12700">
              <a:lnSpc>
                <a:spcPct val="100000"/>
              </a:lnSpc>
              <a:spcBef>
                <a:spcPts val="105"/>
              </a:spcBef>
            </a:pPr>
            <a:r>
              <a:rPr spc="5" dirty="0"/>
              <a:t>障害児通所支援事業所</a:t>
            </a:r>
            <a:r>
              <a:rPr spc="-215" dirty="0"/>
              <a:t>等</a:t>
            </a:r>
            <a:r>
              <a:rPr spc="-325" dirty="0"/>
              <a:t>に</a:t>
            </a:r>
            <a:r>
              <a:rPr spc="-250" dirty="0"/>
              <a:t>お</a:t>
            </a:r>
            <a:r>
              <a:rPr spc="-459" dirty="0"/>
              <a:t>け</a:t>
            </a:r>
            <a:r>
              <a:rPr spc="5" dirty="0"/>
              <a:t>る</a:t>
            </a:r>
          </a:p>
        </p:txBody>
      </p:sp>
      <p:sp>
        <p:nvSpPr>
          <p:cNvPr id="12" name="object 7"/>
          <p:cNvSpPr txBox="1"/>
          <p:nvPr/>
        </p:nvSpPr>
        <p:spPr>
          <a:xfrm>
            <a:off x="384912" y="2798631"/>
            <a:ext cx="9457587" cy="1255395"/>
          </a:xfrm>
          <a:prstGeom prst="rect">
            <a:avLst/>
          </a:prstGeom>
        </p:spPr>
        <p:txBody>
          <a:bodyPr vert="horz" wrap="square" lIns="0" tIns="105410" rIns="0" bIns="0"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R="45720" algn="ctr">
              <a:lnSpc>
                <a:spcPct val="100000"/>
              </a:lnSpc>
              <a:spcBef>
                <a:spcPts val="830"/>
              </a:spcBef>
            </a:pPr>
            <a:r>
              <a:rPr sz="2650" b="0" spc="-5" dirty="0">
                <a:solidFill>
                  <a:srgbClr val="FFFFFF"/>
                </a:solidFill>
                <a:latin typeface="A-OTF リュウミン Pr6N M-KL"/>
                <a:cs typeface="A-OTF リュウミン Pr6N M-KL"/>
              </a:rPr>
              <a:t>（</a:t>
            </a:r>
            <a:r>
              <a:rPr sz="2650" b="0" spc="-5" dirty="0" err="1">
                <a:solidFill>
                  <a:srgbClr val="FFFFFF"/>
                </a:solidFill>
                <a:latin typeface="A-OTF リュウミン Pr6N M-KL"/>
                <a:cs typeface="A-OTF リュウミン Pr6N M-KL"/>
              </a:rPr>
              <a:t>障害児通所支</a:t>
            </a:r>
            <a:r>
              <a:rPr sz="2650" b="0" spc="-45" dirty="0" err="1">
                <a:solidFill>
                  <a:srgbClr val="FFFFFF"/>
                </a:solidFill>
                <a:latin typeface="A-OTF リュウミン Pr6N M-KL"/>
                <a:cs typeface="A-OTF リュウミン Pr6N M-KL"/>
              </a:rPr>
              <a:t>援</a:t>
            </a:r>
            <a:r>
              <a:rPr lang="ja-JP" altLang="en-US" sz="2650" b="0" spc="-45" dirty="0" err="1">
                <a:solidFill>
                  <a:srgbClr val="FFFFFF"/>
                </a:solidFill>
                <a:latin typeface="A-OTF リュウミン Pr6N M-KL"/>
                <a:cs typeface="A-OTF リュウミン Pr6N M-KL"/>
              </a:rPr>
              <a:t>、</a:t>
            </a:r>
            <a:r>
              <a:rPr sz="2650" b="0" spc="-5" dirty="0" err="1">
                <a:solidFill>
                  <a:srgbClr val="FFFFFF"/>
                </a:solidFill>
                <a:latin typeface="A-OTF リュウミン Pr6N M-KL"/>
                <a:cs typeface="A-OTF リュウミン Pr6N M-KL"/>
              </a:rPr>
              <a:t>生活介</a:t>
            </a:r>
            <a:r>
              <a:rPr sz="2650" b="0" spc="-80" dirty="0" err="1">
                <a:solidFill>
                  <a:srgbClr val="FFFFFF"/>
                </a:solidFill>
                <a:latin typeface="A-OTF リュウミン Pr6N M-KL"/>
                <a:cs typeface="A-OTF リュウミン Pr6N M-KL"/>
              </a:rPr>
              <a:t>護</a:t>
            </a:r>
            <a:r>
              <a:rPr sz="2650" b="0" spc="-375" dirty="0" err="1">
                <a:solidFill>
                  <a:srgbClr val="FFFFFF"/>
                </a:solidFill>
                <a:latin typeface="A-OTF リュウミン Pr6N M-KL"/>
                <a:cs typeface="A-OTF リュウミン Pr6N M-KL"/>
              </a:rPr>
              <a:t>お</a:t>
            </a:r>
            <a:r>
              <a:rPr sz="2650" b="0" spc="-525" dirty="0" err="1">
                <a:solidFill>
                  <a:srgbClr val="FFFFFF"/>
                </a:solidFill>
                <a:latin typeface="A-OTF リュウミン Pr6N M-KL"/>
                <a:cs typeface="A-OTF リュウミン Pr6N M-KL"/>
              </a:rPr>
              <a:t>よ</a:t>
            </a:r>
            <a:r>
              <a:rPr sz="2650" b="0" spc="-275" dirty="0" err="1">
                <a:solidFill>
                  <a:srgbClr val="FFFFFF"/>
                </a:solidFill>
                <a:latin typeface="A-OTF リュウミン Pr6N M-KL"/>
                <a:cs typeface="A-OTF リュウミン Pr6N M-KL"/>
              </a:rPr>
              <a:t>び</a:t>
            </a:r>
            <a:r>
              <a:rPr sz="2650" b="0" spc="-355" dirty="0" err="1">
                <a:solidFill>
                  <a:srgbClr val="FFFFFF"/>
                </a:solidFill>
                <a:latin typeface="A-OTF リュウミン Pr6N M-KL"/>
                <a:cs typeface="A-OTF リュウミン Pr6N M-KL"/>
              </a:rPr>
              <a:t>グ</a:t>
            </a:r>
            <a:r>
              <a:rPr sz="2650" b="0" spc="-254" dirty="0" err="1">
                <a:solidFill>
                  <a:srgbClr val="FFFFFF"/>
                </a:solidFill>
                <a:latin typeface="A-OTF リュウミン Pr6N M-KL"/>
                <a:cs typeface="A-OTF リュウミン Pr6N M-KL"/>
              </a:rPr>
              <a:t>ル</a:t>
            </a:r>
            <a:r>
              <a:rPr sz="2650" b="0" spc="-280" dirty="0" err="1">
                <a:solidFill>
                  <a:srgbClr val="FFFFFF"/>
                </a:solidFill>
                <a:latin typeface="A-OTF リュウミン Pr6N M-KL"/>
                <a:cs typeface="A-OTF リュウミン Pr6N M-KL"/>
              </a:rPr>
              <a:t>ー</a:t>
            </a:r>
            <a:r>
              <a:rPr sz="2650" b="0" spc="-290" dirty="0" err="1">
                <a:solidFill>
                  <a:srgbClr val="FFFFFF"/>
                </a:solidFill>
                <a:latin typeface="A-OTF リュウミン Pr6N M-KL"/>
                <a:cs typeface="A-OTF リュウミン Pr6N M-KL"/>
              </a:rPr>
              <a:t>プ</a:t>
            </a:r>
            <a:r>
              <a:rPr sz="2650" b="0" spc="-254" dirty="0" err="1">
                <a:solidFill>
                  <a:srgbClr val="FFFFFF"/>
                </a:solidFill>
                <a:latin typeface="A-OTF リュウミン Pr6N M-KL"/>
                <a:cs typeface="A-OTF リュウミン Pr6N M-KL"/>
              </a:rPr>
              <a:t>ホ</a:t>
            </a:r>
            <a:r>
              <a:rPr sz="2650" b="0" spc="-285" dirty="0" err="1">
                <a:solidFill>
                  <a:srgbClr val="FFFFFF"/>
                </a:solidFill>
                <a:latin typeface="A-OTF リュウミン Pr6N M-KL"/>
                <a:cs typeface="A-OTF リュウミン Pr6N M-KL"/>
              </a:rPr>
              <a:t>ー</a:t>
            </a:r>
            <a:r>
              <a:rPr sz="2650" b="0" spc="-295" dirty="0" err="1">
                <a:solidFill>
                  <a:srgbClr val="FFFFFF"/>
                </a:solidFill>
                <a:latin typeface="A-OTF リュウミン Pr6N M-KL"/>
                <a:cs typeface="A-OTF リュウミン Pr6N M-KL"/>
              </a:rPr>
              <a:t>ム</a:t>
            </a:r>
            <a:r>
              <a:rPr sz="2650" b="0" spc="-5" dirty="0">
                <a:solidFill>
                  <a:srgbClr val="FFFFFF"/>
                </a:solidFill>
                <a:latin typeface="A-OTF リュウミン Pr6N M-KL"/>
                <a:cs typeface="A-OTF リュウミン Pr6N M-KL"/>
              </a:rPr>
              <a:t>）</a:t>
            </a:r>
            <a:endParaRPr sz="2650" dirty="0">
              <a:latin typeface="A-OTF リュウミン Pr6N M-KL"/>
              <a:cs typeface="A-OTF リュウミン Pr6N M-KL"/>
            </a:endParaRPr>
          </a:p>
          <a:p>
            <a:pPr algn="ctr">
              <a:lnSpc>
                <a:spcPct val="100000"/>
              </a:lnSpc>
              <a:spcBef>
                <a:spcPts val="1090"/>
              </a:spcBef>
            </a:pPr>
            <a:r>
              <a:rPr sz="3900" b="0" spc="5" dirty="0">
                <a:solidFill>
                  <a:srgbClr val="FFFFFF"/>
                </a:solidFill>
                <a:latin typeface="A-OTF リュウミン Pr6N M-KL"/>
                <a:cs typeface="A-OTF リュウミン Pr6N M-KL"/>
              </a:rPr>
              <a:t>医療</a:t>
            </a:r>
            <a:r>
              <a:rPr sz="3900" b="0" spc="-250" dirty="0">
                <a:solidFill>
                  <a:srgbClr val="FFFFFF"/>
                </a:solidFill>
                <a:latin typeface="A-OTF リュウミン Pr6N M-KL"/>
                <a:cs typeface="A-OTF リュウミン Pr6N M-KL"/>
              </a:rPr>
              <a:t>的</a:t>
            </a:r>
            <a:r>
              <a:rPr sz="3900" b="0" spc="-615" dirty="0">
                <a:solidFill>
                  <a:srgbClr val="FFFFFF"/>
                </a:solidFill>
                <a:latin typeface="A-OTF リュウミン Pr6N M-KL"/>
                <a:cs typeface="A-OTF リュウミン Pr6N M-KL"/>
              </a:rPr>
              <a:t>ケ</a:t>
            </a:r>
            <a:r>
              <a:rPr sz="3900" b="0" spc="-360" dirty="0">
                <a:solidFill>
                  <a:srgbClr val="FFFFFF"/>
                </a:solidFill>
                <a:latin typeface="A-OTF リュウミン Pr6N M-KL"/>
                <a:cs typeface="A-OTF リュウミン Pr6N M-KL"/>
              </a:rPr>
              <a:t>ア</a:t>
            </a:r>
            <a:r>
              <a:rPr sz="3900" b="0" spc="5" dirty="0">
                <a:solidFill>
                  <a:srgbClr val="FFFFFF"/>
                </a:solidFill>
                <a:latin typeface="A-OTF リュウミン Pr6N M-KL"/>
                <a:cs typeface="A-OTF リュウミン Pr6N M-KL"/>
              </a:rPr>
              <a:t>実</a:t>
            </a:r>
            <a:r>
              <a:rPr sz="3900" b="0" spc="-215" dirty="0">
                <a:solidFill>
                  <a:srgbClr val="FFFFFF"/>
                </a:solidFill>
                <a:latin typeface="A-OTF リュウミン Pr6N M-KL"/>
                <a:cs typeface="A-OTF リュウミン Pr6N M-KL"/>
              </a:rPr>
              <a:t>施に</a:t>
            </a:r>
            <a:r>
              <a:rPr sz="3900" b="0" spc="-140" dirty="0">
                <a:solidFill>
                  <a:srgbClr val="FFFFFF"/>
                </a:solidFill>
                <a:latin typeface="A-OTF リュウミン Pr6N M-KL"/>
                <a:cs typeface="A-OTF リュウミン Pr6N M-KL"/>
              </a:rPr>
              <a:t>向</a:t>
            </a:r>
            <a:r>
              <a:rPr sz="3900" b="0" spc="-320" dirty="0">
                <a:solidFill>
                  <a:srgbClr val="FFFFFF"/>
                </a:solidFill>
                <a:latin typeface="A-OTF リュウミン Pr6N M-KL"/>
                <a:cs typeface="A-OTF リュウミン Pr6N M-KL"/>
              </a:rPr>
              <a:t>け</a:t>
            </a:r>
            <a:r>
              <a:rPr sz="3900" b="0" spc="-175" dirty="0">
                <a:solidFill>
                  <a:srgbClr val="FFFFFF"/>
                </a:solidFill>
                <a:latin typeface="A-OTF リュウミン Pr6N M-KL"/>
                <a:cs typeface="A-OTF リュウミン Pr6N M-KL"/>
              </a:rPr>
              <a:t>た</a:t>
            </a:r>
            <a:r>
              <a:rPr sz="3900" b="0" spc="5" dirty="0">
                <a:solidFill>
                  <a:srgbClr val="FFFFFF"/>
                </a:solidFill>
                <a:latin typeface="A-OTF リュウミン Pr6N M-KL"/>
                <a:cs typeface="A-OTF リュウミン Pr6N M-KL"/>
              </a:rPr>
              <a:t>研</a:t>
            </a:r>
            <a:r>
              <a:rPr sz="3900" b="0" spc="-290" dirty="0">
                <a:solidFill>
                  <a:srgbClr val="FFFFFF"/>
                </a:solidFill>
                <a:latin typeface="A-OTF リュウミン Pr6N M-KL"/>
                <a:cs typeface="A-OTF リュウミン Pr6N M-KL"/>
              </a:rPr>
              <a:t>修</a:t>
            </a:r>
            <a:r>
              <a:rPr sz="3900" b="0" spc="-525" dirty="0">
                <a:solidFill>
                  <a:srgbClr val="FFFFFF"/>
                </a:solidFill>
                <a:latin typeface="A-OTF リュウミン Pr6N M-KL"/>
                <a:cs typeface="A-OTF リュウミン Pr6N M-KL"/>
              </a:rPr>
              <a:t>プ</a:t>
            </a:r>
            <a:r>
              <a:rPr sz="3900" b="0" spc="-740" dirty="0">
                <a:solidFill>
                  <a:srgbClr val="FFFFFF"/>
                </a:solidFill>
                <a:latin typeface="A-OTF リュウミン Pr6N M-KL"/>
                <a:cs typeface="A-OTF リュウミン Pr6N M-KL"/>
              </a:rPr>
              <a:t>ロ</a:t>
            </a:r>
            <a:r>
              <a:rPr sz="3900" b="0" spc="-695" dirty="0">
                <a:solidFill>
                  <a:srgbClr val="FFFFFF"/>
                </a:solidFill>
                <a:latin typeface="A-OTF リュウミン Pr6N M-KL"/>
                <a:cs typeface="A-OTF リュウミン Pr6N M-KL"/>
              </a:rPr>
              <a:t>グ</a:t>
            </a:r>
            <a:r>
              <a:rPr sz="3900" b="0" spc="-730" dirty="0">
                <a:solidFill>
                  <a:srgbClr val="FFFFFF"/>
                </a:solidFill>
                <a:latin typeface="A-OTF リュウミン Pr6N M-KL"/>
                <a:cs typeface="A-OTF リュウミン Pr6N M-KL"/>
              </a:rPr>
              <a:t>ラ</a:t>
            </a:r>
            <a:r>
              <a:rPr sz="3900" b="0" spc="5" dirty="0">
                <a:solidFill>
                  <a:srgbClr val="FFFFFF"/>
                </a:solidFill>
                <a:latin typeface="A-OTF リュウミン Pr6N M-KL"/>
                <a:cs typeface="A-OTF リュウミン Pr6N M-KL"/>
              </a:rPr>
              <a:t>ム</a:t>
            </a:r>
            <a:endParaRPr sz="3900" dirty="0">
              <a:latin typeface="A-OTF リュウミン Pr6N M-KL"/>
              <a:cs typeface="A-OTF リュウミン Pr6N M-KL"/>
            </a:endParaRPr>
          </a:p>
        </p:txBody>
      </p:sp>
    </p:spTree>
    <p:extLst>
      <p:ext uri="{BB962C8B-B14F-4D97-AF65-F5344CB8AC3E}">
        <p14:creationId xmlns:p14="http://schemas.microsoft.com/office/powerpoint/2010/main" val="32041555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5515243" y="1428191"/>
            <a:ext cx="4001135" cy="1467709"/>
          </a:xfrm>
          <a:prstGeom prst="rect">
            <a:avLst/>
          </a:prstGeom>
        </p:spPr>
        <p:txBody>
          <a:bodyPr vert="horz" wrap="square" lIns="0" tIns="92075" rIns="0" bIns="0" rtlCol="0">
            <a:spAutoFit/>
          </a:bodyPr>
          <a:lstStyle/>
          <a:p>
            <a:pPr marL="12700">
              <a:lnSpc>
                <a:spcPct val="100000"/>
              </a:lnSpc>
              <a:spcBef>
                <a:spcPts val="725"/>
              </a:spcBef>
            </a:pPr>
            <a:r>
              <a:rPr lang="ja-JP" altLang="en-US" b="1" dirty="0">
                <a:solidFill>
                  <a:srgbClr val="EF4136"/>
                </a:solidFill>
                <a:latin typeface="A-OTF リュウミン Pr6N EB-KL"/>
                <a:cs typeface="A-OTF リュウミン Pr6N EB-KL"/>
              </a:rPr>
              <a:t>医療的ケアとは</a:t>
            </a:r>
            <a:r>
              <a:rPr lang="ja-JP" altLang="en-US" sz="1800" b="1" dirty="0">
                <a:solidFill>
                  <a:srgbClr val="EF4136"/>
                </a:solidFill>
                <a:latin typeface="A-OTF リュウミン Pr6N EB-KL"/>
                <a:cs typeface="A-OTF リュウミン Pr6N EB-KL"/>
              </a:rPr>
              <a:t>：</a:t>
            </a:r>
            <a:endParaRPr sz="1800" dirty="0">
              <a:latin typeface="A-OTF リュウミン Pr6N EB-KL"/>
              <a:cs typeface="A-OTF リュウミン Pr6N EB-KL"/>
            </a:endParaRPr>
          </a:p>
          <a:p>
            <a:pPr marL="12700">
              <a:lnSpc>
                <a:spcPct val="150000"/>
              </a:lnSpc>
              <a:spcBef>
                <a:spcPts val="490"/>
              </a:spcBef>
            </a:pPr>
            <a:r>
              <a:rPr lang="ja-JP" altLang="en-US" sz="1400" b="0" spc="25" dirty="0">
                <a:latin typeface="A-OTF リュウミン Pr6N M-KL"/>
                <a:cs typeface="A-OTF リュウミン Pr6N M-KL"/>
              </a:rPr>
              <a:t>経管栄養・喀痰吸引等の日常生活に必要な生活援</a:t>
            </a:r>
          </a:p>
          <a:p>
            <a:pPr marL="12700">
              <a:lnSpc>
                <a:spcPct val="150000"/>
              </a:lnSpc>
              <a:spcBef>
                <a:spcPts val="490"/>
              </a:spcBef>
            </a:pPr>
            <a:r>
              <a:rPr lang="ja-JP" altLang="en-US" sz="1400" b="0" spc="25" dirty="0">
                <a:latin typeface="A-OTF リュウミン Pr6N M-KL"/>
                <a:cs typeface="A-OTF リュウミン Pr6N M-KL"/>
              </a:rPr>
              <a:t>助行為のことで、治療行為としての医行為とは区別して使用されます。</a:t>
            </a:r>
          </a:p>
        </p:txBody>
      </p:sp>
      <p:sp>
        <p:nvSpPr>
          <p:cNvPr id="5" name="object 5"/>
          <p:cNvSpPr txBox="1"/>
          <p:nvPr/>
        </p:nvSpPr>
        <p:spPr>
          <a:xfrm>
            <a:off x="7901510" y="878925"/>
            <a:ext cx="2093390" cy="197490"/>
          </a:xfrm>
          <a:prstGeom prst="rect">
            <a:avLst/>
          </a:prstGeom>
        </p:spPr>
        <p:txBody>
          <a:bodyPr vert="horz" wrap="square" lIns="0" tIns="12700" rIns="0" bIns="0" rtlCol="0">
            <a:spAutoFit/>
          </a:bodyPr>
          <a:lstStyle/>
          <a:p>
            <a:pPr marL="12700">
              <a:lnSpc>
                <a:spcPct val="100000"/>
              </a:lnSpc>
              <a:spcBef>
                <a:spcPts val="100"/>
              </a:spcBef>
            </a:pPr>
            <a:r>
              <a:rPr sz="1200" b="0" dirty="0">
                <a:solidFill>
                  <a:srgbClr val="284278"/>
                </a:solidFill>
                <a:latin typeface="A-OTF リュウミン Pr6N M-KL"/>
                <a:cs typeface="A-OTF リュウミン Pr6N M-KL"/>
              </a:rPr>
              <a:t>(</a:t>
            </a:r>
            <a:r>
              <a:rPr lang="en-US" sz="1200" b="0" dirty="0">
                <a:solidFill>
                  <a:srgbClr val="284278"/>
                </a:solidFill>
                <a:latin typeface="A-OTF リュウミン Pr6N M-KL"/>
                <a:cs typeface="A-OTF リュウミン Pr6N M-KL"/>
              </a:rPr>
              <a:t>3</a:t>
            </a:r>
            <a:r>
              <a:rPr sz="1200" b="0" dirty="0">
                <a:solidFill>
                  <a:srgbClr val="284278"/>
                </a:solidFill>
                <a:latin typeface="A-OTF リュウミン Pr6N M-KL"/>
                <a:cs typeface="A-OTF リュウミン Pr6N M-KL"/>
              </a:rPr>
              <a:t>)</a:t>
            </a:r>
            <a:r>
              <a:rPr lang="ja-JP" altLang="en-US" sz="1200" b="0" dirty="0">
                <a:solidFill>
                  <a:srgbClr val="284278"/>
                </a:solidFill>
                <a:latin typeface="A-OTF リュウミン Pr6N M-KL"/>
                <a:cs typeface="A-OTF リュウミン Pr6N M-KL"/>
              </a:rPr>
              <a:t>医療的ケアの具体的内容</a:t>
            </a:r>
            <a:endParaRPr sz="1200" dirty="0">
              <a:latin typeface="A-OTF リュウミン Pr6N M-KL"/>
              <a:cs typeface="A-OTF リュウミン Pr6N M-KL"/>
            </a:endParaRPr>
          </a:p>
        </p:txBody>
      </p:sp>
      <p:grpSp>
        <p:nvGrpSpPr>
          <p:cNvPr id="6" name="object 6"/>
          <p:cNvGrpSpPr/>
          <p:nvPr/>
        </p:nvGrpSpPr>
        <p:grpSpPr>
          <a:xfrm>
            <a:off x="8663" y="15233"/>
            <a:ext cx="10066020" cy="1259205"/>
            <a:chOff x="8663" y="15233"/>
            <a:chExt cx="10066020" cy="1259205"/>
          </a:xfrm>
        </p:grpSpPr>
        <p:sp>
          <p:nvSpPr>
            <p:cNvPr id="7" name="object 7"/>
            <p:cNvSpPr/>
            <p:nvPr/>
          </p:nvSpPr>
          <p:spPr>
            <a:xfrm>
              <a:off x="5771845" y="15239"/>
              <a:ext cx="4302760" cy="701675"/>
            </a:xfrm>
            <a:custGeom>
              <a:avLst/>
              <a:gdLst/>
              <a:ahLst/>
              <a:cxnLst/>
              <a:rect l="l" t="t" r="r" b="b"/>
              <a:pathLst>
                <a:path w="4302759" h="701675">
                  <a:moveTo>
                    <a:pt x="4302582" y="529475"/>
                  </a:moveTo>
                  <a:lnTo>
                    <a:pt x="1066965" y="529475"/>
                  </a:lnTo>
                  <a:lnTo>
                    <a:pt x="597877" y="0"/>
                  </a:lnTo>
                  <a:lnTo>
                    <a:pt x="146519" y="529475"/>
                  </a:lnTo>
                  <a:lnTo>
                    <a:pt x="146088" y="529971"/>
                  </a:lnTo>
                  <a:lnTo>
                    <a:pt x="0" y="701357"/>
                  </a:lnTo>
                  <a:lnTo>
                    <a:pt x="4302582" y="701357"/>
                  </a:lnTo>
                  <a:lnTo>
                    <a:pt x="4302582" y="529475"/>
                  </a:lnTo>
                  <a:close/>
                </a:path>
              </a:pathLst>
            </a:custGeom>
            <a:solidFill>
              <a:srgbClr val="284278"/>
            </a:solidFill>
          </p:spPr>
          <p:txBody>
            <a:bodyPr wrap="square" lIns="0" tIns="0" rIns="0" bIns="0" rtlCol="0"/>
            <a:lstStyle/>
            <a:p>
              <a:endParaRPr/>
            </a:p>
          </p:txBody>
        </p:sp>
        <p:sp>
          <p:nvSpPr>
            <p:cNvPr id="8" name="object 8"/>
            <p:cNvSpPr/>
            <p:nvPr/>
          </p:nvSpPr>
          <p:spPr>
            <a:xfrm>
              <a:off x="8663" y="15233"/>
              <a:ext cx="6361430" cy="1259205"/>
            </a:xfrm>
            <a:custGeom>
              <a:avLst/>
              <a:gdLst/>
              <a:ahLst/>
              <a:cxnLst/>
              <a:rect l="l" t="t" r="r" b="b"/>
              <a:pathLst>
                <a:path w="6361430" h="1259205">
                  <a:moveTo>
                    <a:pt x="6361074" y="0"/>
                  </a:moveTo>
                  <a:lnTo>
                    <a:pt x="0" y="0"/>
                  </a:lnTo>
                  <a:lnTo>
                    <a:pt x="0" y="1259179"/>
                  </a:lnTo>
                  <a:lnTo>
                    <a:pt x="5286997" y="1259179"/>
                  </a:lnTo>
                  <a:lnTo>
                    <a:pt x="6361074" y="0"/>
                  </a:lnTo>
                  <a:close/>
                </a:path>
              </a:pathLst>
            </a:custGeom>
            <a:solidFill>
              <a:srgbClr val="215198"/>
            </a:solidFill>
          </p:spPr>
          <p:txBody>
            <a:bodyPr wrap="square" lIns="0" tIns="0" rIns="0" bIns="0" rtlCol="0"/>
            <a:lstStyle/>
            <a:p>
              <a:endParaRPr/>
            </a:p>
          </p:txBody>
        </p:sp>
      </p:grpSp>
      <p:sp>
        <p:nvSpPr>
          <p:cNvPr id="9" name="object 9"/>
          <p:cNvSpPr txBox="1">
            <a:spLocks noGrp="1"/>
          </p:cNvSpPr>
          <p:nvPr>
            <p:ph type="title"/>
          </p:nvPr>
        </p:nvSpPr>
        <p:spPr>
          <a:xfrm>
            <a:off x="1512577" y="678136"/>
            <a:ext cx="3859624" cy="382156"/>
          </a:xfrm>
          <a:prstGeom prst="rect">
            <a:avLst/>
          </a:prstGeom>
        </p:spPr>
        <p:txBody>
          <a:bodyPr vert="horz" wrap="square" lIns="0" tIns="12700" rIns="0" bIns="0" rtlCol="0">
            <a:spAutoFit/>
          </a:bodyPr>
          <a:lstStyle/>
          <a:p>
            <a:pPr marL="12700">
              <a:lnSpc>
                <a:spcPct val="100000"/>
              </a:lnSpc>
              <a:spcBef>
                <a:spcPts val="100"/>
              </a:spcBef>
            </a:pPr>
            <a:r>
              <a:rPr lang="ja-JP" altLang="en-US" sz="2400" b="0" i="0" spc="-85" dirty="0">
                <a:latin typeface="A-OTF リュウミン Pr6N M-KL"/>
                <a:cs typeface="A-OTF リュウミン Pr6N M-KL"/>
              </a:rPr>
              <a:t>医療的ケアとは</a:t>
            </a:r>
            <a:endParaRPr sz="2400" dirty="0">
              <a:latin typeface="A-OTF リュウミン Pr6N M-KL"/>
              <a:cs typeface="A-OTF リュウミン Pr6N M-KL"/>
            </a:endParaRPr>
          </a:p>
        </p:txBody>
      </p:sp>
      <p:sp>
        <p:nvSpPr>
          <p:cNvPr id="10" name="object 10"/>
          <p:cNvSpPr txBox="1"/>
          <p:nvPr/>
        </p:nvSpPr>
        <p:spPr>
          <a:xfrm>
            <a:off x="462483" y="380450"/>
            <a:ext cx="762000" cy="939800"/>
          </a:xfrm>
          <a:prstGeom prst="rect">
            <a:avLst/>
          </a:prstGeom>
        </p:spPr>
        <p:txBody>
          <a:bodyPr vert="horz" wrap="square" lIns="0" tIns="12700" rIns="0" bIns="0" rtlCol="0">
            <a:spAutoFit/>
          </a:bodyPr>
          <a:lstStyle/>
          <a:p>
            <a:pPr marL="12700">
              <a:lnSpc>
                <a:spcPct val="100000"/>
              </a:lnSpc>
              <a:spcBef>
                <a:spcPts val="100"/>
              </a:spcBef>
            </a:pPr>
            <a:r>
              <a:rPr sz="6000" b="0" spc="-105" dirty="0">
                <a:solidFill>
                  <a:srgbClr val="FFFFFF"/>
                </a:solidFill>
                <a:latin typeface="A-OTF リュウミン Pr6N M-KL"/>
                <a:cs typeface="A-OTF リュウミン Pr6N M-KL"/>
              </a:rPr>
              <a:t>01</a:t>
            </a:r>
            <a:endParaRPr sz="6000">
              <a:latin typeface="A-OTF リュウミン Pr6N M-KL"/>
              <a:cs typeface="A-OTF リュウミン Pr6N M-KL"/>
            </a:endParaRPr>
          </a:p>
        </p:txBody>
      </p:sp>
      <p:sp>
        <p:nvSpPr>
          <p:cNvPr id="11" name="object 11"/>
          <p:cNvSpPr/>
          <p:nvPr/>
        </p:nvSpPr>
        <p:spPr>
          <a:xfrm>
            <a:off x="5372201" y="1266366"/>
            <a:ext cx="4711599"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grpSp>
        <p:nvGrpSpPr>
          <p:cNvPr id="12" name="object 12"/>
          <p:cNvGrpSpPr/>
          <p:nvPr/>
        </p:nvGrpSpPr>
        <p:grpSpPr>
          <a:xfrm>
            <a:off x="9099959" y="7044409"/>
            <a:ext cx="980440" cy="172085"/>
            <a:chOff x="9099959" y="7044409"/>
            <a:chExt cx="980440" cy="172085"/>
          </a:xfrm>
        </p:grpSpPr>
        <p:sp>
          <p:nvSpPr>
            <p:cNvPr id="13" name="object 13"/>
            <p:cNvSpPr/>
            <p:nvPr/>
          </p:nvSpPr>
          <p:spPr>
            <a:xfrm>
              <a:off x="9516378" y="7044409"/>
              <a:ext cx="563880" cy="172085"/>
            </a:xfrm>
            <a:custGeom>
              <a:avLst/>
              <a:gdLst/>
              <a:ahLst/>
              <a:cxnLst/>
              <a:rect l="l" t="t" r="r" b="b"/>
              <a:pathLst>
                <a:path w="563879" h="172084">
                  <a:moveTo>
                    <a:pt x="563410" y="0"/>
                  </a:moveTo>
                  <a:lnTo>
                    <a:pt x="0" y="0"/>
                  </a:lnTo>
                  <a:lnTo>
                    <a:pt x="220459" y="171475"/>
                  </a:lnTo>
                  <a:lnTo>
                    <a:pt x="563410" y="171475"/>
                  </a:lnTo>
                  <a:lnTo>
                    <a:pt x="563410" y="0"/>
                  </a:lnTo>
                  <a:close/>
                </a:path>
              </a:pathLst>
            </a:custGeom>
            <a:solidFill>
              <a:srgbClr val="284278"/>
            </a:solidFill>
          </p:spPr>
          <p:txBody>
            <a:bodyPr wrap="square" lIns="0" tIns="0" rIns="0" bIns="0" rtlCol="0"/>
            <a:lstStyle/>
            <a:p>
              <a:endParaRPr/>
            </a:p>
          </p:txBody>
        </p:sp>
        <p:sp>
          <p:nvSpPr>
            <p:cNvPr id="14" name="object 14"/>
            <p:cNvSpPr/>
            <p:nvPr/>
          </p:nvSpPr>
          <p:spPr>
            <a:xfrm>
              <a:off x="9099959" y="7044412"/>
              <a:ext cx="636905" cy="172085"/>
            </a:xfrm>
            <a:custGeom>
              <a:avLst/>
              <a:gdLst/>
              <a:ahLst/>
              <a:cxnLst/>
              <a:rect l="l" t="t" r="r" b="b"/>
              <a:pathLst>
                <a:path w="636904" h="172084">
                  <a:moveTo>
                    <a:pt x="416420" y="0"/>
                  </a:moveTo>
                  <a:lnTo>
                    <a:pt x="0" y="0"/>
                  </a:lnTo>
                  <a:lnTo>
                    <a:pt x="0" y="171462"/>
                  </a:lnTo>
                  <a:lnTo>
                    <a:pt x="636879" y="171462"/>
                  </a:lnTo>
                  <a:lnTo>
                    <a:pt x="416420" y="0"/>
                  </a:lnTo>
                  <a:close/>
                </a:path>
              </a:pathLst>
            </a:custGeom>
            <a:solidFill>
              <a:srgbClr val="231F20"/>
            </a:solidFill>
          </p:spPr>
          <p:txBody>
            <a:bodyPr wrap="square" lIns="0" tIns="0" rIns="0" bIns="0" rtlCol="0"/>
            <a:lstStyle/>
            <a:p>
              <a:endParaRPr/>
            </a:p>
          </p:txBody>
        </p:sp>
      </p:grpSp>
      <p:sp>
        <p:nvSpPr>
          <p:cNvPr id="16" name="object 3">
            <a:extLst>
              <a:ext uri="{FF2B5EF4-FFF2-40B4-BE49-F238E27FC236}">
                <a16:creationId xmlns:a16="http://schemas.microsoft.com/office/drawing/2014/main" xmlns="" id="{B2C0DD52-A0BE-4230-B4FA-A636B48E4DA2}"/>
              </a:ext>
            </a:extLst>
          </p:cNvPr>
          <p:cNvSpPr txBox="1"/>
          <p:nvPr/>
        </p:nvSpPr>
        <p:spPr>
          <a:xfrm>
            <a:off x="5495286" y="3097044"/>
            <a:ext cx="4001135" cy="1043555"/>
          </a:xfrm>
          <a:prstGeom prst="rect">
            <a:avLst/>
          </a:prstGeom>
        </p:spPr>
        <p:txBody>
          <a:bodyPr vert="horz" wrap="square" lIns="0" tIns="92075" rIns="0" bIns="0" rtlCol="0">
            <a:spAutoFit/>
          </a:bodyPr>
          <a:lstStyle/>
          <a:p>
            <a:pPr marL="12700">
              <a:lnSpc>
                <a:spcPct val="100000"/>
              </a:lnSpc>
              <a:spcBef>
                <a:spcPts val="725"/>
              </a:spcBef>
            </a:pPr>
            <a:r>
              <a:rPr lang="ja-JP" altLang="en-US" sz="1800" b="1" dirty="0">
                <a:solidFill>
                  <a:srgbClr val="EF4136"/>
                </a:solidFill>
                <a:latin typeface="A-OTF リュウミン Pr6N EB-KL"/>
                <a:cs typeface="A-OTF リュウミン Pr6N EB-KL"/>
              </a:rPr>
              <a:t>医療的ケアの具体的内容</a:t>
            </a:r>
            <a:r>
              <a:rPr sz="1800" b="1" dirty="0">
                <a:solidFill>
                  <a:srgbClr val="EF4136"/>
                </a:solidFill>
                <a:latin typeface="A-OTF リュウミン Pr6N EB-KL"/>
                <a:cs typeface="A-OTF リュウミン Pr6N EB-KL"/>
              </a:rPr>
              <a:t>：</a:t>
            </a:r>
            <a:endParaRPr sz="1800" dirty="0">
              <a:latin typeface="A-OTF リュウミン Pr6N EB-KL"/>
              <a:cs typeface="A-OTF リュウミン Pr6N EB-KL"/>
            </a:endParaRPr>
          </a:p>
          <a:p>
            <a:pPr marL="12700">
              <a:lnSpc>
                <a:spcPct val="150000"/>
              </a:lnSpc>
              <a:spcBef>
                <a:spcPts val="490"/>
              </a:spcBef>
            </a:pPr>
            <a:r>
              <a:rPr lang="ja-JP" altLang="en-US" sz="1400" b="0" spc="20" dirty="0">
                <a:solidFill>
                  <a:srgbClr val="231F20"/>
                </a:solidFill>
                <a:latin typeface="A-OTF リュウミン Pr6N M-KL"/>
                <a:cs typeface="A-OTF リュウミン Pr6N M-KL"/>
              </a:rPr>
              <a:t>医療的ケア児者に実施される主な医療的ケアとしては、例えば、左記の図に記した内容があります。</a:t>
            </a:r>
            <a:endParaRPr sz="1400" dirty="0">
              <a:latin typeface="A-OTF リュウミン Pr6N M-KL"/>
              <a:cs typeface="A-OTF リュウミン Pr6N M-KL"/>
            </a:endParaRPr>
          </a:p>
        </p:txBody>
      </p:sp>
      <p:sp>
        <p:nvSpPr>
          <p:cNvPr id="17" name="object 3">
            <a:extLst>
              <a:ext uri="{FF2B5EF4-FFF2-40B4-BE49-F238E27FC236}">
                <a16:creationId xmlns:a16="http://schemas.microsoft.com/office/drawing/2014/main" xmlns="" id="{A1CB5907-E7E2-4125-888E-259E5E9D29EC}"/>
              </a:ext>
            </a:extLst>
          </p:cNvPr>
          <p:cNvSpPr txBox="1"/>
          <p:nvPr/>
        </p:nvSpPr>
        <p:spPr>
          <a:xfrm>
            <a:off x="559752" y="6899298"/>
            <a:ext cx="6006148" cy="585417"/>
          </a:xfrm>
          <a:prstGeom prst="rect">
            <a:avLst/>
          </a:prstGeom>
        </p:spPr>
        <p:txBody>
          <a:bodyPr vert="horz" wrap="square" lIns="0" tIns="92075" rIns="0" bIns="0" rtlCol="0">
            <a:spAutoFit/>
          </a:bodyPr>
          <a:lstStyle/>
          <a:p>
            <a:pPr marL="12700">
              <a:lnSpc>
                <a:spcPct val="100000"/>
              </a:lnSpc>
            </a:pPr>
            <a:r>
              <a:rPr lang="ja-JP" altLang="en-US" sz="800" spc="20" dirty="0">
                <a:solidFill>
                  <a:srgbClr val="231F20"/>
                </a:solidFill>
                <a:latin typeface="+mn-ea"/>
                <a:cs typeface="A-OTF リュウミン Pr6N M-KL"/>
              </a:rPr>
              <a:t>障害児通所支援事業所等における安全な医療的ケアの実施体制の構築に関する調査研究</a:t>
            </a:r>
          </a:p>
          <a:p>
            <a:pPr marL="12700">
              <a:lnSpc>
                <a:spcPct val="100000"/>
              </a:lnSpc>
            </a:pPr>
            <a:r>
              <a:rPr lang="ja-JP" altLang="en-US" sz="800" spc="20" dirty="0">
                <a:solidFill>
                  <a:srgbClr val="231F20"/>
                </a:solidFill>
                <a:latin typeface="+mn-ea"/>
                <a:cs typeface="A-OTF リュウミン Pr6N M-KL"/>
              </a:rPr>
              <a:t>みずほ情報総研株式会社</a:t>
            </a:r>
          </a:p>
          <a:p>
            <a:pPr marL="12700">
              <a:lnSpc>
                <a:spcPct val="100000"/>
              </a:lnSpc>
            </a:pPr>
            <a:r>
              <a:rPr lang="en-US" altLang="ja-JP" sz="800" spc="20" dirty="0">
                <a:solidFill>
                  <a:srgbClr val="231F20"/>
                </a:solidFill>
                <a:latin typeface="+mn-ea"/>
                <a:cs typeface="A-OTF リュウミン Pr6N M-KL"/>
              </a:rPr>
              <a:t>【</a:t>
            </a:r>
            <a:r>
              <a:rPr lang="en-US" altLang="ja-JP" sz="800" dirty="0" err="1">
                <a:latin typeface="+mn-ea"/>
                <a:cs typeface="A-OTF リュウミン Pr6N M-KL"/>
              </a:rPr>
              <a:t>Part.Ⅰ</a:t>
            </a:r>
            <a:r>
              <a:rPr lang="en-US" altLang="ja-JP" sz="800" spc="20" dirty="0">
                <a:solidFill>
                  <a:srgbClr val="231F20"/>
                </a:solidFill>
                <a:latin typeface="+mn-ea"/>
                <a:cs typeface="A-OTF リュウミン Pr6N M-KL"/>
              </a:rPr>
              <a:t>】</a:t>
            </a:r>
            <a:r>
              <a:rPr lang="ja-JP" altLang="en-US" sz="800" spc="20" dirty="0">
                <a:solidFill>
                  <a:srgbClr val="231F20"/>
                </a:solidFill>
                <a:latin typeface="+mn-ea"/>
                <a:cs typeface="A-OTF リュウミン Pr6N M-KL"/>
              </a:rPr>
              <a:t>障害児通所支援事業所等（障害児通所支援、生活介護およびグループホーム）における医療的ケアとは</a:t>
            </a:r>
          </a:p>
          <a:p>
            <a:pPr marL="12700">
              <a:lnSpc>
                <a:spcPct val="100000"/>
              </a:lnSpc>
            </a:pPr>
            <a:endParaRPr sz="800" dirty="0">
              <a:latin typeface="+mn-ea"/>
              <a:cs typeface="A-OTF リュウミン Pr6N M-KL"/>
            </a:endParaRPr>
          </a:p>
        </p:txBody>
      </p:sp>
      <p:sp>
        <p:nvSpPr>
          <p:cNvPr id="18" name="object 11">
            <a:extLst>
              <a:ext uri="{FF2B5EF4-FFF2-40B4-BE49-F238E27FC236}">
                <a16:creationId xmlns:a16="http://schemas.microsoft.com/office/drawing/2014/main" xmlns="" id="{5C411327-63E4-4C18-8D54-50D4B517F089}"/>
              </a:ext>
            </a:extLst>
          </p:cNvPr>
          <p:cNvSpPr/>
          <p:nvPr/>
        </p:nvSpPr>
        <p:spPr>
          <a:xfrm>
            <a:off x="546100" y="6859906"/>
            <a:ext cx="9524048"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graphicFrame>
        <p:nvGraphicFramePr>
          <p:cNvPr id="4" name="表 3">
            <a:extLst>
              <a:ext uri="{FF2B5EF4-FFF2-40B4-BE49-F238E27FC236}">
                <a16:creationId xmlns:a16="http://schemas.microsoft.com/office/drawing/2014/main" xmlns="" id="{ED4FF173-3287-46F3-B588-B1073CB5761E}"/>
              </a:ext>
            </a:extLst>
          </p:cNvPr>
          <p:cNvGraphicFramePr>
            <a:graphicFrameLocks noGrp="1"/>
          </p:cNvGraphicFramePr>
          <p:nvPr>
            <p:extLst>
              <p:ext uri="{D42A27DB-BD31-4B8C-83A1-F6EECF244321}">
                <p14:modId xmlns:p14="http://schemas.microsoft.com/office/powerpoint/2010/main" val="2774713363"/>
              </p:ext>
            </p:extLst>
          </p:nvPr>
        </p:nvGraphicFramePr>
        <p:xfrm>
          <a:off x="317500" y="1437127"/>
          <a:ext cx="4724400" cy="5280217"/>
        </p:xfrm>
        <a:graphic>
          <a:graphicData uri="http://schemas.openxmlformats.org/drawingml/2006/table">
            <a:tbl>
              <a:tblPr firstRow="1" firstCol="1" bandRow="1">
                <a:tableStyleId>{5C22544A-7EE6-4342-B048-85BDC9FD1C3A}</a:tableStyleId>
              </a:tblPr>
              <a:tblGrid>
                <a:gridCol w="1470413">
                  <a:extLst>
                    <a:ext uri="{9D8B030D-6E8A-4147-A177-3AD203B41FA5}">
                      <a16:colId xmlns:a16="http://schemas.microsoft.com/office/drawing/2014/main" xmlns="" val="1478398964"/>
                    </a:ext>
                  </a:extLst>
                </a:gridCol>
                <a:gridCol w="3253987">
                  <a:extLst>
                    <a:ext uri="{9D8B030D-6E8A-4147-A177-3AD203B41FA5}">
                      <a16:colId xmlns:a16="http://schemas.microsoft.com/office/drawing/2014/main" xmlns="" val="3916400062"/>
                    </a:ext>
                  </a:extLst>
                </a:gridCol>
              </a:tblGrid>
              <a:tr h="235984">
                <a:tc>
                  <a:txBody>
                    <a:bodyPr/>
                    <a:lstStyle/>
                    <a:p>
                      <a:pPr algn="ctr"/>
                      <a:r>
                        <a:rPr lang="ja-JP" sz="1100" kern="100" spc="10">
                          <a:effectLst/>
                        </a:rPr>
                        <a:t>主な医療的ケア</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tc>
                <a:tc>
                  <a:txBody>
                    <a:bodyPr/>
                    <a:lstStyle/>
                    <a:p>
                      <a:pPr algn="ctr"/>
                      <a:r>
                        <a:rPr lang="ja-JP" sz="1100" kern="100" spc="10">
                          <a:effectLst/>
                        </a:rPr>
                        <a:t>具体的内容</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tc>
                <a:extLst>
                  <a:ext uri="{0D108BD9-81ED-4DB2-BD59-A6C34878D82A}">
                    <a16:rowId xmlns:a16="http://schemas.microsoft.com/office/drawing/2014/main" xmlns="" val="1040727874"/>
                  </a:ext>
                </a:extLst>
              </a:tr>
              <a:tr h="510047">
                <a:tc>
                  <a:txBody>
                    <a:bodyPr/>
                    <a:lstStyle/>
                    <a:p>
                      <a:pPr algn="ctr">
                        <a:lnSpc>
                          <a:spcPts val="1500"/>
                        </a:lnSpc>
                      </a:pPr>
                      <a:r>
                        <a:rPr lang="ja-JP" sz="1100" kern="100" spc="10" dirty="0">
                          <a:effectLst/>
                        </a:rPr>
                        <a:t>人工呼吸器の管理</a:t>
                      </a:r>
                      <a:endParaRPr lang="ja-JP" sz="105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tc>
                <a:tc>
                  <a:txBody>
                    <a:bodyPr/>
                    <a:lstStyle/>
                    <a:p>
                      <a:pPr algn="just">
                        <a:lnSpc>
                          <a:spcPts val="1200"/>
                        </a:lnSpc>
                      </a:pPr>
                      <a:r>
                        <a:rPr lang="ja-JP" altLang="en-US" sz="800" kern="100" spc="10" dirty="0">
                          <a:effectLst/>
                        </a:rPr>
                        <a:t>呼吸機能の低下や心機能の低下が原因で、うまく呼吸ができない場合などに酸素の取り込みや二酸化炭素の排出を補う</a:t>
                      </a:r>
                      <a:endParaRPr lang="ja-JP" sz="1050" u="none"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tc>
                <a:extLst>
                  <a:ext uri="{0D108BD9-81ED-4DB2-BD59-A6C34878D82A}">
                    <a16:rowId xmlns:a16="http://schemas.microsoft.com/office/drawing/2014/main" xmlns="" val="2688714866"/>
                  </a:ext>
                </a:extLst>
              </a:tr>
              <a:tr h="619638">
                <a:tc>
                  <a:txBody>
                    <a:bodyPr/>
                    <a:lstStyle/>
                    <a:p>
                      <a:pPr algn="ctr">
                        <a:lnSpc>
                          <a:spcPts val="1500"/>
                        </a:lnSpc>
                      </a:pPr>
                      <a:r>
                        <a:rPr lang="ja-JP" sz="1100" kern="100" spc="10" dirty="0">
                          <a:effectLst/>
                        </a:rPr>
                        <a:t>排痰補助装置の</a:t>
                      </a:r>
                      <a:endParaRPr lang="en-US" altLang="ja-JP" sz="1100" kern="100" spc="10" dirty="0">
                        <a:effectLst/>
                      </a:endParaRPr>
                    </a:p>
                    <a:p>
                      <a:pPr algn="ctr">
                        <a:lnSpc>
                          <a:spcPts val="1500"/>
                        </a:lnSpc>
                      </a:pPr>
                      <a:r>
                        <a:rPr lang="ja-JP" sz="1100" kern="100" spc="10" dirty="0">
                          <a:effectLst/>
                        </a:rPr>
                        <a:t>使用</a:t>
                      </a:r>
                      <a:endParaRPr lang="ja-JP" sz="105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tc>
                <a:tc>
                  <a:txBody>
                    <a:bodyPr/>
                    <a:lstStyle/>
                    <a:p>
                      <a:pPr algn="just">
                        <a:lnSpc>
                          <a:spcPts val="1200"/>
                        </a:lnSpc>
                      </a:pPr>
                      <a:r>
                        <a:rPr lang="ja-JP" altLang="en-US" sz="800" kern="100" spc="10" dirty="0">
                          <a:effectLst/>
                        </a:rPr>
                        <a:t>人工呼吸器の使用により換気能力が低下し自力での排痰が困難な場合、排痰補助装置を用いて、陽圧をしっかりかけて肺をふくらまし、陰圧をかけて痰を引く</a:t>
                      </a:r>
                      <a:endParaRPr lang="ja-JP" sz="105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tc>
                <a:extLst>
                  <a:ext uri="{0D108BD9-81ED-4DB2-BD59-A6C34878D82A}">
                    <a16:rowId xmlns:a16="http://schemas.microsoft.com/office/drawing/2014/main" xmlns="" val="3037455150"/>
                  </a:ext>
                </a:extLst>
              </a:tr>
              <a:tr h="510047">
                <a:tc>
                  <a:txBody>
                    <a:bodyPr/>
                    <a:lstStyle/>
                    <a:p>
                      <a:pPr algn="ctr">
                        <a:lnSpc>
                          <a:spcPts val="1500"/>
                        </a:lnSpc>
                      </a:pPr>
                      <a:r>
                        <a:rPr lang="ja-JP" sz="1100" kern="100" spc="10" dirty="0">
                          <a:effectLst/>
                        </a:rPr>
                        <a:t>気管切開部の管理</a:t>
                      </a:r>
                      <a:endParaRPr lang="ja-JP" sz="105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tc>
                <a:tc>
                  <a:txBody>
                    <a:bodyPr/>
                    <a:lstStyle/>
                    <a:p>
                      <a:pPr algn="just">
                        <a:lnSpc>
                          <a:spcPts val="1200"/>
                        </a:lnSpc>
                      </a:pPr>
                      <a:r>
                        <a:rPr lang="ja-JP" altLang="en-US" sz="800" kern="100" spc="10" dirty="0">
                          <a:effectLst/>
                        </a:rPr>
                        <a:t>呼吸機能の低下や気道の閉塞が原因で、口や鼻から十分に呼吸ができない、栄養が摂れない場合などに気管を切開して機器を装着する</a:t>
                      </a:r>
                      <a:endParaRPr lang="ja-JP" sz="105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tc>
                <a:extLst>
                  <a:ext uri="{0D108BD9-81ED-4DB2-BD59-A6C34878D82A}">
                    <a16:rowId xmlns:a16="http://schemas.microsoft.com/office/drawing/2014/main" xmlns="" val="1387788432"/>
                  </a:ext>
                </a:extLst>
              </a:tr>
              <a:tr h="510047">
                <a:tc>
                  <a:txBody>
                    <a:bodyPr/>
                    <a:lstStyle/>
                    <a:p>
                      <a:pPr algn="ctr">
                        <a:lnSpc>
                          <a:spcPts val="1500"/>
                        </a:lnSpc>
                      </a:pPr>
                      <a:r>
                        <a:rPr lang="ja-JP" sz="1100" kern="100" spc="10" dirty="0">
                          <a:effectLst/>
                        </a:rPr>
                        <a:t>酸素療法（在宅酸素療法）の管理</a:t>
                      </a:r>
                      <a:endParaRPr lang="ja-JP" sz="105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tc>
                <a:tc>
                  <a:txBody>
                    <a:bodyPr/>
                    <a:lstStyle/>
                    <a:p>
                      <a:pPr algn="just">
                        <a:lnSpc>
                          <a:spcPts val="1200"/>
                        </a:lnSpc>
                      </a:pPr>
                      <a:r>
                        <a:rPr lang="ja-JP" altLang="en-US" sz="800" kern="100" spc="10" dirty="0">
                          <a:effectLst/>
                        </a:rPr>
                        <a:t>呼吸機能の低下が原因で、体内の酸素が不足している場合、酸素濃縮器等を使い、酸素を補う</a:t>
                      </a:r>
                      <a:endParaRPr lang="ja-JP" sz="105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tc>
                <a:extLst>
                  <a:ext uri="{0D108BD9-81ED-4DB2-BD59-A6C34878D82A}">
                    <a16:rowId xmlns:a16="http://schemas.microsoft.com/office/drawing/2014/main" xmlns="" val="667471369"/>
                  </a:ext>
                </a:extLst>
              </a:tr>
              <a:tr h="510047">
                <a:tc>
                  <a:txBody>
                    <a:bodyPr/>
                    <a:lstStyle/>
                    <a:p>
                      <a:pPr algn="ctr">
                        <a:lnSpc>
                          <a:spcPts val="1500"/>
                        </a:lnSpc>
                      </a:pPr>
                      <a:r>
                        <a:rPr lang="ja-JP" sz="1100" kern="100" spc="10">
                          <a:effectLst/>
                        </a:rPr>
                        <a:t>吸引（痰・唾液など）</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tc>
                <a:tc>
                  <a:txBody>
                    <a:bodyPr/>
                    <a:lstStyle/>
                    <a:p>
                      <a:pPr algn="just">
                        <a:lnSpc>
                          <a:spcPts val="1200"/>
                        </a:lnSpc>
                      </a:pPr>
                      <a:r>
                        <a:rPr lang="ja-JP" altLang="en-US" sz="800" kern="100" spc="10" dirty="0">
                          <a:effectLst/>
                        </a:rPr>
                        <a:t>筋力の低下などが原因で、自力で痰などの排出が困難な場合に、口腔、鼻腔から吸引器で痰などを吸引する</a:t>
                      </a:r>
                      <a:endParaRPr lang="ja-JP" sz="105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tc>
                <a:extLst>
                  <a:ext uri="{0D108BD9-81ED-4DB2-BD59-A6C34878D82A}">
                    <a16:rowId xmlns:a16="http://schemas.microsoft.com/office/drawing/2014/main" xmlns="" val="1227898211"/>
                  </a:ext>
                </a:extLst>
              </a:tr>
              <a:tr h="405107">
                <a:tc>
                  <a:txBody>
                    <a:bodyPr/>
                    <a:lstStyle/>
                    <a:p>
                      <a:pPr algn="ctr">
                        <a:lnSpc>
                          <a:spcPts val="1500"/>
                        </a:lnSpc>
                      </a:pPr>
                      <a:r>
                        <a:rPr lang="ja-JP" sz="1100" kern="100" spc="10">
                          <a:effectLst/>
                        </a:rPr>
                        <a:t>吸入</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tc>
                <a:tc>
                  <a:txBody>
                    <a:bodyPr/>
                    <a:lstStyle/>
                    <a:p>
                      <a:pPr algn="just">
                        <a:lnSpc>
                          <a:spcPts val="1200"/>
                        </a:lnSpc>
                      </a:pPr>
                      <a:r>
                        <a:rPr lang="ja-JP" altLang="en-US" sz="800" u="none" kern="100" spc="10" dirty="0">
                          <a:effectLst/>
                        </a:rPr>
                        <a:t>吸入器を使用し、薬剤や生理食塩水を吸入して分泌物の排出を促し、痰を切れやすくする</a:t>
                      </a:r>
                      <a:endParaRPr lang="ja-JP" sz="1050" u="none"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tc>
                <a:extLst>
                  <a:ext uri="{0D108BD9-81ED-4DB2-BD59-A6C34878D82A}">
                    <a16:rowId xmlns:a16="http://schemas.microsoft.com/office/drawing/2014/main" xmlns="" val="317358983"/>
                  </a:ext>
                </a:extLst>
              </a:tr>
              <a:tr h="795981">
                <a:tc>
                  <a:txBody>
                    <a:bodyPr/>
                    <a:lstStyle/>
                    <a:p>
                      <a:pPr algn="ctr">
                        <a:lnSpc>
                          <a:spcPts val="1500"/>
                        </a:lnSpc>
                      </a:pPr>
                      <a:r>
                        <a:rPr lang="ja-JP" sz="1100" kern="100" spc="10" dirty="0">
                          <a:effectLst/>
                        </a:rPr>
                        <a:t>経管栄養</a:t>
                      </a:r>
                      <a:r>
                        <a:rPr lang="ja-JP" sz="1100" u="none" kern="100" spc="10" dirty="0">
                          <a:effectLst/>
                        </a:rPr>
                        <a:t>の管理</a:t>
                      </a:r>
                      <a:endParaRPr lang="en-US" altLang="ja-JP" sz="1100" u="none" kern="100" spc="10" dirty="0">
                        <a:effectLst/>
                      </a:endParaRPr>
                    </a:p>
                    <a:p>
                      <a:pPr algn="ctr">
                        <a:lnSpc>
                          <a:spcPts val="1500"/>
                        </a:lnSpc>
                      </a:pPr>
                      <a:r>
                        <a:rPr lang="ja-JP" sz="1100" kern="100" spc="10" dirty="0">
                          <a:effectLst/>
                        </a:rPr>
                        <a:t>（胃ろう・腸ろう・鼻腔など）</a:t>
                      </a:r>
                      <a:endParaRPr lang="ja-JP" sz="105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tc>
                <a:tc>
                  <a:txBody>
                    <a:bodyPr/>
                    <a:lstStyle/>
                    <a:p>
                      <a:pPr algn="just">
                        <a:lnSpc>
                          <a:spcPts val="1200"/>
                        </a:lnSpc>
                      </a:pPr>
                      <a:r>
                        <a:rPr lang="ja-JP" altLang="en-US" sz="800" kern="100" spc="10" dirty="0">
                          <a:effectLst/>
                        </a:rPr>
                        <a:t>摂食嚥下の機能に障害があることが原因で、口から食事を摂れない、十分な量を摂れない場合などに胃や腸、鼻腔にチューブを通して流動食や栄養剤を注入する。また、胃内残内容の確認も含む</a:t>
                      </a:r>
                      <a:endParaRPr lang="ja-JP" sz="1050" u="none"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tc>
                <a:extLst>
                  <a:ext uri="{0D108BD9-81ED-4DB2-BD59-A6C34878D82A}">
                    <a16:rowId xmlns:a16="http://schemas.microsoft.com/office/drawing/2014/main" xmlns="" val="223684300"/>
                  </a:ext>
                </a:extLst>
              </a:tr>
              <a:tr h="778212">
                <a:tc>
                  <a:txBody>
                    <a:bodyPr/>
                    <a:lstStyle/>
                    <a:p>
                      <a:pPr algn="ctr">
                        <a:lnSpc>
                          <a:spcPts val="1500"/>
                        </a:lnSpc>
                      </a:pPr>
                      <a:r>
                        <a:rPr lang="ja-JP" sz="1100" kern="100" spc="10" dirty="0">
                          <a:effectLst/>
                        </a:rPr>
                        <a:t>インスリン注射</a:t>
                      </a:r>
                      <a:r>
                        <a:rPr lang="ja-JP" sz="1100" u="none" kern="100" spc="10" dirty="0">
                          <a:effectLst/>
                        </a:rPr>
                        <a:t>（等の皮下注射の管理）</a:t>
                      </a:r>
                      <a:endParaRPr lang="ja-JP" sz="1050" u="none"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tc>
                <a:tc>
                  <a:txBody>
                    <a:bodyPr/>
                    <a:lstStyle/>
                    <a:p>
                      <a:pPr algn="just">
                        <a:lnSpc>
                          <a:spcPts val="1200"/>
                        </a:lnSpc>
                      </a:pPr>
                      <a:r>
                        <a:rPr lang="ja-JP" altLang="en-US" sz="800" kern="100" spc="10" dirty="0">
                          <a:effectLst/>
                        </a:rPr>
                        <a:t>糖尿病によりインスリンの分泌が十分でない場合等、定期的もしくは、身体状況や医師の指示に合わせて主に皮下注射をおこなう</a:t>
                      </a:r>
                      <a:endParaRPr lang="ja-JP" sz="1050" u="none"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tc>
                <a:extLst>
                  <a:ext uri="{0D108BD9-81ED-4DB2-BD59-A6C34878D82A}">
                    <a16:rowId xmlns:a16="http://schemas.microsoft.com/office/drawing/2014/main" xmlns="" val="3760715336"/>
                  </a:ext>
                </a:extLst>
              </a:tr>
              <a:tr h="405107">
                <a:tc>
                  <a:txBody>
                    <a:bodyPr/>
                    <a:lstStyle/>
                    <a:p>
                      <a:pPr algn="ctr">
                        <a:lnSpc>
                          <a:spcPts val="1500"/>
                        </a:lnSpc>
                      </a:pPr>
                      <a:r>
                        <a:rPr lang="ja-JP" sz="1100" kern="100" spc="10" dirty="0">
                          <a:effectLst/>
                        </a:rPr>
                        <a:t>導尿</a:t>
                      </a:r>
                      <a:endParaRPr lang="ja-JP" sz="105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tc>
                <a:tc>
                  <a:txBody>
                    <a:bodyPr/>
                    <a:lstStyle/>
                    <a:p>
                      <a:pPr algn="just">
                        <a:lnSpc>
                          <a:spcPts val="1200"/>
                        </a:lnSpc>
                      </a:pPr>
                      <a:r>
                        <a:rPr lang="ja-JP" altLang="en-US" sz="800" kern="100" spc="10" dirty="0">
                          <a:effectLst/>
                        </a:rPr>
                        <a:t>自己での排尿が困難な場合に膀胱（尿道）にチューブを入れて尿を出す</a:t>
                      </a:r>
                      <a:endParaRPr lang="ja-JP" sz="105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tc>
                <a:extLst>
                  <a:ext uri="{0D108BD9-81ED-4DB2-BD59-A6C34878D82A}">
                    <a16:rowId xmlns:a16="http://schemas.microsoft.com/office/drawing/2014/main" xmlns="" val="2845762911"/>
                  </a:ext>
                </a:extLst>
              </a:tr>
            </a:tbl>
          </a:graphicData>
        </a:graphic>
      </p:graphicFrame>
      <p:sp>
        <p:nvSpPr>
          <p:cNvPr id="3" name="スライド番号プレースホルダー 2"/>
          <p:cNvSpPr>
            <a:spLocks noGrp="1"/>
          </p:cNvSpPr>
          <p:nvPr>
            <p:ph type="sldNum" sz="quarter" idx="7"/>
          </p:nvPr>
        </p:nvSpPr>
        <p:spPr/>
        <p:txBody>
          <a:bodyPr/>
          <a:lstStyle/>
          <a:p>
            <a:fld id="{B6F15528-21DE-4FAA-801E-634DDDAF4B2B}" type="slidenum">
              <a:rPr lang="en-US" altLang="ja-JP" smtClean="0"/>
              <a:pPr/>
              <a:t>9</a:t>
            </a:fld>
            <a:endParaRPr lang="ja-JP" altLang="en-US" dirty="0"/>
          </a:p>
        </p:txBody>
      </p:sp>
    </p:spTree>
    <p:extLst>
      <p:ext uri="{BB962C8B-B14F-4D97-AF65-F5344CB8AC3E}">
        <p14:creationId xmlns:p14="http://schemas.microsoft.com/office/powerpoint/2010/main" val="303363036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object 5"/>
          <p:cNvSpPr txBox="1"/>
          <p:nvPr/>
        </p:nvSpPr>
        <p:spPr>
          <a:xfrm>
            <a:off x="7901510" y="878925"/>
            <a:ext cx="2093390" cy="197490"/>
          </a:xfrm>
          <a:prstGeom prst="rect">
            <a:avLst/>
          </a:prstGeom>
        </p:spPr>
        <p:txBody>
          <a:bodyPr vert="horz" wrap="square" lIns="0" tIns="12700" rIns="0" bIns="0" rtlCol="0">
            <a:spAutoFit/>
          </a:bodyPr>
          <a:lstStyle/>
          <a:p>
            <a:pPr marL="12700">
              <a:lnSpc>
                <a:spcPct val="100000"/>
              </a:lnSpc>
              <a:spcBef>
                <a:spcPts val="100"/>
              </a:spcBef>
            </a:pPr>
            <a:r>
              <a:rPr sz="1200" b="0" dirty="0">
                <a:solidFill>
                  <a:srgbClr val="284278"/>
                </a:solidFill>
                <a:latin typeface="A-OTF リュウミン Pr6N M-KL"/>
                <a:cs typeface="A-OTF リュウミン Pr6N M-KL"/>
              </a:rPr>
              <a:t>(</a:t>
            </a:r>
            <a:r>
              <a:rPr lang="en-US" sz="1200" b="0" dirty="0">
                <a:solidFill>
                  <a:srgbClr val="284278"/>
                </a:solidFill>
                <a:latin typeface="A-OTF リュウミン Pr6N M-KL"/>
                <a:cs typeface="A-OTF リュウミン Pr6N M-KL"/>
              </a:rPr>
              <a:t>3</a:t>
            </a:r>
            <a:r>
              <a:rPr sz="1200" b="0" dirty="0">
                <a:solidFill>
                  <a:srgbClr val="284278"/>
                </a:solidFill>
                <a:latin typeface="A-OTF リュウミン Pr6N M-KL"/>
                <a:cs typeface="A-OTF リュウミン Pr6N M-KL"/>
              </a:rPr>
              <a:t>)</a:t>
            </a:r>
            <a:r>
              <a:rPr lang="ja-JP" altLang="en-US" sz="1200" b="0" dirty="0">
                <a:solidFill>
                  <a:srgbClr val="284278"/>
                </a:solidFill>
                <a:latin typeface="A-OTF リュウミン Pr6N M-KL"/>
                <a:cs typeface="A-OTF リュウミン Pr6N M-KL"/>
              </a:rPr>
              <a:t>医療的ケアの具体的内容</a:t>
            </a:r>
            <a:endParaRPr sz="1200" dirty="0">
              <a:latin typeface="A-OTF リュウミン Pr6N M-KL"/>
              <a:cs typeface="A-OTF リュウミン Pr6N M-KL"/>
            </a:endParaRPr>
          </a:p>
        </p:txBody>
      </p:sp>
      <p:grpSp>
        <p:nvGrpSpPr>
          <p:cNvPr id="6" name="object 6"/>
          <p:cNvGrpSpPr/>
          <p:nvPr/>
        </p:nvGrpSpPr>
        <p:grpSpPr>
          <a:xfrm>
            <a:off x="8663" y="15233"/>
            <a:ext cx="10066020" cy="1259205"/>
            <a:chOff x="8663" y="15233"/>
            <a:chExt cx="10066020" cy="1259205"/>
          </a:xfrm>
        </p:grpSpPr>
        <p:sp>
          <p:nvSpPr>
            <p:cNvPr id="7" name="object 7"/>
            <p:cNvSpPr/>
            <p:nvPr/>
          </p:nvSpPr>
          <p:spPr>
            <a:xfrm>
              <a:off x="5771845" y="15239"/>
              <a:ext cx="4302760" cy="701675"/>
            </a:xfrm>
            <a:custGeom>
              <a:avLst/>
              <a:gdLst/>
              <a:ahLst/>
              <a:cxnLst/>
              <a:rect l="l" t="t" r="r" b="b"/>
              <a:pathLst>
                <a:path w="4302759" h="701675">
                  <a:moveTo>
                    <a:pt x="4302582" y="529475"/>
                  </a:moveTo>
                  <a:lnTo>
                    <a:pt x="1066965" y="529475"/>
                  </a:lnTo>
                  <a:lnTo>
                    <a:pt x="597877" y="0"/>
                  </a:lnTo>
                  <a:lnTo>
                    <a:pt x="146519" y="529475"/>
                  </a:lnTo>
                  <a:lnTo>
                    <a:pt x="146088" y="529971"/>
                  </a:lnTo>
                  <a:lnTo>
                    <a:pt x="0" y="701357"/>
                  </a:lnTo>
                  <a:lnTo>
                    <a:pt x="4302582" y="701357"/>
                  </a:lnTo>
                  <a:lnTo>
                    <a:pt x="4302582" y="529475"/>
                  </a:lnTo>
                  <a:close/>
                </a:path>
              </a:pathLst>
            </a:custGeom>
            <a:solidFill>
              <a:srgbClr val="284278"/>
            </a:solidFill>
          </p:spPr>
          <p:txBody>
            <a:bodyPr wrap="square" lIns="0" tIns="0" rIns="0" bIns="0" rtlCol="0"/>
            <a:lstStyle/>
            <a:p>
              <a:endParaRPr/>
            </a:p>
          </p:txBody>
        </p:sp>
        <p:sp>
          <p:nvSpPr>
            <p:cNvPr id="8" name="object 8"/>
            <p:cNvSpPr/>
            <p:nvPr/>
          </p:nvSpPr>
          <p:spPr>
            <a:xfrm>
              <a:off x="8663" y="15233"/>
              <a:ext cx="6361430" cy="1259205"/>
            </a:xfrm>
            <a:custGeom>
              <a:avLst/>
              <a:gdLst/>
              <a:ahLst/>
              <a:cxnLst/>
              <a:rect l="l" t="t" r="r" b="b"/>
              <a:pathLst>
                <a:path w="6361430" h="1259205">
                  <a:moveTo>
                    <a:pt x="6361074" y="0"/>
                  </a:moveTo>
                  <a:lnTo>
                    <a:pt x="0" y="0"/>
                  </a:lnTo>
                  <a:lnTo>
                    <a:pt x="0" y="1259179"/>
                  </a:lnTo>
                  <a:lnTo>
                    <a:pt x="5286997" y="1259179"/>
                  </a:lnTo>
                  <a:lnTo>
                    <a:pt x="6361074" y="0"/>
                  </a:lnTo>
                  <a:close/>
                </a:path>
              </a:pathLst>
            </a:custGeom>
            <a:solidFill>
              <a:srgbClr val="215198"/>
            </a:solidFill>
          </p:spPr>
          <p:txBody>
            <a:bodyPr wrap="square" lIns="0" tIns="0" rIns="0" bIns="0" rtlCol="0"/>
            <a:lstStyle/>
            <a:p>
              <a:endParaRPr/>
            </a:p>
          </p:txBody>
        </p:sp>
      </p:grpSp>
      <p:sp>
        <p:nvSpPr>
          <p:cNvPr id="11" name="object 11"/>
          <p:cNvSpPr/>
          <p:nvPr/>
        </p:nvSpPr>
        <p:spPr>
          <a:xfrm>
            <a:off x="5372201" y="1266366"/>
            <a:ext cx="4711599"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grpSp>
        <p:nvGrpSpPr>
          <p:cNvPr id="12" name="object 12"/>
          <p:cNvGrpSpPr/>
          <p:nvPr/>
        </p:nvGrpSpPr>
        <p:grpSpPr>
          <a:xfrm>
            <a:off x="9099959" y="7044409"/>
            <a:ext cx="980440" cy="172085"/>
            <a:chOff x="9099959" y="7044409"/>
            <a:chExt cx="980440" cy="172085"/>
          </a:xfrm>
        </p:grpSpPr>
        <p:sp>
          <p:nvSpPr>
            <p:cNvPr id="13" name="object 13"/>
            <p:cNvSpPr/>
            <p:nvPr/>
          </p:nvSpPr>
          <p:spPr>
            <a:xfrm>
              <a:off x="9516378" y="7044409"/>
              <a:ext cx="563880" cy="172085"/>
            </a:xfrm>
            <a:custGeom>
              <a:avLst/>
              <a:gdLst/>
              <a:ahLst/>
              <a:cxnLst/>
              <a:rect l="l" t="t" r="r" b="b"/>
              <a:pathLst>
                <a:path w="563879" h="172084">
                  <a:moveTo>
                    <a:pt x="563410" y="0"/>
                  </a:moveTo>
                  <a:lnTo>
                    <a:pt x="0" y="0"/>
                  </a:lnTo>
                  <a:lnTo>
                    <a:pt x="220459" y="171475"/>
                  </a:lnTo>
                  <a:lnTo>
                    <a:pt x="563410" y="171475"/>
                  </a:lnTo>
                  <a:lnTo>
                    <a:pt x="563410" y="0"/>
                  </a:lnTo>
                  <a:close/>
                </a:path>
              </a:pathLst>
            </a:custGeom>
            <a:solidFill>
              <a:srgbClr val="284278"/>
            </a:solidFill>
          </p:spPr>
          <p:txBody>
            <a:bodyPr wrap="square" lIns="0" tIns="0" rIns="0" bIns="0" rtlCol="0"/>
            <a:lstStyle/>
            <a:p>
              <a:endParaRPr/>
            </a:p>
          </p:txBody>
        </p:sp>
        <p:sp>
          <p:nvSpPr>
            <p:cNvPr id="14" name="object 14"/>
            <p:cNvSpPr/>
            <p:nvPr/>
          </p:nvSpPr>
          <p:spPr>
            <a:xfrm>
              <a:off x="9099959" y="7044412"/>
              <a:ext cx="636905" cy="172085"/>
            </a:xfrm>
            <a:custGeom>
              <a:avLst/>
              <a:gdLst/>
              <a:ahLst/>
              <a:cxnLst/>
              <a:rect l="l" t="t" r="r" b="b"/>
              <a:pathLst>
                <a:path w="636904" h="172084">
                  <a:moveTo>
                    <a:pt x="416420" y="0"/>
                  </a:moveTo>
                  <a:lnTo>
                    <a:pt x="0" y="0"/>
                  </a:lnTo>
                  <a:lnTo>
                    <a:pt x="0" y="171462"/>
                  </a:lnTo>
                  <a:lnTo>
                    <a:pt x="636879" y="171462"/>
                  </a:lnTo>
                  <a:lnTo>
                    <a:pt x="416420" y="0"/>
                  </a:lnTo>
                  <a:close/>
                </a:path>
              </a:pathLst>
            </a:custGeom>
            <a:solidFill>
              <a:srgbClr val="231F20"/>
            </a:solidFill>
          </p:spPr>
          <p:txBody>
            <a:bodyPr wrap="square" lIns="0" tIns="0" rIns="0" bIns="0" rtlCol="0"/>
            <a:lstStyle/>
            <a:p>
              <a:endParaRPr/>
            </a:p>
          </p:txBody>
        </p:sp>
      </p:grpSp>
      <p:sp>
        <p:nvSpPr>
          <p:cNvPr id="17" name="object 3">
            <a:extLst>
              <a:ext uri="{FF2B5EF4-FFF2-40B4-BE49-F238E27FC236}">
                <a16:creationId xmlns:a16="http://schemas.microsoft.com/office/drawing/2014/main" xmlns="" id="{A1CB5907-E7E2-4125-888E-259E5E9D29EC}"/>
              </a:ext>
            </a:extLst>
          </p:cNvPr>
          <p:cNvSpPr txBox="1"/>
          <p:nvPr/>
        </p:nvSpPr>
        <p:spPr>
          <a:xfrm>
            <a:off x="559752" y="6899298"/>
            <a:ext cx="6006148" cy="585417"/>
          </a:xfrm>
          <a:prstGeom prst="rect">
            <a:avLst/>
          </a:prstGeom>
        </p:spPr>
        <p:txBody>
          <a:bodyPr vert="horz" wrap="square" lIns="0" tIns="92075" rIns="0" bIns="0" rtlCol="0">
            <a:spAutoFit/>
          </a:bodyPr>
          <a:lstStyle/>
          <a:p>
            <a:pPr marL="12700">
              <a:lnSpc>
                <a:spcPct val="100000"/>
              </a:lnSpc>
            </a:pPr>
            <a:r>
              <a:rPr lang="ja-JP" altLang="en-US" sz="800" spc="20" dirty="0">
                <a:solidFill>
                  <a:srgbClr val="231F20"/>
                </a:solidFill>
                <a:latin typeface="+mn-ea"/>
                <a:cs typeface="A-OTF リュウミン Pr6N M-KL"/>
              </a:rPr>
              <a:t>障害児通所支援事業所等における安全な医療的ケアの実施体制の構築に関する調査研究</a:t>
            </a:r>
          </a:p>
          <a:p>
            <a:pPr marL="12700">
              <a:lnSpc>
                <a:spcPct val="100000"/>
              </a:lnSpc>
            </a:pPr>
            <a:r>
              <a:rPr lang="ja-JP" altLang="en-US" sz="800" spc="20" dirty="0">
                <a:solidFill>
                  <a:srgbClr val="231F20"/>
                </a:solidFill>
                <a:latin typeface="+mn-ea"/>
                <a:cs typeface="A-OTF リュウミン Pr6N M-KL"/>
              </a:rPr>
              <a:t>みずほ情報総研株式会社</a:t>
            </a:r>
          </a:p>
          <a:p>
            <a:pPr marL="12700">
              <a:lnSpc>
                <a:spcPct val="100000"/>
              </a:lnSpc>
            </a:pPr>
            <a:r>
              <a:rPr lang="en-US" altLang="ja-JP" sz="800" spc="20" dirty="0">
                <a:solidFill>
                  <a:srgbClr val="231F20"/>
                </a:solidFill>
                <a:latin typeface="+mn-ea"/>
                <a:cs typeface="A-OTF リュウミン Pr6N M-KL"/>
              </a:rPr>
              <a:t>【</a:t>
            </a:r>
            <a:r>
              <a:rPr lang="en-US" altLang="ja-JP" sz="800" dirty="0" err="1">
                <a:latin typeface="+mn-ea"/>
                <a:cs typeface="A-OTF リュウミン Pr6N M-KL"/>
              </a:rPr>
              <a:t>Part.Ⅰ</a:t>
            </a:r>
            <a:r>
              <a:rPr lang="en-US" altLang="ja-JP" sz="800" spc="20" dirty="0">
                <a:solidFill>
                  <a:srgbClr val="231F20"/>
                </a:solidFill>
                <a:latin typeface="+mn-ea"/>
                <a:cs typeface="A-OTF リュウミン Pr6N M-KL"/>
              </a:rPr>
              <a:t>】</a:t>
            </a:r>
            <a:r>
              <a:rPr lang="ja-JP" altLang="en-US" sz="800" spc="20" dirty="0">
                <a:solidFill>
                  <a:srgbClr val="231F20"/>
                </a:solidFill>
                <a:latin typeface="+mn-ea"/>
                <a:cs typeface="A-OTF リュウミン Pr6N M-KL"/>
              </a:rPr>
              <a:t>障害児通所支援事業所等（障害児通所支援、生活介護およびグループホーム）における医療的ケアとは</a:t>
            </a:r>
          </a:p>
          <a:p>
            <a:pPr marL="12700">
              <a:lnSpc>
                <a:spcPct val="100000"/>
              </a:lnSpc>
            </a:pPr>
            <a:endParaRPr sz="800" dirty="0">
              <a:latin typeface="+mn-ea"/>
              <a:cs typeface="A-OTF リュウミン Pr6N M-KL"/>
            </a:endParaRPr>
          </a:p>
        </p:txBody>
      </p:sp>
      <p:sp>
        <p:nvSpPr>
          <p:cNvPr id="18" name="object 11">
            <a:extLst>
              <a:ext uri="{FF2B5EF4-FFF2-40B4-BE49-F238E27FC236}">
                <a16:creationId xmlns:a16="http://schemas.microsoft.com/office/drawing/2014/main" xmlns="" id="{5C411327-63E4-4C18-8D54-50D4B517F089}"/>
              </a:ext>
            </a:extLst>
          </p:cNvPr>
          <p:cNvSpPr/>
          <p:nvPr/>
        </p:nvSpPr>
        <p:spPr>
          <a:xfrm>
            <a:off x="546100" y="6859906"/>
            <a:ext cx="9524048"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sp>
        <p:nvSpPr>
          <p:cNvPr id="20" name="object 2">
            <a:extLst>
              <a:ext uri="{FF2B5EF4-FFF2-40B4-BE49-F238E27FC236}">
                <a16:creationId xmlns:a16="http://schemas.microsoft.com/office/drawing/2014/main" xmlns="" id="{1ECD782E-2330-4490-AA9F-46245B17E18C}"/>
              </a:ext>
            </a:extLst>
          </p:cNvPr>
          <p:cNvSpPr txBox="1"/>
          <p:nvPr/>
        </p:nvSpPr>
        <p:spPr>
          <a:xfrm>
            <a:off x="5515243" y="1644187"/>
            <a:ext cx="4001135" cy="1403589"/>
          </a:xfrm>
          <a:prstGeom prst="rect">
            <a:avLst/>
          </a:prstGeom>
        </p:spPr>
        <p:txBody>
          <a:bodyPr vert="horz" wrap="square" lIns="0" tIns="92075" rIns="0" bIns="0" rtlCol="0">
            <a:spAutoFit/>
          </a:bodyPr>
          <a:lstStyle/>
          <a:p>
            <a:pPr marL="12700">
              <a:lnSpc>
                <a:spcPct val="100000"/>
              </a:lnSpc>
              <a:spcBef>
                <a:spcPts val="725"/>
              </a:spcBef>
            </a:pPr>
            <a:r>
              <a:rPr lang="ja-JP" altLang="en-US" b="1" dirty="0">
                <a:solidFill>
                  <a:srgbClr val="EF4136"/>
                </a:solidFill>
                <a:latin typeface="A-OTF リュウミン Pr6N EB-KL"/>
                <a:cs typeface="A-OTF リュウミン Pr6N EB-KL"/>
              </a:rPr>
              <a:t>人工呼吸器の管理</a:t>
            </a:r>
            <a:r>
              <a:rPr lang="ja-JP" altLang="en-US" sz="1800" b="1" dirty="0">
                <a:solidFill>
                  <a:srgbClr val="EF4136"/>
                </a:solidFill>
                <a:latin typeface="A-OTF リュウミン Pr6N EB-KL"/>
                <a:cs typeface="A-OTF リュウミン Pr6N EB-KL"/>
              </a:rPr>
              <a:t>：</a:t>
            </a:r>
            <a:endParaRPr sz="1800" dirty="0">
              <a:latin typeface="A-OTF リュウミン Pr6N EB-KL"/>
              <a:cs typeface="A-OTF リュウミン Pr6N EB-KL"/>
            </a:endParaRPr>
          </a:p>
          <a:p>
            <a:pPr marL="12700">
              <a:lnSpc>
                <a:spcPct val="150000"/>
              </a:lnSpc>
              <a:spcBef>
                <a:spcPts val="490"/>
              </a:spcBef>
            </a:pPr>
            <a:r>
              <a:rPr lang="ja-JP" altLang="en-US" sz="1400" b="0" spc="25" dirty="0">
                <a:latin typeface="A-OTF リュウミン Pr6N M-KL"/>
                <a:cs typeface="A-OTF リュウミン Pr6N M-KL"/>
              </a:rPr>
              <a:t>呼吸機能の低下や心機能の低下が原因で、うまく呼吸ができない場合などに酸素の取り込みや二酸化炭素の排出を補います。</a:t>
            </a:r>
          </a:p>
        </p:txBody>
      </p:sp>
      <p:sp>
        <p:nvSpPr>
          <p:cNvPr id="21" name="object 9">
            <a:extLst>
              <a:ext uri="{FF2B5EF4-FFF2-40B4-BE49-F238E27FC236}">
                <a16:creationId xmlns:a16="http://schemas.microsoft.com/office/drawing/2014/main" xmlns="" id="{101E6241-1087-41A5-BF9B-2A0544CBC096}"/>
              </a:ext>
            </a:extLst>
          </p:cNvPr>
          <p:cNvSpPr txBox="1">
            <a:spLocks/>
          </p:cNvSpPr>
          <p:nvPr/>
        </p:nvSpPr>
        <p:spPr>
          <a:xfrm>
            <a:off x="1512577" y="678136"/>
            <a:ext cx="3859624" cy="382156"/>
          </a:xfrm>
          <a:prstGeom prst="rect">
            <a:avLst/>
          </a:prstGeom>
        </p:spPr>
        <p:txBody>
          <a:bodyPr vert="horz" wrap="square" lIns="0" tIns="12700" rIns="0" bIns="0" rtlCol="0">
            <a:spAutoFit/>
          </a:bodyPr>
          <a:lstStyle>
            <a:lvl1pPr>
              <a:defRPr sz="2900" b="1" i="1">
                <a:solidFill>
                  <a:schemeClr val="bg1"/>
                </a:solidFill>
                <a:latin typeface="小塚ゴシック Pr6N B"/>
                <a:ea typeface="+mj-ea"/>
                <a:cs typeface="小塚ゴシック Pr6N B"/>
              </a:defRPr>
            </a:lvl1pPr>
          </a:lstStyle>
          <a:p>
            <a:pPr marL="12700">
              <a:spcBef>
                <a:spcPts val="100"/>
              </a:spcBef>
            </a:pPr>
            <a:r>
              <a:rPr kumimoji="0" lang="ja-JP" altLang="en-US" sz="2400" b="0" i="0" kern="0" spc="-85" dirty="0">
                <a:latin typeface="A-OTF リュウミン Pr6N M-KL"/>
                <a:cs typeface="A-OTF リュウミン Pr6N M-KL"/>
              </a:rPr>
              <a:t>人工呼吸器の管理</a:t>
            </a:r>
            <a:endParaRPr kumimoji="0" lang="ja-JP" altLang="en-US" sz="2400" b="0" kern="0" dirty="0">
              <a:latin typeface="A-OTF リュウミン Pr6N M-KL"/>
              <a:cs typeface="A-OTF リュウミン Pr6N M-KL"/>
            </a:endParaRPr>
          </a:p>
        </p:txBody>
      </p:sp>
      <p:sp>
        <p:nvSpPr>
          <p:cNvPr id="22" name="object 10">
            <a:extLst>
              <a:ext uri="{FF2B5EF4-FFF2-40B4-BE49-F238E27FC236}">
                <a16:creationId xmlns:a16="http://schemas.microsoft.com/office/drawing/2014/main" xmlns="" id="{98AFB408-4C1B-401B-95A4-FE340164BFCB}"/>
              </a:ext>
            </a:extLst>
          </p:cNvPr>
          <p:cNvSpPr txBox="1"/>
          <p:nvPr/>
        </p:nvSpPr>
        <p:spPr>
          <a:xfrm>
            <a:off x="462483" y="380450"/>
            <a:ext cx="762000" cy="936154"/>
          </a:xfrm>
          <a:prstGeom prst="rect">
            <a:avLst/>
          </a:prstGeom>
        </p:spPr>
        <p:txBody>
          <a:bodyPr vert="horz" wrap="square" lIns="0" tIns="12700" rIns="0" bIns="0" rtlCol="0">
            <a:spAutoFit/>
          </a:bodyPr>
          <a:lstStyle/>
          <a:p>
            <a:pPr marL="12700">
              <a:lnSpc>
                <a:spcPct val="100000"/>
              </a:lnSpc>
              <a:spcBef>
                <a:spcPts val="100"/>
              </a:spcBef>
            </a:pPr>
            <a:r>
              <a:rPr sz="6000" b="0" spc="-105" dirty="0">
                <a:solidFill>
                  <a:srgbClr val="FFFFFF"/>
                </a:solidFill>
                <a:latin typeface="A-OTF リュウミン Pr6N M-KL"/>
                <a:cs typeface="A-OTF リュウミン Pr6N M-KL"/>
              </a:rPr>
              <a:t>0</a:t>
            </a:r>
            <a:r>
              <a:rPr lang="en-US" altLang="ja-JP" sz="6000" b="0" spc="-105" dirty="0">
                <a:solidFill>
                  <a:srgbClr val="FFFFFF"/>
                </a:solidFill>
                <a:latin typeface="A-OTF リュウミン Pr6N M-KL"/>
                <a:cs typeface="A-OTF リュウミン Pr6N M-KL"/>
              </a:rPr>
              <a:t>2</a:t>
            </a:r>
            <a:endParaRPr sz="6000" dirty="0">
              <a:latin typeface="A-OTF リュウミン Pr6N M-KL"/>
              <a:cs typeface="A-OTF リュウミン Pr6N M-KL"/>
            </a:endParaRPr>
          </a:p>
        </p:txBody>
      </p:sp>
      <p:pic>
        <p:nvPicPr>
          <p:cNvPr id="23" name="図 22">
            <a:extLst>
              <a:ext uri="{FF2B5EF4-FFF2-40B4-BE49-F238E27FC236}">
                <a16:creationId xmlns:a16="http://schemas.microsoft.com/office/drawing/2014/main" xmlns="" id="{B9075068-5DAD-447C-87AF-B3C2410B5B2C}"/>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a:off x="504031" y="2518042"/>
            <a:ext cx="4351338" cy="3265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テキスト ボックス 23">
            <a:extLst>
              <a:ext uri="{FF2B5EF4-FFF2-40B4-BE49-F238E27FC236}">
                <a16:creationId xmlns:a16="http://schemas.microsoft.com/office/drawing/2014/main" xmlns="" id="{3D13ED52-C771-4B4C-AC3C-268CC6188930}"/>
              </a:ext>
            </a:extLst>
          </p:cNvPr>
          <p:cNvSpPr txBox="1"/>
          <p:nvPr/>
        </p:nvSpPr>
        <p:spPr>
          <a:xfrm>
            <a:off x="1102640" y="2061487"/>
            <a:ext cx="3173538" cy="307777"/>
          </a:xfrm>
          <a:prstGeom prst="rect">
            <a:avLst/>
          </a:prstGeom>
          <a:noFill/>
          <a:ln>
            <a:solidFill>
              <a:schemeClr val="tx1"/>
            </a:solidFill>
          </a:ln>
        </p:spPr>
        <p:txBody>
          <a:bodyPr wrap="square" rtlCol="0">
            <a:spAutoFit/>
          </a:bodyPr>
          <a:lstStyle/>
          <a:p>
            <a:pPr algn="ctr"/>
            <a:r>
              <a:rPr kumimoji="1" lang="ja-JP" altLang="en-US" sz="1400" b="1" dirty="0"/>
              <a:t>人工呼吸器の例</a:t>
            </a:r>
            <a:endParaRPr kumimoji="1" lang="en-US" altLang="ja-JP" sz="1400" b="1" dirty="0"/>
          </a:p>
        </p:txBody>
      </p:sp>
      <p:sp>
        <p:nvSpPr>
          <p:cNvPr id="2" name="スライド番号プレースホルダー 1"/>
          <p:cNvSpPr>
            <a:spLocks noGrp="1"/>
          </p:cNvSpPr>
          <p:nvPr>
            <p:ph type="sldNum" sz="quarter" idx="7"/>
          </p:nvPr>
        </p:nvSpPr>
        <p:spPr/>
        <p:txBody>
          <a:bodyPr/>
          <a:lstStyle/>
          <a:p>
            <a:fld id="{B6F15528-21DE-4FAA-801E-634DDDAF4B2B}" type="slidenum">
              <a:rPr lang="en-US" altLang="ja-JP" smtClean="0"/>
              <a:pPr/>
              <a:t>10</a:t>
            </a:fld>
            <a:endParaRPr lang="ja-JP" altLang="en-US" dirty="0"/>
          </a:p>
        </p:txBody>
      </p:sp>
      <p:sp>
        <p:nvSpPr>
          <p:cNvPr id="26" name="テキスト ボックス 25">
            <a:extLst>
              <a:ext uri="{FF2B5EF4-FFF2-40B4-BE49-F238E27FC236}">
                <a16:creationId xmlns:a16="http://schemas.microsoft.com/office/drawing/2014/main" xmlns="" id="{ED7BB585-385B-4A26-B5B6-CDE9864DD9FB}"/>
              </a:ext>
            </a:extLst>
          </p:cNvPr>
          <p:cNvSpPr txBox="1"/>
          <p:nvPr/>
        </p:nvSpPr>
        <p:spPr>
          <a:xfrm>
            <a:off x="478740" y="5802685"/>
            <a:ext cx="3816000" cy="252000"/>
          </a:xfrm>
          <a:prstGeom prst="rect">
            <a:avLst/>
          </a:prstGeom>
          <a:noFill/>
        </p:spPr>
        <p:txBody>
          <a:bodyPr wrap="square" rtlCol="0">
            <a:spAutoFit/>
          </a:bodyPr>
          <a:lstStyle/>
          <a:p>
            <a:r>
              <a:rPr kumimoji="1" lang="ja-JP" altLang="en-US" sz="1000" dirty="0"/>
              <a:t>写真提供：</a:t>
            </a:r>
            <a:r>
              <a:rPr lang="ja-JP" altLang="en-US" sz="1000" dirty="0"/>
              <a:t>特定非営利活動法人　なかのドリーム（おでんくらぶ）</a:t>
            </a:r>
            <a:endParaRPr lang="en-US" altLang="ja-JP" sz="1000" dirty="0"/>
          </a:p>
        </p:txBody>
      </p:sp>
    </p:spTree>
    <p:extLst>
      <p:ext uri="{BB962C8B-B14F-4D97-AF65-F5344CB8AC3E}">
        <p14:creationId xmlns:p14="http://schemas.microsoft.com/office/powerpoint/2010/main" val="30064920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object 5"/>
          <p:cNvSpPr txBox="1"/>
          <p:nvPr/>
        </p:nvSpPr>
        <p:spPr>
          <a:xfrm>
            <a:off x="7901510" y="878925"/>
            <a:ext cx="2093390" cy="197490"/>
          </a:xfrm>
          <a:prstGeom prst="rect">
            <a:avLst/>
          </a:prstGeom>
        </p:spPr>
        <p:txBody>
          <a:bodyPr vert="horz" wrap="square" lIns="0" tIns="12700" rIns="0" bIns="0" rtlCol="0">
            <a:spAutoFit/>
          </a:bodyPr>
          <a:lstStyle/>
          <a:p>
            <a:pPr marL="12700">
              <a:lnSpc>
                <a:spcPct val="100000"/>
              </a:lnSpc>
              <a:spcBef>
                <a:spcPts val="100"/>
              </a:spcBef>
            </a:pPr>
            <a:r>
              <a:rPr sz="1200" b="0" dirty="0">
                <a:solidFill>
                  <a:srgbClr val="284278"/>
                </a:solidFill>
                <a:latin typeface="A-OTF リュウミン Pr6N M-KL"/>
                <a:cs typeface="A-OTF リュウミン Pr6N M-KL"/>
              </a:rPr>
              <a:t>(</a:t>
            </a:r>
            <a:r>
              <a:rPr lang="en-US" sz="1200" b="0" dirty="0">
                <a:solidFill>
                  <a:srgbClr val="284278"/>
                </a:solidFill>
                <a:latin typeface="A-OTF リュウミン Pr6N M-KL"/>
                <a:cs typeface="A-OTF リュウミン Pr6N M-KL"/>
              </a:rPr>
              <a:t>3</a:t>
            </a:r>
            <a:r>
              <a:rPr sz="1200" b="0" dirty="0">
                <a:solidFill>
                  <a:srgbClr val="284278"/>
                </a:solidFill>
                <a:latin typeface="A-OTF リュウミン Pr6N M-KL"/>
                <a:cs typeface="A-OTF リュウミン Pr6N M-KL"/>
              </a:rPr>
              <a:t>)</a:t>
            </a:r>
            <a:r>
              <a:rPr lang="ja-JP" altLang="en-US" sz="1200" b="0" dirty="0">
                <a:solidFill>
                  <a:srgbClr val="284278"/>
                </a:solidFill>
                <a:latin typeface="A-OTF リュウミン Pr6N M-KL"/>
                <a:cs typeface="A-OTF リュウミン Pr6N M-KL"/>
              </a:rPr>
              <a:t>医療的ケアの具体的内容</a:t>
            </a:r>
            <a:endParaRPr sz="1200" dirty="0">
              <a:latin typeface="A-OTF リュウミン Pr6N M-KL"/>
              <a:cs typeface="A-OTF リュウミン Pr6N M-KL"/>
            </a:endParaRPr>
          </a:p>
        </p:txBody>
      </p:sp>
      <p:grpSp>
        <p:nvGrpSpPr>
          <p:cNvPr id="6" name="object 6"/>
          <p:cNvGrpSpPr/>
          <p:nvPr/>
        </p:nvGrpSpPr>
        <p:grpSpPr>
          <a:xfrm>
            <a:off x="8663" y="15233"/>
            <a:ext cx="10066020" cy="1259205"/>
            <a:chOff x="8663" y="15233"/>
            <a:chExt cx="10066020" cy="1259205"/>
          </a:xfrm>
        </p:grpSpPr>
        <p:sp>
          <p:nvSpPr>
            <p:cNvPr id="7" name="object 7"/>
            <p:cNvSpPr/>
            <p:nvPr/>
          </p:nvSpPr>
          <p:spPr>
            <a:xfrm>
              <a:off x="5771845" y="15239"/>
              <a:ext cx="4302760" cy="701675"/>
            </a:xfrm>
            <a:custGeom>
              <a:avLst/>
              <a:gdLst/>
              <a:ahLst/>
              <a:cxnLst/>
              <a:rect l="l" t="t" r="r" b="b"/>
              <a:pathLst>
                <a:path w="4302759" h="701675">
                  <a:moveTo>
                    <a:pt x="4302582" y="529475"/>
                  </a:moveTo>
                  <a:lnTo>
                    <a:pt x="1066965" y="529475"/>
                  </a:lnTo>
                  <a:lnTo>
                    <a:pt x="597877" y="0"/>
                  </a:lnTo>
                  <a:lnTo>
                    <a:pt x="146519" y="529475"/>
                  </a:lnTo>
                  <a:lnTo>
                    <a:pt x="146088" y="529971"/>
                  </a:lnTo>
                  <a:lnTo>
                    <a:pt x="0" y="701357"/>
                  </a:lnTo>
                  <a:lnTo>
                    <a:pt x="4302582" y="701357"/>
                  </a:lnTo>
                  <a:lnTo>
                    <a:pt x="4302582" y="529475"/>
                  </a:lnTo>
                  <a:close/>
                </a:path>
              </a:pathLst>
            </a:custGeom>
            <a:solidFill>
              <a:srgbClr val="284278"/>
            </a:solidFill>
          </p:spPr>
          <p:txBody>
            <a:bodyPr wrap="square" lIns="0" tIns="0" rIns="0" bIns="0" rtlCol="0"/>
            <a:lstStyle/>
            <a:p>
              <a:endParaRPr/>
            </a:p>
          </p:txBody>
        </p:sp>
        <p:sp>
          <p:nvSpPr>
            <p:cNvPr id="8" name="object 8"/>
            <p:cNvSpPr/>
            <p:nvPr/>
          </p:nvSpPr>
          <p:spPr>
            <a:xfrm>
              <a:off x="8663" y="15233"/>
              <a:ext cx="6361430" cy="1259205"/>
            </a:xfrm>
            <a:custGeom>
              <a:avLst/>
              <a:gdLst/>
              <a:ahLst/>
              <a:cxnLst/>
              <a:rect l="l" t="t" r="r" b="b"/>
              <a:pathLst>
                <a:path w="6361430" h="1259205">
                  <a:moveTo>
                    <a:pt x="6361074" y="0"/>
                  </a:moveTo>
                  <a:lnTo>
                    <a:pt x="0" y="0"/>
                  </a:lnTo>
                  <a:lnTo>
                    <a:pt x="0" y="1259179"/>
                  </a:lnTo>
                  <a:lnTo>
                    <a:pt x="5286997" y="1259179"/>
                  </a:lnTo>
                  <a:lnTo>
                    <a:pt x="6361074" y="0"/>
                  </a:lnTo>
                  <a:close/>
                </a:path>
              </a:pathLst>
            </a:custGeom>
            <a:solidFill>
              <a:srgbClr val="215198"/>
            </a:solidFill>
          </p:spPr>
          <p:txBody>
            <a:bodyPr wrap="square" lIns="0" tIns="0" rIns="0" bIns="0" rtlCol="0"/>
            <a:lstStyle/>
            <a:p>
              <a:endParaRPr/>
            </a:p>
          </p:txBody>
        </p:sp>
      </p:grpSp>
      <p:sp>
        <p:nvSpPr>
          <p:cNvPr id="11" name="object 11"/>
          <p:cNvSpPr/>
          <p:nvPr/>
        </p:nvSpPr>
        <p:spPr>
          <a:xfrm>
            <a:off x="5372201" y="1266366"/>
            <a:ext cx="4711599"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grpSp>
        <p:nvGrpSpPr>
          <p:cNvPr id="12" name="object 12"/>
          <p:cNvGrpSpPr/>
          <p:nvPr/>
        </p:nvGrpSpPr>
        <p:grpSpPr>
          <a:xfrm>
            <a:off x="9099959" y="7044409"/>
            <a:ext cx="980440" cy="172085"/>
            <a:chOff x="9099959" y="7044409"/>
            <a:chExt cx="980440" cy="172085"/>
          </a:xfrm>
        </p:grpSpPr>
        <p:sp>
          <p:nvSpPr>
            <p:cNvPr id="13" name="object 13"/>
            <p:cNvSpPr/>
            <p:nvPr/>
          </p:nvSpPr>
          <p:spPr>
            <a:xfrm>
              <a:off x="9516378" y="7044409"/>
              <a:ext cx="563880" cy="172085"/>
            </a:xfrm>
            <a:custGeom>
              <a:avLst/>
              <a:gdLst/>
              <a:ahLst/>
              <a:cxnLst/>
              <a:rect l="l" t="t" r="r" b="b"/>
              <a:pathLst>
                <a:path w="563879" h="172084">
                  <a:moveTo>
                    <a:pt x="563410" y="0"/>
                  </a:moveTo>
                  <a:lnTo>
                    <a:pt x="0" y="0"/>
                  </a:lnTo>
                  <a:lnTo>
                    <a:pt x="220459" y="171475"/>
                  </a:lnTo>
                  <a:lnTo>
                    <a:pt x="563410" y="171475"/>
                  </a:lnTo>
                  <a:lnTo>
                    <a:pt x="563410" y="0"/>
                  </a:lnTo>
                  <a:close/>
                </a:path>
              </a:pathLst>
            </a:custGeom>
            <a:solidFill>
              <a:srgbClr val="284278"/>
            </a:solidFill>
          </p:spPr>
          <p:txBody>
            <a:bodyPr wrap="square" lIns="0" tIns="0" rIns="0" bIns="0" rtlCol="0"/>
            <a:lstStyle/>
            <a:p>
              <a:endParaRPr/>
            </a:p>
          </p:txBody>
        </p:sp>
        <p:sp>
          <p:nvSpPr>
            <p:cNvPr id="14" name="object 14"/>
            <p:cNvSpPr/>
            <p:nvPr/>
          </p:nvSpPr>
          <p:spPr>
            <a:xfrm>
              <a:off x="9099959" y="7044412"/>
              <a:ext cx="636905" cy="172085"/>
            </a:xfrm>
            <a:custGeom>
              <a:avLst/>
              <a:gdLst/>
              <a:ahLst/>
              <a:cxnLst/>
              <a:rect l="l" t="t" r="r" b="b"/>
              <a:pathLst>
                <a:path w="636904" h="172084">
                  <a:moveTo>
                    <a:pt x="416420" y="0"/>
                  </a:moveTo>
                  <a:lnTo>
                    <a:pt x="0" y="0"/>
                  </a:lnTo>
                  <a:lnTo>
                    <a:pt x="0" y="171462"/>
                  </a:lnTo>
                  <a:lnTo>
                    <a:pt x="636879" y="171462"/>
                  </a:lnTo>
                  <a:lnTo>
                    <a:pt x="416420" y="0"/>
                  </a:lnTo>
                  <a:close/>
                </a:path>
              </a:pathLst>
            </a:custGeom>
            <a:solidFill>
              <a:srgbClr val="231F20"/>
            </a:solidFill>
          </p:spPr>
          <p:txBody>
            <a:bodyPr wrap="square" lIns="0" tIns="0" rIns="0" bIns="0" rtlCol="0"/>
            <a:lstStyle/>
            <a:p>
              <a:endParaRPr/>
            </a:p>
          </p:txBody>
        </p:sp>
      </p:grpSp>
      <p:sp>
        <p:nvSpPr>
          <p:cNvPr id="17" name="object 3">
            <a:extLst>
              <a:ext uri="{FF2B5EF4-FFF2-40B4-BE49-F238E27FC236}">
                <a16:creationId xmlns:a16="http://schemas.microsoft.com/office/drawing/2014/main" xmlns="" id="{A1CB5907-E7E2-4125-888E-259E5E9D29EC}"/>
              </a:ext>
            </a:extLst>
          </p:cNvPr>
          <p:cNvSpPr txBox="1"/>
          <p:nvPr/>
        </p:nvSpPr>
        <p:spPr>
          <a:xfrm>
            <a:off x="559752" y="6899298"/>
            <a:ext cx="6006148" cy="585417"/>
          </a:xfrm>
          <a:prstGeom prst="rect">
            <a:avLst/>
          </a:prstGeom>
        </p:spPr>
        <p:txBody>
          <a:bodyPr vert="horz" wrap="square" lIns="0" tIns="92075" rIns="0" bIns="0" rtlCol="0">
            <a:spAutoFit/>
          </a:bodyPr>
          <a:lstStyle/>
          <a:p>
            <a:pPr marL="12700">
              <a:lnSpc>
                <a:spcPct val="100000"/>
              </a:lnSpc>
            </a:pPr>
            <a:r>
              <a:rPr lang="ja-JP" altLang="en-US" sz="800" spc="20" dirty="0">
                <a:solidFill>
                  <a:srgbClr val="231F20"/>
                </a:solidFill>
                <a:latin typeface="+mn-ea"/>
                <a:cs typeface="A-OTF リュウミン Pr6N M-KL"/>
              </a:rPr>
              <a:t>障害児通所支援事業所等における安全な医療的ケアの実施体制の構築に関する調査研究</a:t>
            </a:r>
          </a:p>
          <a:p>
            <a:pPr marL="12700">
              <a:lnSpc>
                <a:spcPct val="100000"/>
              </a:lnSpc>
            </a:pPr>
            <a:r>
              <a:rPr lang="ja-JP" altLang="en-US" sz="800" spc="20" dirty="0">
                <a:solidFill>
                  <a:srgbClr val="231F20"/>
                </a:solidFill>
                <a:latin typeface="+mn-ea"/>
                <a:cs typeface="A-OTF リュウミン Pr6N M-KL"/>
              </a:rPr>
              <a:t>みずほ情報総研株式会社</a:t>
            </a:r>
          </a:p>
          <a:p>
            <a:pPr marL="12700">
              <a:lnSpc>
                <a:spcPct val="100000"/>
              </a:lnSpc>
            </a:pPr>
            <a:r>
              <a:rPr lang="en-US" altLang="ja-JP" sz="800" spc="20" dirty="0">
                <a:solidFill>
                  <a:srgbClr val="231F20"/>
                </a:solidFill>
                <a:latin typeface="+mn-ea"/>
                <a:cs typeface="A-OTF リュウミン Pr6N M-KL"/>
              </a:rPr>
              <a:t>【</a:t>
            </a:r>
            <a:r>
              <a:rPr lang="en-US" altLang="ja-JP" sz="800" dirty="0" err="1">
                <a:latin typeface="+mn-ea"/>
                <a:cs typeface="A-OTF リュウミン Pr6N M-KL"/>
              </a:rPr>
              <a:t>Part.Ⅰ</a:t>
            </a:r>
            <a:r>
              <a:rPr lang="en-US" altLang="ja-JP" sz="800" spc="20" dirty="0">
                <a:solidFill>
                  <a:srgbClr val="231F20"/>
                </a:solidFill>
                <a:latin typeface="+mn-ea"/>
                <a:cs typeface="A-OTF リュウミン Pr6N M-KL"/>
              </a:rPr>
              <a:t>】</a:t>
            </a:r>
            <a:r>
              <a:rPr lang="ja-JP" altLang="en-US" sz="800" spc="20" dirty="0">
                <a:solidFill>
                  <a:srgbClr val="231F20"/>
                </a:solidFill>
                <a:latin typeface="+mn-ea"/>
                <a:cs typeface="A-OTF リュウミン Pr6N M-KL"/>
              </a:rPr>
              <a:t>障害児通所支援事業所等（障害児通所支援、生活介護およびグループホーム）における医療的ケアとは</a:t>
            </a:r>
          </a:p>
          <a:p>
            <a:pPr marL="12700">
              <a:lnSpc>
                <a:spcPct val="100000"/>
              </a:lnSpc>
            </a:pPr>
            <a:endParaRPr sz="800" dirty="0">
              <a:latin typeface="+mn-ea"/>
              <a:cs typeface="A-OTF リュウミン Pr6N M-KL"/>
            </a:endParaRPr>
          </a:p>
        </p:txBody>
      </p:sp>
      <p:sp>
        <p:nvSpPr>
          <p:cNvPr id="18" name="object 11">
            <a:extLst>
              <a:ext uri="{FF2B5EF4-FFF2-40B4-BE49-F238E27FC236}">
                <a16:creationId xmlns:a16="http://schemas.microsoft.com/office/drawing/2014/main" xmlns="" id="{5C411327-63E4-4C18-8D54-50D4B517F089}"/>
              </a:ext>
            </a:extLst>
          </p:cNvPr>
          <p:cNvSpPr/>
          <p:nvPr/>
        </p:nvSpPr>
        <p:spPr>
          <a:xfrm>
            <a:off x="546100" y="6859906"/>
            <a:ext cx="9524048"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sp>
        <p:nvSpPr>
          <p:cNvPr id="26" name="object 2">
            <a:extLst>
              <a:ext uri="{FF2B5EF4-FFF2-40B4-BE49-F238E27FC236}">
                <a16:creationId xmlns:a16="http://schemas.microsoft.com/office/drawing/2014/main" xmlns="" id="{C2031C15-BB62-4BFC-8053-5EA665C1B7FE}"/>
              </a:ext>
            </a:extLst>
          </p:cNvPr>
          <p:cNvSpPr txBox="1"/>
          <p:nvPr/>
        </p:nvSpPr>
        <p:spPr>
          <a:xfrm>
            <a:off x="5515243" y="1680628"/>
            <a:ext cx="4001135" cy="1726755"/>
          </a:xfrm>
          <a:prstGeom prst="rect">
            <a:avLst/>
          </a:prstGeom>
        </p:spPr>
        <p:txBody>
          <a:bodyPr vert="horz" wrap="square" lIns="0" tIns="92075" rIns="0" bIns="0" rtlCol="0">
            <a:spAutoFit/>
          </a:bodyPr>
          <a:lstStyle/>
          <a:p>
            <a:pPr marL="12700">
              <a:lnSpc>
                <a:spcPct val="100000"/>
              </a:lnSpc>
              <a:spcBef>
                <a:spcPts val="725"/>
              </a:spcBef>
            </a:pPr>
            <a:r>
              <a:rPr lang="ja-JP" altLang="en-US" b="1" dirty="0">
                <a:solidFill>
                  <a:srgbClr val="EF4136"/>
                </a:solidFill>
                <a:latin typeface="A-OTF リュウミン Pr6N EB-KL"/>
                <a:cs typeface="A-OTF リュウミン Pr6N EB-KL"/>
              </a:rPr>
              <a:t>排痰補助装置の使用</a:t>
            </a:r>
            <a:r>
              <a:rPr lang="ja-JP" altLang="en-US" sz="1800" b="1" dirty="0">
                <a:solidFill>
                  <a:srgbClr val="EF4136"/>
                </a:solidFill>
                <a:latin typeface="A-OTF リュウミン Pr6N EB-KL"/>
                <a:cs typeface="A-OTF リュウミン Pr6N EB-KL"/>
              </a:rPr>
              <a:t>：</a:t>
            </a:r>
            <a:endParaRPr sz="1800" dirty="0">
              <a:latin typeface="A-OTF リュウミン Pr6N EB-KL"/>
              <a:cs typeface="A-OTF リュウミン Pr6N EB-KL"/>
            </a:endParaRPr>
          </a:p>
          <a:p>
            <a:pPr marL="12700">
              <a:lnSpc>
                <a:spcPct val="150000"/>
              </a:lnSpc>
              <a:spcBef>
                <a:spcPts val="490"/>
              </a:spcBef>
            </a:pPr>
            <a:r>
              <a:rPr lang="ja-JP" altLang="en-US" sz="1400" b="0" spc="25" dirty="0">
                <a:latin typeface="A-OTF リュウミン Pr6N M-KL"/>
                <a:cs typeface="A-OTF リュウミン Pr6N M-KL"/>
              </a:rPr>
              <a:t>人工呼吸器の使用により換気能力が低下し自力での排痰が困難な場合、排痰補助装置を用いて、陽圧をしっかりかけて肺をふくらまし、陰圧をかけて痰を引きます。</a:t>
            </a:r>
          </a:p>
        </p:txBody>
      </p:sp>
      <p:sp>
        <p:nvSpPr>
          <p:cNvPr id="27" name="object 9">
            <a:extLst>
              <a:ext uri="{FF2B5EF4-FFF2-40B4-BE49-F238E27FC236}">
                <a16:creationId xmlns:a16="http://schemas.microsoft.com/office/drawing/2014/main" xmlns="" id="{E0D42D9D-2B9D-47AF-8B6E-C1FBF7636925}"/>
              </a:ext>
            </a:extLst>
          </p:cNvPr>
          <p:cNvSpPr txBox="1">
            <a:spLocks noGrp="1"/>
          </p:cNvSpPr>
          <p:nvPr>
            <p:ph type="title"/>
          </p:nvPr>
        </p:nvSpPr>
        <p:spPr>
          <a:xfrm>
            <a:off x="1512577" y="656069"/>
            <a:ext cx="3859624" cy="382156"/>
          </a:xfrm>
          <a:prstGeom prst="rect">
            <a:avLst/>
          </a:prstGeom>
        </p:spPr>
        <p:txBody>
          <a:bodyPr vert="horz" wrap="square" lIns="0" tIns="12700" rIns="0" bIns="0" rtlCol="0">
            <a:spAutoFit/>
          </a:bodyPr>
          <a:lstStyle/>
          <a:p>
            <a:pPr marL="12700">
              <a:lnSpc>
                <a:spcPct val="100000"/>
              </a:lnSpc>
              <a:spcBef>
                <a:spcPts val="100"/>
              </a:spcBef>
            </a:pPr>
            <a:r>
              <a:rPr lang="ja-JP" altLang="en-US" sz="2400" b="0" i="0" spc="-85" dirty="0">
                <a:latin typeface="A-OTF リュウミン Pr6N M-KL"/>
                <a:cs typeface="A-OTF リュウミン Pr6N M-KL"/>
              </a:rPr>
              <a:t>排痰補助装置の使用</a:t>
            </a:r>
            <a:endParaRPr sz="2400" b="0" dirty="0">
              <a:latin typeface="A-OTF リュウミン Pr6N M-KL"/>
              <a:cs typeface="A-OTF リュウミン Pr6N M-KL"/>
            </a:endParaRPr>
          </a:p>
        </p:txBody>
      </p:sp>
      <p:sp>
        <p:nvSpPr>
          <p:cNvPr id="28" name="object 10">
            <a:extLst>
              <a:ext uri="{FF2B5EF4-FFF2-40B4-BE49-F238E27FC236}">
                <a16:creationId xmlns:a16="http://schemas.microsoft.com/office/drawing/2014/main" xmlns="" id="{D26B634F-F9D5-436D-955A-C4623A17D9B3}"/>
              </a:ext>
            </a:extLst>
          </p:cNvPr>
          <p:cNvSpPr txBox="1"/>
          <p:nvPr/>
        </p:nvSpPr>
        <p:spPr>
          <a:xfrm>
            <a:off x="462483" y="380450"/>
            <a:ext cx="762000" cy="936154"/>
          </a:xfrm>
          <a:prstGeom prst="rect">
            <a:avLst/>
          </a:prstGeom>
        </p:spPr>
        <p:txBody>
          <a:bodyPr vert="horz" wrap="square" lIns="0" tIns="12700" rIns="0" bIns="0" rtlCol="0">
            <a:spAutoFit/>
          </a:bodyPr>
          <a:lstStyle/>
          <a:p>
            <a:pPr marL="12700">
              <a:lnSpc>
                <a:spcPct val="100000"/>
              </a:lnSpc>
              <a:spcBef>
                <a:spcPts val="100"/>
              </a:spcBef>
            </a:pPr>
            <a:r>
              <a:rPr sz="6000" b="0" spc="-105" dirty="0">
                <a:solidFill>
                  <a:srgbClr val="FFFFFF"/>
                </a:solidFill>
                <a:latin typeface="A-OTF リュウミン Pr6N M-KL"/>
                <a:cs typeface="A-OTF リュウミン Pr6N M-KL"/>
              </a:rPr>
              <a:t>0</a:t>
            </a:r>
            <a:r>
              <a:rPr lang="en-US" altLang="ja-JP" sz="6000" b="0" spc="-105" dirty="0">
                <a:solidFill>
                  <a:srgbClr val="FFFFFF"/>
                </a:solidFill>
                <a:latin typeface="A-OTF リュウミン Pr6N M-KL"/>
                <a:cs typeface="A-OTF リュウミン Pr6N M-KL"/>
              </a:rPr>
              <a:t>3</a:t>
            </a:r>
            <a:endParaRPr sz="6000" dirty="0">
              <a:latin typeface="A-OTF リュウミン Pr6N M-KL"/>
              <a:cs typeface="A-OTF リュウミン Pr6N M-KL"/>
            </a:endParaRPr>
          </a:p>
        </p:txBody>
      </p:sp>
      <p:pic>
        <p:nvPicPr>
          <p:cNvPr id="29" name="Picture 3">
            <a:extLst>
              <a:ext uri="{FF2B5EF4-FFF2-40B4-BE49-F238E27FC236}">
                <a16:creationId xmlns:a16="http://schemas.microsoft.com/office/drawing/2014/main" xmlns="" id="{59CD373B-5F9F-4F96-BD91-FA3A0C6B340B}"/>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42907" y="2202369"/>
            <a:ext cx="3173538" cy="436344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0" name="正方形/長方形 29">
            <a:extLst>
              <a:ext uri="{FF2B5EF4-FFF2-40B4-BE49-F238E27FC236}">
                <a16:creationId xmlns:a16="http://schemas.microsoft.com/office/drawing/2014/main" xmlns="" id="{D8AFDC6D-713C-4913-8321-723A2810D1D0}"/>
              </a:ext>
            </a:extLst>
          </p:cNvPr>
          <p:cNvSpPr/>
          <p:nvPr/>
        </p:nvSpPr>
        <p:spPr>
          <a:xfrm>
            <a:off x="1142907" y="4823366"/>
            <a:ext cx="1523989" cy="1299898"/>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31" name="直線矢印コネクタ 30">
            <a:extLst>
              <a:ext uri="{FF2B5EF4-FFF2-40B4-BE49-F238E27FC236}">
                <a16:creationId xmlns:a16="http://schemas.microsoft.com/office/drawing/2014/main" xmlns="" id="{9EDAAE94-2CF0-4308-9958-168CD54E3824}"/>
              </a:ext>
            </a:extLst>
          </p:cNvPr>
          <p:cNvCxnSpPr/>
          <p:nvPr/>
        </p:nvCxnSpPr>
        <p:spPr>
          <a:xfrm>
            <a:off x="1904907" y="4213766"/>
            <a:ext cx="0" cy="609600"/>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2" name="テキスト ボックス 31">
            <a:extLst>
              <a:ext uri="{FF2B5EF4-FFF2-40B4-BE49-F238E27FC236}">
                <a16:creationId xmlns:a16="http://schemas.microsoft.com/office/drawing/2014/main" xmlns="" id="{34C516CE-7BF8-499F-8106-F85B46D855CD}"/>
              </a:ext>
            </a:extLst>
          </p:cNvPr>
          <p:cNvSpPr txBox="1"/>
          <p:nvPr/>
        </p:nvSpPr>
        <p:spPr>
          <a:xfrm>
            <a:off x="1142907" y="1715106"/>
            <a:ext cx="3173538" cy="307777"/>
          </a:xfrm>
          <a:prstGeom prst="rect">
            <a:avLst/>
          </a:prstGeom>
          <a:noFill/>
          <a:ln>
            <a:solidFill>
              <a:schemeClr val="tx1"/>
            </a:solidFill>
          </a:ln>
        </p:spPr>
        <p:txBody>
          <a:bodyPr wrap="square" rtlCol="0">
            <a:spAutoFit/>
          </a:bodyPr>
          <a:lstStyle/>
          <a:p>
            <a:pPr algn="ctr"/>
            <a:r>
              <a:rPr lang="ja-JP" altLang="en-US" sz="1400" b="1" dirty="0">
                <a:latin typeface="A-OTF リュウミン Pr6N EB-KL"/>
                <a:cs typeface="A-OTF リュウミン Pr6N EB-KL"/>
              </a:rPr>
              <a:t>排痰補助装置</a:t>
            </a:r>
            <a:r>
              <a:rPr kumimoji="1" lang="ja-JP" altLang="en-US" sz="1400" b="1" dirty="0"/>
              <a:t>の例</a:t>
            </a:r>
            <a:endParaRPr kumimoji="1" lang="en-US" altLang="ja-JP" sz="1400" b="1" dirty="0"/>
          </a:p>
        </p:txBody>
      </p:sp>
      <p:sp>
        <p:nvSpPr>
          <p:cNvPr id="2" name="スライド番号プレースホルダー 1"/>
          <p:cNvSpPr>
            <a:spLocks noGrp="1"/>
          </p:cNvSpPr>
          <p:nvPr>
            <p:ph type="sldNum" sz="quarter" idx="7"/>
          </p:nvPr>
        </p:nvSpPr>
        <p:spPr/>
        <p:txBody>
          <a:bodyPr/>
          <a:lstStyle/>
          <a:p>
            <a:fld id="{B6F15528-21DE-4FAA-801E-634DDDAF4B2B}" type="slidenum">
              <a:rPr lang="en-US" altLang="ja-JP" smtClean="0"/>
              <a:pPr/>
              <a:t>11</a:t>
            </a:fld>
            <a:endParaRPr lang="ja-JP" altLang="en-US" dirty="0"/>
          </a:p>
        </p:txBody>
      </p:sp>
      <p:sp>
        <p:nvSpPr>
          <p:cNvPr id="22" name="テキスト ボックス 21">
            <a:extLst>
              <a:ext uri="{FF2B5EF4-FFF2-40B4-BE49-F238E27FC236}">
                <a16:creationId xmlns:a16="http://schemas.microsoft.com/office/drawing/2014/main" xmlns="" id="{ED7BB585-385B-4A26-B5B6-CDE9864DD9FB}"/>
              </a:ext>
            </a:extLst>
          </p:cNvPr>
          <p:cNvSpPr txBox="1"/>
          <p:nvPr/>
        </p:nvSpPr>
        <p:spPr>
          <a:xfrm>
            <a:off x="1003300" y="6597017"/>
            <a:ext cx="3816000" cy="252000"/>
          </a:xfrm>
          <a:prstGeom prst="rect">
            <a:avLst/>
          </a:prstGeom>
          <a:noFill/>
        </p:spPr>
        <p:txBody>
          <a:bodyPr wrap="square" rtlCol="0">
            <a:spAutoFit/>
          </a:bodyPr>
          <a:lstStyle/>
          <a:p>
            <a:r>
              <a:rPr kumimoji="1" lang="ja-JP" altLang="en-US" sz="1000" dirty="0"/>
              <a:t>写真提供：</a:t>
            </a:r>
            <a:r>
              <a:rPr lang="ja-JP" altLang="en-US" sz="1000" dirty="0"/>
              <a:t>特定非営利活動法人　なかのドリーム（おでんくらぶ）</a:t>
            </a:r>
            <a:endParaRPr lang="en-US" altLang="ja-JP" sz="1000" dirty="0"/>
          </a:p>
        </p:txBody>
      </p:sp>
    </p:spTree>
    <p:extLst>
      <p:ext uri="{BB962C8B-B14F-4D97-AF65-F5344CB8AC3E}">
        <p14:creationId xmlns:p14="http://schemas.microsoft.com/office/powerpoint/2010/main" val="382498373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object 5"/>
          <p:cNvSpPr txBox="1"/>
          <p:nvPr/>
        </p:nvSpPr>
        <p:spPr>
          <a:xfrm>
            <a:off x="7901510" y="878925"/>
            <a:ext cx="2093390" cy="197490"/>
          </a:xfrm>
          <a:prstGeom prst="rect">
            <a:avLst/>
          </a:prstGeom>
        </p:spPr>
        <p:txBody>
          <a:bodyPr vert="horz" wrap="square" lIns="0" tIns="12700" rIns="0" bIns="0" rtlCol="0">
            <a:spAutoFit/>
          </a:bodyPr>
          <a:lstStyle/>
          <a:p>
            <a:pPr marL="12700">
              <a:lnSpc>
                <a:spcPct val="100000"/>
              </a:lnSpc>
              <a:spcBef>
                <a:spcPts val="100"/>
              </a:spcBef>
            </a:pPr>
            <a:r>
              <a:rPr sz="1200" b="0" dirty="0">
                <a:solidFill>
                  <a:srgbClr val="284278"/>
                </a:solidFill>
                <a:latin typeface="A-OTF リュウミン Pr6N M-KL"/>
                <a:cs typeface="A-OTF リュウミン Pr6N M-KL"/>
              </a:rPr>
              <a:t>(</a:t>
            </a:r>
            <a:r>
              <a:rPr lang="en-US" sz="1200" b="0" dirty="0">
                <a:solidFill>
                  <a:srgbClr val="284278"/>
                </a:solidFill>
                <a:latin typeface="A-OTF リュウミン Pr6N M-KL"/>
                <a:cs typeface="A-OTF リュウミン Pr6N M-KL"/>
              </a:rPr>
              <a:t>3</a:t>
            </a:r>
            <a:r>
              <a:rPr sz="1200" b="0" dirty="0">
                <a:solidFill>
                  <a:srgbClr val="284278"/>
                </a:solidFill>
                <a:latin typeface="A-OTF リュウミン Pr6N M-KL"/>
                <a:cs typeface="A-OTF リュウミン Pr6N M-KL"/>
              </a:rPr>
              <a:t>)</a:t>
            </a:r>
            <a:r>
              <a:rPr lang="ja-JP" altLang="en-US" sz="1200" b="0" dirty="0">
                <a:solidFill>
                  <a:srgbClr val="284278"/>
                </a:solidFill>
                <a:latin typeface="A-OTF リュウミン Pr6N M-KL"/>
                <a:cs typeface="A-OTF リュウミン Pr6N M-KL"/>
              </a:rPr>
              <a:t>医療的ケアの具体的内容</a:t>
            </a:r>
            <a:endParaRPr sz="1200" dirty="0">
              <a:latin typeface="A-OTF リュウミン Pr6N M-KL"/>
              <a:cs typeface="A-OTF リュウミン Pr6N M-KL"/>
            </a:endParaRPr>
          </a:p>
        </p:txBody>
      </p:sp>
      <p:grpSp>
        <p:nvGrpSpPr>
          <p:cNvPr id="6" name="object 6"/>
          <p:cNvGrpSpPr/>
          <p:nvPr/>
        </p:nvGrpSpPr>
        <p:grpSpPr>
          <a:xfrm>
            <a:off x="8663" y="15233"/>
            <a:ext cx="10066020" cy="1259205"/>
            <a:chOff x="8663" y="15233"/>
            <a:chExt cx="10066020" cy="1259205"/>
          </a:xfrm>
        </p:grpSpPr>
        <p:sp>
          <p:nvSpPr>
            <p:cNvPr id="7" name="object 7"/>
            <p:cNvSpPr/>
            <p:nvPr/>
          </p:nvSpPr>
          <p:spPr>
            <a:xfrm>
              <a:off x="5771845" y="15239"/>
              <a:ext cx="4302760" cy="701675"/>
            </a:xfrm>
            <a:custGeom>
              <a:avLst/>
              <a:gdLst/>
              <a:ahLst/>
              <a:cxnLst/>
              <a:rect l="l" t="t" r="r" b="b"/>
              <a:pathLst>
                <a:path w="4302759" h="701675">
                  <a:moveTo>
                    <a:pt x="4302582" y="529475"/>
                  </a:moveTo>
                  <a:lnTo>
                    <a:pt x="1066965" y="529475"/>
                  </a:lnTo>
                  <a:lnTo>
                    <a:pt x="597877" y="0"/>
                  </a:lnTo>
                  <a:lnTo>
                    <a:pt x="146519" y="529475"/>
                  </a:lnTo>
                  <a:lnTo>
                    <a:pt x="146088" y="529971"/>
                  </a:lnTo>
                  <a:lnTo>
                    <a:pt x="0" y="701357"/>
                  </a:lnTo>
                  <a:lnTo>
                    <a:pt x="4302582" y="701357"/>
                  </a:lnTo>
                  <a:lnTo>
                    <a:pt x="4302582" y="529475"/>
                  </a:lnTo>
                  <a:close/>
                </a:path>
              </a:pathLst>
            </a:custGeom>
            <a:solidFill>
              <a:srgbClr val="284278"/>
            </a:solidFill>
          </p:spPr>
          <p:txBody>
            <a:bodyPr wrap="square" lIns="0" tIns="0" rIns="0" bIns="0" rtlCol="0"/>
            <a:lstStyle/>
            <a:p>
              <a:endParaRPr/>
            </a:p>
          </p:txBody>
        </p:sp>
        <p:sp>
          <p:nvSpPr>
            <p:cNvPr id="8" name="object 8"/>
            <p:cNvSpPr/>
            <p:nvPr/>
          </p:nvSpPr>
          <p:spPr>
            <a:xfrm>
              <a:off x="8663" y="15233"/>
              <a:ext cx="6361430" cy="1259205"/>
            </a:xfrm>
            <a:custGeom>
              <a:avLst/>
              <a:gdLst/>
              <a:ahLst/>
              <a:cxnLst/>
              <a:rect l="l" t="t" r="r" b="b"/>
              <a:pathLst>
                <a:path w="6361430" h="1259205">
                  <a:moveTo>
                    <a:pt x="6361074" y="0"/>
                  </a:moveTo>
                  <a:lnTo>
                    <a:pt x="0" y="0"/>
                  </a:lnTo>
                  <a:lnTo>
                    <a:pt x="0" y="1259179"/>
                  </a:lnTo>
                  <a:lnTo>
                    <a:pt x="5286997" y="1259179"/>
                  </a:lnTo>
                  <a:lnTo>
                    <a:pt x="6361074" y="0"/>
                  </a:lnTo>
                  <a:close/>
                </a:path>
              </a:pathLst>
            </a:custGeom>
            <a:solidFill>
              <a:srgbClr val="215198"/>
            </a:solidFill>
          </p:spPr>
          <p:txBody>
            <a:bodyPr wrap="square" lIns="0" tIns="0" rIns="0" bIns="0" rtlCol="0"/>
            <a:lstStyle/>
            <a:p>
              <a:endParaRPr/>
            </a:p>
          </p:txBody>
        </p:sp>
      </p:grpSp>
      <p:sp>
        <p:nvSpPr>
          <p:cNvPr id="11" name="object 11"/>
          <p:cNvSpPr/>
          <p:nvPr/>
        </p:nvSpPr>
        <p:spPr>
          <a:xfrm>
            <a:off x="5372201" y="1266366"/>
            <a:ext cx="4711599"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grpSp>
        <p:nvGrpSpPr>
          <p:cNvPr id="12" name="object 12"/>
          <p:cNvGrpSpPr/>
          <p:nvPr/>
        </p:nvGrpSpPr>
        <p:grpSpPr>
          <a:xfrm>
            <a:off x="9099959" y="7044409"/>
            <a:ext cx="980440" cy="172085"/>
            <a:chOff x="9099959" y="7044409"/>
            <a:chExt cx="980440" cy="172085"/>
          </a:xfrm>
        </p:grpSpPr>
        <p:sp>
          <p:nvSpPr>
            <p:cNvPr id="13" name="object 13"/>
            <p:cNvSpPr/>
            <p:nvPr/>
          </p:nvSpPr>
          <p:spPr>
            <a:xfrm>
              <a:off x="9516378" y="7044409"/>
              <a:ext cx="563880" cy="172085"/>
            </a:xfrm>
            <a:custGeom>
              <a:avLst/>
              <a:gdLst/>
              <a:ahLst/>
              <a:cxnLst/>
              <a:rect l="l" t="t" r="r" b="b"/>
              <a:pathLst>
                <a:path w="563879" h="172084">
                  <a:moveTo>
                    <a:pt x="563410" y="0"/>
                  </a:moveTo>
                  <a:lnTo>
                    <a:pt x="0" y="0"/>
                  </a:lnTo>
                  <a:lnTo>
                    <a:pt x="220459" y="171475"/>
                  </a:lnTo>
                  <a:lnTo>
                    <a:pt x="563410" y="171475"/>
                  </a:lnTo>
                  <a:lnTo>
                    <a:pt x="563410" y="0"/>
                  </a:lnTo>
                  <a:close/>
                </a:path>
              </a:pathLst>
            </a:custGeom>
            <a:solidFill>
              <a:srgbClr val="284278"/>
            </a:solidFill>
          </p:spPr>
          <p:txBody>
            <a:bodyPr wrap="square" lIns="0" tIns="0" rIns="0" bIns="0" rtlCol="0"/>
            <a:lstStyle/>
            <a:p>
              <a:endParaRPr/>
            </a:p>
          </p:txBody>
        </p:sp>
        <p:sp>
          <p:nvSpPr>
            <p:cNvPr id="14" name="object 14"/>
            <p:cNvSpPr/>
            <p:nvPr/>
          </p:nvSpPr>
          <p:spPr>
            <a:xfrm>
              <a:off x="9099959" y="7044412"/>
              <a:ext cx="636905" cy="172085"/>
            </a:xfrm>
            <a:custGeom>
              <a:avLst/>
              <a:gdLst/>
              <a:ahLst/>
              <a:cxnLst/>
              <a:rect l="l" t="t" r="r" b="b"/>
              <a:pathLst>
                <a:path w="636904" h="172084">
                  <a:moveTo>
                    <a:pt x="416420" y="0"/>
                  </a:moveTo>
                  <a:lnTo>
                    <a:pt x="0" y="0"/>
                  </a:lnTo>
                  <a:lnTo>
                    <a:pt x="0" y="171462"/>
                  </a:lnTo>
                  <a:lnTo>
                    <a:pt x="636879" y="171462"/>
                  </a:lnTo>
                  <a:lnTo>
                    <a:pt x="416420" y="0"/>
                  </a:lnTo>
                  <a:close/>
                </a:path>
              </a:pathLst>
            </a:custGeom>
            <a:solidFill>
              <a:srgbClr val="231F20"/>
            </a:solidFill>
          </p:spPr>
          <p:txBody>
            <a:bodyPr wrap="square" lIns="0" tIns="0" rIns="0" bIns="0" rtlCol="0"/>
            <a:lstStyle/>
            <a:p>
              <a:endParaRPr/>
            </a:p>
          </p:txBody>
        </p:sp>
      </p:grpSp>
      <p:sp>
        <p:nvSpPr>
          <p:cNvPr id="17" name="object 3">
            <a:extLst>
              <a:ext uri="{FF2B5EF4-FFF2-40B4-BE49-F238E27FC236}">
                <a16:creationId xmlns:a16="http://schemas.microsoft.com/office/drawing/2014/main" xmlns="" id="{A1CB5907-E7E2-4125-888E-259E5E9D29EC}"/>
              </a:ext>
            </a:extLst>
          </p:cNvPr>
          <p:cNvSpPr txBox="1"/>
          <p:nvPr/>
        </p:nvSpPr>
        <p:spPr>
          <a:xfrm>
            <a:off x="559752" y="6899298"/>
            <a:ext cx="6006148" cy="585417"/>
          </a:xfrm>
          <a:prstGeom prst="rect">
            <a:avLst/>
          </a:prstGeom>
        </p:spPr>
        <p:txBody>
          <a:bodyPr vert="horz" wrap="square" lIns="0" tIns="92075" rIns="0" bIns="0" rtlCol="0">
            <a:spAutoFit/>
          </a:bodyPr>
          <a:lstStyle/>
          <a:p>
            <a:pPr marL="12700">
              <a:lnSpc>
                <a:spcPct val="100000"/>
              </a:lnSpc>
            </a:pPr>
            <a:r>
              <a:rPr lang="ja-JP" altLang="en-US" sz="800" spc="20" dirty="0">
                <a:solidFill>
                  <a:srgbClr val="231F20"/>
                </a:solidFill>
                <a:latin typeface="+mn-ea"/>
                <a:cs typeface="A-OTF リュウミン Pr6N M-KL"/>
              </a:rPr>
              <a:t>障害児通所支援事業所等における安全な医療的ケアの実施体制の構築に関する調査研究</a:t>
            </a:r>
          </a:p>
          <a:p>
            <a:pPr marL="12700">
              <a:lnSpc>
                <a:spcPct val="100000"/>
              </a:lnSpc>
            </a:pPr>
            <a:r>
              <a:rPr lang="ja-JP" altLang="en-US" sz="800" spc="20" dirty="0">
                <a:solidFill>
                  <a:srgbClr val="231F20"/>
                </a:solidFill>
                <a:latin typeface="+mn-ea"/>
                <a:cs typeface="A-OTF リュウミン Pr6N M-KL"/>
              </a:rPr>
              <a:t>みずほ情報総研株式会社</a:t>
            </a:r>
          </a:p>
          <a:p>
            <a:pPr marL="12700">
              <a:lnSpc>
                <a:spcPct val="100000"/>
              </a:lnSpc>
            </a:pPr>
            <a:r>
              <a:rPr lang="en-US" altLang="ja-JP" sz="800" spc="20" dirty="0">
                <a:solidFill>
                  <a:srgbClr val="231F20"/>
                </a:solidFill>
                <a:latin typeface="+mn-ea"/>
                <a:cs typeface="A-OTF リュウミン Pr6N M-KL"/>
              </a:rPr>
              <a:t>【</a:t>
            </a:r>
            <a:r>
              <a:rPr lang="en-US" altLang="ja-JP" sz="800" dirty="0" err="1">
                <a:latin typeface="+mn-ea"/>
                <a:cs typeface="A-OTF リュウミン Pr6N M-KL"/>
              </a:rPr>
              <a:t>Part.Ⅰ</a:t>
            </a:r>
            <a:r>
              <a:rPr lang="en-US" altLang="ja-JP" sz="800" spc="20" dirty="0">
                <a:solidFill>
                  <a:srgbClr val="231F20"/>
                </a:solidFill>
                <a:latin typeface="+mn-ea"/>
                <a:cs typeface="A-OTF リュウミン Pr6N M-KL"/>
              </a:rPr>
              <a:t>】</a:t>
            </a:r>
            <a:r>
              <a:rPr lang="ja-JP" altLang="en-US" sz="800" spc="20" dirty="0">
                <a:solidFill>
                  <a:srgbClr val="231F20"/>
                </a:solidFill>
                <a:latin typeface="+mn-ea"/>
                <a:cs typeface="A-OTF リュウミン Pr6N M-KL"/>
              </a:rPr>
              <a:t>障害児通所支援事業所等（障害児通所支援、生活介護およびグループホーム）における医療的ケアとは</a:t>
            </a:r>
          </a:p>
          <a:p>
            <a:pPr marL="12700">
              <a:lnSpc>
                <a:spcPct val="100000"/>
              </a:lnSpc>
            </a:pPr>
            <a:endParaRPr sz="800" dirty="0">
              <a:latin typeface="+mn-ea"/>
              <a:cs typeface="A-OTF リュウミン Pr6N M-KL"/>
            </a:endParaRPr>
          </a:p>
        </p:txBody>
      </p:sp>
      <p:sp>
        <p:nvSpPr>
          <p:cNvPr id="18" name="object 11">
            <a:extLst>
              <a:ext uri="{FF2B5EF4-FFF2-40B4-BE49-F238E27FC236}">
                <a16:creationId xmlns:a16="http://schemas.microsoft.com/office/drawing/2014/main" xmlns="" id="{5C411327-63E4-4C18-8D54-50D4B517F089}"/>
              </a:ext>
            </a:extLst>
          </p:cNvPr>
          <p:cNvSpPr/>
          <p:nvPr/>
        </p:nvSpPr>
        <p:spPr>
          <a:xfrm>
            <a:off x="546100" y="6859906"/>
            <a:ext cx="9524048"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sp>
        <p:nvSpPr>
          <p:cNvPr id="22" name="object 2">
            <a:extLst>
              <a:ext uri="{FF2B5EF4-FFF2-40B4-BE49-F238E27FC236}">
                <a16:creationId xmlns:a16="http://schemas.microsoft.com/office/drawing/2014/main" xmlns="" id="{841FE353-B526-47D4-9D9B-D009BE44B875}"/>
              </a:ext>
            </a:extLst>
          </p:cNvPr>
          <p:cNvSpPr txBox="1"/>
          <p:nvPr/>
        </p:nvSpPr>
        <p:spPr>
          <a:xfrm>
            <a:off x="5515243" y="1661581"/>
            <a:ext cx="4001135" cy="1080424"/>
          </a:xfrm>
          <a:prstGeom prst="rect">
            <a:avLst/>
          </a:prstGeom>
        </p:spPr>
        <p:txBody>
          <a:bodyPr vert="horz" wrap="square" lIns="0" tIns="92075" rIns="0" bIns="0" rtlCol="0">
            <a:spAutoFit/>
          </a:bodyPr>
          <a:lstStyle/>
          <a:p>
            <a:pPr marL="12700">
              <a:lnSpc>
                <a:spcPct val="100000"/>
              </a:lnSpc>
              <a:spcBef>
                <a:spcPts val="725"/>
              </a:spcBef>
            </a:pPr>
            <a:r>
              <a:rPr lang="ja-JP" altLang="en-US" b="1" dirty="0">
                <a:solidFill>
                  <a:srgbClr val="EF4136"/>
                </a:solidFill>
                <a:latin typeface="A-OTF リュウミン Pr6N EB-KL"/>
                <a:cs typeface="A-OTF リュウミン Pr6N EB-KL"/>
              </a:rPr>
              <a:t>酸素療法（在宅酸素療法）の管理</a:t>
            </a:r>
            <a:r>
              <a:rPr lang="ja-JP" altLang="en-US" sz="1800" b="1" dirty="0">
                <a:solidFill>
                  <a:srgbClr val="EF4136"/>
                </a:solidFill>
                <a:latin typeface="A-OTF リュウミン Pr6N EB-KL"/>
                <a:cs typeface="A-OTF リュウミン Pr6N EB-KL"/>
              </a:rPr>
              <a:t>：</a:t>
            </a:r>
            <a:endParaRPr sz="1800" dirty="0">
              <a:latin typeface="A-OTF リュウミン Pr6N EB-KL"/>
              <a:cs typeface="A-OTF リュウミン Pr6N EB-KL"/>
            </a:endParaRPr>
          </a:p>
          <a:p>
            <a:pPr marL="12700">
              <a:lnSpc>
                <a:spcPct val="150000"/>
              </a:lnSpc>
              <a:spcBef>
                <a:spcPts val="490"/>
              </a:spcBef>
            </a:pPr>
            <a:r>
              <a:rPr lang="ja-JP" altLang="en-US" sz="1400" b="0" spc="25" dirty="0">
                <a:latin typeface="A-OTF リュウミン Pr6N M-KL"/>
                <a:cs typeface="A-OTF リュウミン Pr6N M-KL"/>
              </a:rPr>
              <a:t>呼吸機能の低下が原因で、体内の酸素が不足している場合、酸素濃縮器等を使い、酸素を補います。</a:t>
            </a:r>
          </a:p>
        </p:txBody>
      </p:sp>
      <p:sp>
        <p:nvSpPr>
          <p:cNvPr id="23" name="object 9">
            <a:extLst>
              <a:ext uri="{FF2B5EF4-FFF2-40B4-BE49-F238E27FC236}">
                <a16:creationId xmlns:a16="http://schemas.microsoft.com/office/drawing/2014/main" xmlns="" id="{EA307B5C-0654-4F3E-95D3-C60160BF4107}"/>
              </a:ext>
            </a:extLst>
          </p:cNvPr>
          <p:cNvSpPr txBox="1">
            <a:spLocks noGrp="1"/>
          </p:cNvSpPr>
          <p:nvPr>
            <p:ph type="title"/>
          </p:nvPr>
        </p:nvSpPr>
        <p:spPr>
          <a:xfrm>
            <a:off x="1308100" y="656069"/>
            <a:ext cx="4302760" cy="382156"/>
          </a:xfrm>
          <a:prstGeom prst="rect">
            <a:avLst/>
          </a:prstGeom>
        </p:spPr>
        <p:txBody>
          <a:bodyPr vert="horz" wrap="square" lIns="0" tIns="12700" rIns="0" bIns="0" rtlCol="0">
            <a:spAutoFit/>
          </a:bodyPr>
          <a:lstStyle/>
          <a:p>
            <a:pPr marL="12700">
              <a:lnSpc>
                <a:spcPct val="100000"/>
              </a:lnSpc>
              <a:spcBef>
                <a:spcPts val="100"/>
              </a:spcBef>
            </a:pPr>
            <a:r>
              <a:rPr lang="ja-JP" altLang="en-US" sz="2400" b="0" i="0" spc="-85" dirty="0">
                <a:latin typeface="A-OTF リュウミン Pr6N M-KL"/>
                <a:cs typeface="A-OTF リュウミン Pr6N M-KL"/>
              </a:rPr>
              <a:t>酸素療法（在宅酸素療法）の管理</a:t>
            </a:r>
          </a:p>
        </p:txBody>
      </p:sp>
      <p:sp>
        <p:nvSpPr>
          <p:cNvPr id="24" name="object 10">
            <a:extLst>
              <a:ext uri="{FF2B5EF4-FFF2-40B4-BE49-F238E27FC236}">
                <a16:creationId xmlns:a16="http://schemas.microsoft.com/office/drawing/2014/main" xmlns="" id="{6CC1E271-C8B3-44BC-A931-485FBA0B6F85}"/>
              </a:ext>
            </a:extLst>
          </p:cNvPr>
          <p:cNvSpPr txBox="1"/>
          <p:nvPr/>
        </p:nvSpPr>
        <p:spPr>
          <a:xfrm>
            <a:off x="462483" y="380450"/>
            <a:ext cx="762000" cy="936154"/>
          </a:xfrm>
          <a:prstGeom prst="rect">
            <a:avLst/>
          </a:prstGeom>
        </p:spPr>
        <p:txBody>
          <a:bodyPr vert="horz" wrap="square" lIns="0" tIns="12700" rIns="0" bIns="0" rtlCol="0">
            <a:spAutoFit/>
          </a:bodyPr>
          <a:lstStyle/>
          <a:p>
            <a:pPr marL="12700">
              <a:lnSpc>
                <a:spcPct val="100000"/>
              </a:lnSpc>
              <a:spcBef>
                <a:spcPts val="100"/>
              </a:spcBef>
            </a:pPr>
            <a:r>
              <a:rPr sz="6000" b="0" spc="-105" dirty="0">
                <a:solidFill>
                  <a:srgbClr val="FFFFFF"/>
                </a:solidFill>
                <a:latin typeface="A-OTF リュウミン Pr6N M-KL"/>
                <a:cs typeface="A-OTF リュウミン Pr6N M-KL"/>
              </a:rPr>
              <a:t>0</a:t>
            </a:r>
            <a:r>
              <a:rPr lang="en-US" altLang="ja-JP" sz="6000" spc="-105" dirty="0">
                <a:solidFill>
                  <a:srgbClr val="FFFFFF"/>
                </a:solidFill>
                <a:latin typeface="A-OTF リュウミン Pr6N M-KL"/>
                <a:cs typeface="A-OTF リュウミン Pr6N M-KL"/>
              </a:rPr>
              <a:t>4</a:t>
            </a:r>
            <a:endParaRPr sz="6000" dirty="0">
              <a:latin typeface="A-OTF リュウミン Pr6N M-KL"/>
              <a:cs typeface="A-OTF リュウミン Pr6N M-KL"/>
            </a:endParaRPr>
          </a:p>
        </p:txBody>
      </p:sp>
      <p:pic>
        <p:nvPicPr>
          <p:cNvPr id="25" name="図 24">
            <a:extLst>
              <a:ext uri="{FF2B5EF4-FFF2-40B4-BE49-F238E27FC236}">
                <a16:creationId xmlns:a16="http://schemas.microsoft.com/office/drawing/2014/main" xmlns="" id="{F4A90F74-1A3D-4F62-A8B0-E6C23B6F46C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7501" y="2462888"/>
            <a:ext cx="2363158" cy="3150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図 33">
            <a:extLst>
              <a:ext uri="{FF2B5EF4-FFF2-40B4-BE49-F238E27FC236}">
                <a16:creationId xmlns:a16="http://schemas.microsoft.com/office/drawing/2014/main" xmlns="" id="{146BA6B4-59FF-4818-91EA-C9BE8BA7D2F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32101" y="2462888"/>
            <a:ext cx="2362199" cy="3150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テキスト ボックス 34">
            <a:extLst>
              <a:ext uri="{FF2B5EF4-FFF2-40B4-BE49-F238E27FC236}">
                <a16:creationId xmlns:a16="http://schemas.microsoft.com/office/drawing/2014/main" xmlns="" id="{5CC88737-7281-477F-8DAE-6C4199B21E8D}"/>
              </a:ext>
            </a:extLst>
          </p:cNvPr>
          <p:cNvSpPr txBox="1"/>
          <p:nvPr/>
        </p:nvSpPr>
        <p:spPr>
          <a:xfrm>
            <a:off x="546100" y="1969079"/>
            <a:ext cx="1917793" cy="307777"/>
          </a:xfrm>
          <a:prstGeom prst="rect">
            <a:avLst/>
          </a:prstGeom>
          <a:noFill/>
          <a:ln>
            <a:solidFill>
              <a:schemeClr val="tx1"/>
            </a:solidFill>
          </a:ln>
        </p:spPr>
        <p:txBody>
          <a:bodyPr wrap="square" rtlCol="0">
            <a:spAutoFit/>
          </a:bodyPr>
          <a:lstStyle/>
          <a:p>
            <a:pPr algn="ctr"/>
            <a:r>
              <a:rPr kumimoji="1" lang="ja-JP" altLang="en-US" sz="1400" b="1" dirty="0">
                <a:solidFill>
                  <a:schemeClr val="tx1"/>
                </a:solidFill>
              </a:rPr>
              <a:t>酸素濃縮器</a:t>
            </a:r>
            <a:r>
              <a:rPr kumimoji="1" lang="ja-JP" altLang="en-US" sz="1400" b="1" dirty="0"/>
              <a:t>の例</a:t>
            </a:r>
            <a:endParaRPr kumimoji="1" lang="en-US" altLang="ja-JP" sz="1400" b="1" dirty="0"/>
          </a:p>
        </p:txBody>
      </p:sp>
      <p:sp>
        <p:nvSpPr>
          <p:cNvPr id="36" name="テキスト ボックス 35">
            <a:extLst>
              <a:ext uri="{FF2B5EF4-FFF2-40B4-BE49-F238E27FC236}">
                <a16:creationId xmlns:a16="http://schemas.microsoft.com/office/drawing/2014/main" xmlns="" id="{9E88FB27-A33D-4948-B463-217786763369}"/>
              </a:ext>
            </a:extLst>
          </p:cNvPr>
          <p:cNvSpPr txBox="1"/>
          <p:nvPr/>
        </p:nvSpPr>
        <p:spPr>
          <a:xfrm>
            <a:off x="3030671" y="1969079"/>
            <a:ext cx="1917793" cy="307777"/>
          </a:xfrm>
          <a:prstGeom prst="rect">
            <a:avLst/>
          </a:prstGeom>
          <a:noFill/>
          <a:ln>
            <a:solidFill>
              <a:schemeClr val="tx1"/>
            </a:solidFill>
          </a:ln>
        </p:spPr>
        <p:txBody>
          <a:bodyPr wrap="square" rtlCol="0">
            <a:spAutoFit/>
          </a:bodyPr>
          <a:lstStyle/>
          <a:p>
            <a:pPr algn="ctr"/>
            <a:r>
              <a:rPr kumimoji="1" lang="ja-JP" altLang="en-US" sz="1400" b="1" dirty="0">
                <a:solidFill>
                  <a:schemeClr val="tx1"/>
                </a:solidFill>
              </a:rPr>
              <a:t>酸素ボンベ</a:t>
            </a:r>
            <a:r>
              <a:rPr kumimoji="1" lang="ja-JP" altLang="en-US" sz="1400" b="1" dirty="0"/>
              <a:t>の例</a:t>
            </a:r>
            <a:endParaRPr kumimoji="1" lang="en-US" altLang="ja-JP" sz="1400" b="1" dirty="0"/>
          </a:p>
        </p:txBody>
      </p:sp>
      <p:sp>
        <p:nvSpPr>
          <p:cNvPr id="2" name="スライド番号プレースホルダー 1"/>
          <p:cNvSpPr>
            <a:spLocks noGrp="1"/>
          </p:cNvSpPr>
          <p:nvPr>
            <p:ph type="sldNum" sz="quarter" idx="7"/>
          </p:nvPr>
        </p:nvSpPr>
        <p:spPr/>
        <p:txBody>
          <a:bodyPr/>
          <a:lstStyle/>
          <a:p>
            <a:fld id="{B6F15528-21DE-4FAA-801E-634DDDAF4B2B}" type="slidenum">
              <a:rPr lang="en-US" altLang="ja-JP" smtClean="0"/>
              <a:pPr/>
              <a:t>12</a:t>
            </a:fld>
            <a:endParaRPr lang="ja-JP" altLang="en-US" dirty="0"/>
          </a:p>
        </p:txBody>
      </p:sp>
      <p:sp>
        <p:nvSpPr>
          <p:cNvPr id="26" name="テキスト ボックス 25">
            <a:extLst>
              <a:ext uri="{FF2B5EF4-FFF2-40B4-BE49-F238E27FC236}">
                <a16:creationId xmlns:a16="http://schemas.microsoft.com/office/drawing/2014/main" xmlns="" id="{ED7BB585-385B-4A26-B5B6-CDE9864DD9FB}"/>
              </a:ext>
            </a:extLst>
          </p:cNvPr>
          <p:cNvSpPr txBox="1"/>
          <p:nvPr/>
        </p:nvSpPr>
        <p:spPr>
          <a:xfrm>
            <a:off x="317501" y="5673424"/>
            <a:ext cx="3816000" cy="252000"/>
          </a:xfrm>
          <a:prstGeom prst="rect">
            <a:avLst/>
          </a:prstGeom>
          <a:noFill/>
        </p:spPr>
        <p:txBody>
          <a:bodyPr wrap="square" rtlCol="0">
            <a:spAutoFit/>
          </a:bodyPr>
          <a:lstStyle/>
          <a:p>
            <a:r>
              <a:rPr kumimoji="1" lang="ja-JP" altLang="en-US" sz="1000" dirty="0"/>
              <a:t>写真提供：</a:t>
            </a:r>
            <a:r>
              <a:rPr lang="ja-JP" altLang="en-US" sz="1000" dirty="0"/>
              <a:t>特定非営利活動法人　なかのドリーム（おでんくらぶ）</a:t>
            </a:r>
            <a:endParaRPr lang="en-US" altLang="ja-JP" sz="1000" dirty="0"/>
          </a:p>
        </p:txBody>
      </p:sp>
    </p:spTree>
    <p:extLst>
      <p:ext uri="{BB962C8B-B14F-4D97-AF65-F5344CB8AC3E}">
        <p14:creationId xmlns:p14="http://schemas.microsoft.com/office/powerpoint/2010/main" val="188328889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object 5"/>
          <p:cNvSpPr txBox="1"/>
          <p:nvPr/>
        </p:nvSpPr>
        <p:spPr>
          <a:xfrm>
            <a:off x="7901510" y="878925"/>
            <a:ext cx="2093390" cy="197490"/>
          </a:xfrm>
          <a:prstGeom prst="rect">
            <a:avLst/>
          </a:prstGeom>
        </p:spPr>
        <p:txBody>
          <a:bodyPr vert="horz" wrap="square" lIns="0" tIns="12700" rIns="0" bIns="0" rtlCol="0">
            <a:spAutoFit/>
          </a:bodyPr>
          <a:lstStyle/>
          <a:p>
            <a:pPr marL="12700">
              <a:lnSpc>
                <a:spcPct val="100000"/>
              </a:lnSpc>
              <a:spcBef>
                <a:spcPts val="100"/>
              </a:spcBef>
            </a:pPr>
            <a:r>
              <a:rPr sz="1200" b="0" dirty="0">
                <a:solidFill>
                  <a:srgbClr val="284278"/>
                </a:solidFill>
                <a:latin typeface="A-OTF リュウミン Pr6N M-KL"/>
                <a:cs typeface="A-OTF リュウミン Pr6N M-KL"/>
              </a:rPr>
              <a:t>(</a:t>
            </a:r>
            <a:r>
              <a:rPr lang="en-US" sz="1200" b="0" dirty="0">
                <a:solidFill>
                  <a:srgbClr val="284278"/>
                </a:solidFill>
                <a:latin typeface="A-OTF リュウミン Pr6N M-KL"/>
                <a:cs typeface="A-OTF リュウミン Pr6N M-KL"/>
              </a:rPr>
              <a:t>3</a:t>
            </a:r>
            <a:r>
              <a:rPr sz="1200" b="0" dirty="0">
                <a:solidFill>
                  <a:srgbClr val="284278"/>
                </a:solidFill>
                <a:latin typeface="A-OTF リュウミン Pr6N M-KL"/>
                <a:cs typeface="A-OTF リュウミン Pr6N M-KL"/>
              </a:rPr>
              <a:t>)</a:t>
            </a:r>
            <a:r>
              <a:rPr lang="ja-JP" altLang="en-US" sz="1200" b="0" dirty="0">
                <a:solidFill>
                  <a:srgbClr val="284278"/>
                </a:solidFill>
                <a:latin typeface="A-OTF リュウミン Pr6N M-KL"/>
                <a:cs typeface="A-OTF リュウミン Pr6N M-KL"/>
              </a:rPr>
              <a:t>医療的ケアの具体的内容</a:t>
            </a:r>
            <a:endParaRPr sz="1200" dirty="0">
              <a:latin typeface="A-OTF リュウミン Pr6N M-KL"/>
              <a:cs typeface="A-OTF リュウミン Pr6N M-KL"/>
            </a:endParaRPr>
          </a:p>
        </p:txBody>
      </p:sp>
      <p:grpSp>
        <p:nvGrpSpPr>
          <p:cNvPr id="6" name="object 6"/>
          <p:cNvGrpSpPr/>
          <p:nvPr/>
        </p:nvGrpSpPr>
        <p:grpSpPr>
          <a:xfrm>
            <a:off x="8663" y="15233"/>
            <a:ext cx="10066020" cy="1259205"/>
            <a:chOff x="8663" y="15233"/>
            <a:chExt cx="10066020" cy="1259205"/>
          </a:xfrm>
        </p:grpSpPr>
        <p:sp>
          <p:nvSpPr>
            <p:cNvPr id="7" name="object 7"/>
            <p:cNvSpPr/>
            <p:nvPr/>
          </p:nvSpPr>
          <p:spPr>
            <a:xfrm>
              <a:off x="5771845" y="15239"/>
              <a:ext cx="4302760" cy="701675"/>
            </a:xfrm>
            <a:custGeom>
              <a:avLst/>
              <a:gdLst/>
              <a:ahLst/>
              <a:cxnLst/>
              <a:rect l="l" t="t" r="r" b="b"/>
              <a:pathLst>
                <a:path w="4302759" h="701675">
                  <a:moveTo>
                    <a:pt x="4302582" y="529475"/>
                  </a:moveTo>
                  <a:lnTo>
                    <a:pt x="1066965" y="529475"/>
                  </a:lnTo>
                  <a:lnTo>
                    <a:pt x="597877" y="0"/>
                  </a:lnTo>
                  <a:lnTo>
                    <a:pt x="146519" y="529475"/>
                  </a:lnTo>
                  <a:lnTo>
                    <a:pt x="146088" y="529971"/>
                  </a:lnTo>
                  <a:lnTo>
                    <a:pt x="0" y="701357"/>
                  </a:lnTo>
                  <a:lnTo>
                    <a:pt x="4302582" y="701357"/>
                  </a:lnTo>
                  <a:lnTo>
                    <a:pt x="4302582" y="529475"/>
                  </a:lnTo>
                  <a:close/>
                </a:path>
              </a:pathLst>
            </a:custGeom>
            <a:solidFill>
              <a:srgbClr val="284278"/>
            </a:solidFill>
          </p:spPr>
          <p:txBody>
            <a:bodyPr wrap="square" lIns="0" tIns="0" rIns="0" bIns="0" rtlCol="0"/>
            <a:lstStyle/>
            <a:p>
              <a:endParaRPr/>
            </a:p>
          </p:txBody>
        </p:sp>
        <p:sp>
          <p:nvSpPr>
            <p:cNvPr id="8" name="object 8"/>
            <p:cNvSpPr/>
            <p:nvPr/>
          </p:nvSpPr>
          <p:spPr>
            <a:xfrm>
              <a:off x="8663" y="15233"/>
              <a:ext cx="6361430" cy="1259205"/>
            </a:xfrm>
            <a:custGeom>
              <a:avLst/>
              <a:gdLst/>
              <a:ahLst/>
              <a:cxnLst/>
              <a:rect l="l" t="t" r="r" b="b"/>
              <a:pathLst>
                <a:path w="6361430" h="1259205">
                  <a:moveTo>
                    <a:pt x="6361074" y="0"/>
                  </a:moveTo>
                  <a:lnTo>
                    <a:pt x="0" y="0"/>
                  </a:lnTo>
                  <a:lnTo>
                    <a:pt x="0" y="1259179"/>
                  </a:lnTo>
                  <a:lnTo>
                    <a:pt x="5286997" y="1259179"/>
                  </a:lnTo>
                  <a:lnTo>
                    <a:pt x="6361074" y="0"/>
                  </a:lnTo>
                  <a:close/>
                </a:path>
              </a:pathLst>
            </a:custGeom>
            <a:solidFill>
              <a:srgbClr val="215198"/>
            </a:solidFill>
          </p:spPr>
          <p:txBody>
            <a:bodyPr wrap="square" lIns="0" tIns="0" rIns="0" bIns="0" rtlCol="0"/>
            <a:lstStyle/>
            <a:p>
              <a:endParaRPr/>
            </a:p>
          </p:txBody>
        </p:sp>
      </p:grpSp>
      <p:sp>
        <p:nvSpPr>
          <p:cNvPr id="11" name="object 11"/>
          <p:cNvSpPr/>
          <p:nvPr/>
        </p:nvSpPr>
        <p:spPr>
          <a:xfrm>
            <a:off x="5372201" y="1266366"/>
            <a:ext cx="4711599"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grpSp>
        <p:nvGrpSpPr>
          <p:cNvPr id="12" name="object 12"/>
          <p:cNvGrpSpPr/>
          <p:nvPr/>
        </p:nvGrpSpPr>
        <p:grpSpPr>
          <a:xfrm>
            <a:off x="9099959" y="7044409"/>
            <a:ext cx="980440" cy="172085"/>
            <a:chOff x="9099959" y="7044409"/>
            <a:chExt cx="980440" cy="172085"/>
          </a:xfrm>
        </p:grpSpPr>
        <p:sp>
          <p:nvSpPr>
            <p:cNvPr id="13" name="object 13"/>
            <p:cNvSpPr/>
            <p:nvPr/>
          </p:nvSpPr>
          <p:spPr>
            <a:xfrm>
              <a:off x="9516378" y="7044409"/>
              <a:ext cx="563880" cy="172085"/>
            </a:xfrm>
            <a:custGeom>
              <a:avLst/>
              <a:gdLst/>
              <a:ahLst/>
              <a:cxnLst/>
              <a:rect l="l" t="t" r="r" b="b"/>
              <a:pathLst>
                <a:path w="563879" h="172084">
                  <a:moveTo>
                    <a:pt x="563410" y="0"/>
                  </a:moveTo>
                  <a:lnTo>
                    <a:pt x="0" y="0"/>
                  </a:lnTo>
                  <a:lnTo>
                    <a:pt x="220459" y="171475"/>
                  </a:lnTo>
                  <a:lnTo>
                    <a:pt x="563410" y="171475"/>
                  </a:lnTo>
                  <a:lnTo>
                    <a:pt x="563410" y="0"/>
                  </a:lnTo>
                  <a:close/>
                </a:path>
              </a:pathLst>
            </a:custGeom>
            <a:solidFill>
              <a:srgbClr val="284278"/>
            </a:solidFill>
          </p:spPr>
          <p:txBody>
            <a:bodyPr wrap="square" lIns="0" tIns="0" rIns="0" bIns="0" rtlCol="0"/>
            <a:lstStyle/>
            <a:p>
              <a:endParaRPr/>
            </a:p>
          </p:txBody>
        </p:sp>
        <p:sp>
          <p:nvSpPr>
            <p:cNvPr id="14" name="object 14"/>
            <p:cNvSpPr/>
            <p:nvPr/>
          </p:nvSpPr>
          <p:spPr>
            <a:xfrm>
              <a:off x="9099959" y="7044412"/>
              <a:ext cx="636905" cy="172085"/>
            </a:xfrm>
            <a:custGeom>
              <a:avLst/>
              <a:gdLst/>
              <a:ahLst/>
              <a:cxnLst/>
              <a:rect l="l" t="t" r="r" b="b"/>
              <a:pathLst>
                <a:path w="636904" h="172084">
                  <a:moveTo>
                    <a:pt x="416420" y="0"/>
                  </a:moveTo>
                  <a:lnTo>
                    <a:pt x="0" y="0"/>
                  </a:lnTo>
                  <a:lnTo>
                    <a:pt x="0" y="171462"/>
                  </a:lnTo>
                  <a:lnTo>
                    <a:pt x="636879" y="171462"/>
                  </a:lnTo>
                  <a:lnTo>
                    <a:pt x="416420" y="0"/>
                  </a:lnTo>
                  <a:close/>
                </a:path>
              </a:pathLst>
            </a:custGeom>
            <a:solidFill>
              <a:srgbClr val="231F20"/>
            </a:solidFill>
          </p:spPr>
          <p:txBody>
            <a:bodyPr wrap="square" lIns="0" tIns="0" rIns="0" bIns="0" rtlCol="0"/>
            <a:lstStyle/>
            <a:p>
              <a:endParaRPr/>
            </a:p>
          </p:txBody>
        </p:sp>
      </p:grpSp>
      <p:sp>
        <p:nvSpPr>
          <p:cNvPr id="17" name="object 3">
            <a:extLst>
              <a:ext uri="{FF2B5EF4-FFF2-40B4-BE49-F238E27FC236}">
                <a16:creationId xmlns:a16="http://schemas.microsoft.com/office/drawing/2014/main" xmlns="" id="{A1CB5907-E7E2-4125-888E-259E5E9D29EC}"/>
              </a:ext>
            </a:extLst>
          </p:cNvPr>
          <p:cNvSpPr txBox="1"/>
          <p:nvPr/>
        </p:nvSpPr>
        <p:spPr>
          <a:xfrm>
            <a:off x="559752" y="6899298"/>
            <a:ext cx="6006148" cy="585417"/>
          </a:xfrm>
          <a:prstGeom prst="rect">
            <a:avLst/>
          </a:prstGeom>
        </p:spPr>
        <p:txBody>
          <a:bodyPr vert="horz" wrap="square" lIns="0" tIns="92075" rIns="0" bIns="0" rtlCol="0">
            <a:spAutoFit/>
          </a:bodyPr>
          <a:lstStyle/>
          <a:p>
            <a:pPr marL="12700">
              <a:lnSpc>
                <a:spcPct val="100000"/>
              </a:lnSpc>
            </a:pPr>
            <a:r>
              <a:rPr lang="ja-JP" altLang="en-US" sz="800" spc="20" dirty="0">
                <a:solidFill>
                  <a:srgbClr val="231F20"/>
                </a:solidFill>
                <a:latin typeface="+mn-ea"/>
                <a:cs typeface="A-OTF リュウミン Pr6N M-KL"/>
              </a:rPr>
              <a:t>障害児通所支援事業所等における安全な医療的ケアの実施体制の構築に関する調査研究</a:t>
            </a:r>
          </a:p>
          <a:p>
            <a:pPr marL="12700">
              <a:lnSpc>
                <a:spcPct val="100000"/>
              </a:lnSpc>
            </a:pPr>
            <a:r>
              <a:rPr lang="ja-JP" altLang="en-US" sz="800" spc="20" dirty="0">
                <a:solidFill>
                  <a:srgbClr val="231F20"/>
                </a:solidFill>
                <a:latin typeface="+mn-ea"/>
                <a:cs typeface="A-OTF リュウミン Pr6N M-KL"/>
              </a:rPr>
              <a:t>みずほ情報総研株式会社</a:t>
            </a:r>
          </a:p>
          <a:p>
            <a:pPr marL="12700">
              <a:lnSpc>
                <a:spcPct val="100000"/>
              </a:lnSpc>
            </a:pPr>
            <a:r>
              <a:rPr lang="en-US" altLang="ja-JP" sz="800" spc="20" dirty="0">
                <a:solidFill>
                  <a:srgbClr val="231F20"/>
                </a:solidFill>
                <a:latin typeface="+mn-ea"/>
                <a:cs typeface="A-OTF リュウミン Pr6N M-KL"/>
              </a:rPr>
              <a:t>【</a:t>
            </a:r>
            <a:r>
              <a:rPr lang="en-US" altLang="ja-JP" sz="800" dirty="0" err="1">
                <a:latin typeface="+mn-ea"/>
                <a:cs typeface="A-OTF リュウミン Pr6N M-KL"/>
              </a:rPr>
              <a:t>Part.Ⅰ</a:t>
            </a:r>
            <a:r>
              <a:rPr lang="en-US" altLang="ja-JP" sz="800" spc="20" dirty="0">
                <a:solidFill>
                  <a:srgbClr val="231F20"/>
                </a:solidFill>
                <a:latin typeface="+mn-ea"/>
                <a:cs typeface="A-OTF リュウミン Pr6N M-KL"/>
              </a:rPr>
              <a:t>】</a:t>
            </a:r>
            <a:r>
              <a:rPr lang="ja-JP" altLang="en-US" sz="800" spc="20" dirty="0">
                <a:solidFill>
                  <a:srgbClr val="231F20"/>
                </a:solidFill>
                <a:latin typeface="+mn-ea"/>
                <a:cs typeface="A-OTF リュウミン Pr6N M-KL"/>
              </a:rPr>
              <a:t>障害児通所支援事業所等（障害児通所支援、生活介護およびグループホーム）における医療的ケアとは</a:t>
            </a:r>
          </a:p>
          <a:p>
            <a:pPr marL="12700">
              <a:lnSpc>
                <a:spcPct val="100000"/>
              </a:lnSpc>
            </a:pPr>
            <a:endParaRPr sz="800" dirty="0">
              <a:latin typeface="+mn-ea"/>
              <a:cs typeface="A-OTF リュウミン Pr6N M-KL"/>
            </a:endParaRPr>
          </a:p>
        </p:txBody>
      </p:sp>
      <p:sp>
        <p:nvSpPr>
          <p:cNvPr id="18" name="object 11">
            <a:extLst>
              <a:ext uri="{FF2B5EF4-FFF2-40B4-BE49-F238E27FC236}">
                <a16:creationId xmlns:a16="http://schemas.microsoft.com/office/drawing/2014/main" xmlns="" id="{5C411327-63E4-4C18-8D54-50D4B517F089}"/>
              </a:ext>
            </a:extLst>
          </p:cNvPr>
          <p:cNvSpPr/>
          <p:nvPr/>
        </p:nvSpPr>
        <p:spPr>
          <a:xfrm>
            <a:off x="546100" y="6859906"/>
            <a:ext cx="9524048"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sp>
        <p:nvSpPr>
          <p:cNvPr id="26" name="object 2">
            <a:extLst>
              <a:ext uri="{FF2B5EF4-FFF2-40B4-BE49-F238E27FC236}">
                <a16:creationId xmlns:a16="http://schemas.microsoft.com/office/drawing/2014/main" xmlns="" id="{4D327729-7A97-438D-845F-8B904C230DA7}"/>
              </a:ext>
            </a:extLst>
          </p:cNvPr>
          <p:cNvSpPr txBox="1"/>
          <p:nvPr/>
        </p:nvSpPr>
        <p:spPr>
          <a:xfrm>
            <a:off x="5515243" y="1678317"/>
            <a:ext cx="4251057" cy="1726755"/>
          </a:xfrm>
          <a:prstGeom prst="rect">
            <a:avLst/>
          </a:prstGeom>
        </p:spPr>
        <p:txBody>
          <a:bodyPr vert="horz" wrap="square" lIns="0" tIns="92075" rIns="0" bIns="0" rtlCol="0">
            <a:spAutoFit/>
          </a:bodyPr>
          <a:lstStyle/>
          <a:p>
            <a:pPr marL="12700">
              <a:lnSpc>
                <a:spcPct val="100000"/>
              </a:lnSpc>
              <a:spcBef>
                <a:spcPts val="725"/>
              </a:spcBef>
            </a:pPr>
            <a:r>
              <a:rPr lang="ja-JP" altLang="en-US" b="1" dirty="0">
                <a:solidFill>
                  <a:srgbClr val="EF4136"/>
                </a:solidFill>
                <a:latin typeface="A-OTF リュウミン Pr6N EB-KL"/>
                <a:cs typeface="A-OTF リュウミン Pr6N EB-KL"/>
              </a:rPr>
              <a:t>経管栄養の管理（胃ろう・腸ろう・鼻腔など）</a:t>
            </a:r>
            <a:r>
              <a:rPr lang="ja-JP" altLang="en-US" sz="1800" b="1" dirty="0">
                <a:solidFill>
                  <a:srgbClr val="EF4136"/>
                </a:solidFill>
                <a:latin typeface="A-OTF リュウミン Pr6N EB-KL"/>
                <a:cs typeface="A-OTF リュウミン Pr6N EB-KL"/>
              </a:rPr>
              <a:t>：</a:t>
            </a:r>
            <a:endParaRPr sz="1800" dirty="0">
              <a:latin typeface="A-OTF リュウミン Pr6N EB-KL"/>
              <a:cs typeface="A-OTF リュウミン Pr6N EB-KL"/>
            </a:endParaRPr>
          </a:p>
          <a:p>
            <a:pPr marL="12700">
              <a:lnSpc>
                <a:spcPct val="150000"/>
              </a:lnSpc>
              <a:spcBef>
                <a:spcPts val="490"/>
              </a:spcBef>
            </a:pPr>
            <a:r>
              <a:rPr lang="ja-JP" altLang="en-US" sz="1400" b="0" spc="25" dirty="0">
                <a:latin typeface="A-OTF リュウミン Pr6N M-KL"/>
                <a:cs typeface="A-OTF リュウミン Pr6N M-KL"/>
              </a:rPr>
              <a:t>摂食嚥下の機能に障害があることが原因で、口から食事を摂れない、十分な量を摂れない場合などに胃や腸、鼻腔にチューブを通して流動食や栄養剤を注入</a:t>
            </a:r>
            <a:r>
              <a:rPr lang="ja-JP" altLang="en-US" sz="1400" spc="25" dirty="0">
                <a:latin typeface="A-OTF リュウミン Pr6N M-KL"/>
                <a:cs typeface="A-OTF リュウミン Pr6N M-KL"/>
              </a:rPr>
              <a:t>します</a:t>
            </a:r>
            <a:r>
              <a:rPr lang="ja-JP" altLang="en-US" sz="1400" b="0" spc="25" dirty="0">
                <a:latin typeface="A-OTF リュウミン Pr6N M-KL"/>
                <a:cs typeface="A-OTF リュウミン Pr6N M-KL"/>
              </a:rPr>
              <a:t>。また、胃内残内容の確認も含みます。</a:t>
            </a:r>
          </a:p>
        </p:txBody>
      </p:sp>
      <p:sp>
        <p:nvSpPr>
          <p:cNvPr id="27" name="object 9">
            <a:extLst>
              <a:ext uri="{FF2B5EF4-FFF2-40B4-BE49-F238E27FC236}">
                <a16:creationId xmlns:a16="http://schemas.microsoft.com/office/drawing/2014/main" xmlns="" id="{E64B2117-3388-4CA2-BA63-7E50C5388C88}"/>
              </a:ext>
            </a:extLst>
          </p:cNvPr>
          <p:cNvSpPr txBox="1">
            <a:spLocks noGrp="1"/>
          </p:cNvSpPr>
          <p:nvPr>
            <p:ph type="title"/>
          </p:nvPr>
        </p:nvSpPr>
        <p:spPr>
          <a:xfrm>
            <a:off x="1512577" y="515337"/>
            <a:ext cx="3681723" cy="659155"/>
          </a:xfrm>
          <a:prstGeom prst="rect">
            <a:avLst/>
          </a:prstGeom>
        </p:spPr>
        <p:txBody>
          <a:bodyPr vert="horz" wrap="square" lIns="0" tIns="12700" rIns="0" bIns="0" rtlCol="0">
            <a:spAutoFit/>
          </a:bodyPr>
          <a:lstStyle/>
          <a:p>
            <a:pPr marL="12700">
              <a:lnSpc>
                <a:spcPct val="100000"/>
              </a:lnSpc>
              <a:spcBef>
                <a:spcPts val="100"/>
              </a:spcBef>
            </a:pPr>
            <a:r>
              <a:rPr lang="ja-JP" altLang="en-US" sz="2400" b="0" i="0" spc="-85" dirty="0">
                <a:latin typeface="A-OTF リュウミン Pr6N M-KL"/>
                <a:cs typeface="A-OTF リュウミン Pr6N M-KL"/>
              </a:rPr>
              <a:t>経管栄養の管理</a:t>
            </a:r>
            <a:br>
              <a:rPr lang="ja-JP" altLang="en-US" sz="2400" b="0" i="0" spc="-85" dirty="0">
                <a:latin typeface="A-OTF リュウミン Pr6N M-KL"/>
                <a:cs typeface="A-OTF リュウミン Pr6N M-KL"/>
              </a:rPr>
            </a:br>
            <a:r>
              <a:rPr lang="ja-JP" altLang="en-US" sz="1800" b="0" i="0" spc="-85" dirty="0">
                <a:latin typeface="A-OTF リュウミン Pr6N M-KL"/>
                <a:cs typeface="A-OTF リュウミン Pr6N M-KL"/>
              </a:rPr>
              <a:t>（胃ろう・腸ろう・鼻腔など）</a:t>
            </a:r>
            <a:endParaRPr lang="ja-JP" altLang="en-US" sz="2400" b="0" i="0" spc="-85" dirty="0">
              <a:latin typeface="A-OTF リュウミン Pr6N M-KL"/>
              <a:cs typeface="A-OTF リュウミン Pr6N M-KL"/>
            </a:endParaRPr>
          </a:p>
        </p:txBody>
      </p:sp>
      <p:sp>
        <p:nvSpPr>
          <p:cNvPr id="28" name="object 10">
            <a:extLst>
              <a:ext uri="{FF2B5EF4-FFF2-40B4-BE49-F238E27FC236}">
                <a16:creationId xmlns:a16="http://schemas.microsoft.com/office/drawing/2014/main" xmlns="" id="{9B29930A-6B51-4567-A461-38B4A13DC6E3}"/>
              </a:ext>
            </a:extLst>
          </p:cNvPr>
          <p:cNvSpPr txBox="1"/>
          <p:nvPr/>
        </p:nvSpPr>
        <p:spPr>
          <a:xfrm>
            <a:off x="462483" y="380450"/>
            <a:ext cx="762000" cy="936154"/>
          </a:xfrm>
          <a:prstGeom prst="rect">
            <a:avLst/>
          </a:prstGeom>
        </p:spPr>
        <p:txBody>
          <a:bodyPr vert="horz" wrap="square" lIns="0" tIns="12700" rIns="0" bIns="0" rtlCol="0">
            <a:spAutoFit/>
          </a:bodyPr>
          <a:lstStyle/>
          <a:p>
            <a:pPr marL="12700">
              <a:lnSpc>
                <a:spcPct val="100000"/>
              </a:lnSpc>
              <a:spcBef>
                <a:spcPts val="100"/>
              </a:spcBef>
            </a:pPr>
            <a:r>
              <a:rPr sz="6000" b="0" spc="-105" dirty="0">
                <a:solidFill>
                  <a:srgbClr val="FFFFFF"/>
                </a:solidFill>
                <a:latin typeface="A-OTF リュウミン Pr6N M-KL"/>
                <a:cs typeface="A-OTF リュウミン Pr6N M-KL"/>
              </a:rPr>
              <a:t>0</a:t>
            </a:r>
            <a:r>
              <a:rPr lang="en-US" sz="6000" b="0" spc="-105" dirty="0">
                <a:solidFill>
                  <a:srgbClr val="FFFFFF"/>
                </a:solidFill>
                <a:latin typeface="A-OTF リュウミン Pr6N M-KL"/>
                <a:cs typeface="A-OTF リュウミン Pr6N M-KL"/>
              </a:rPr>
              <a:t>5</a:t>
            </a:r>
            <a:endParaRPr sz="6000" dirty="0">
              <a:latin typeface="A-OTF リュウミン Pr6N M-KL"/>
              <a:cs typeface="A-OTF リュウミン Pr6N M-KL"/>
            </a:endParaRPr>
          </a:p>
        </p:txBody>
      </p:sp>
      <p:pic>
        <p:nvPicPr>
          <p:cNvPr id="30" name="Picture 5">
            <a:extLst>
              <a:ext uri="{FF2B5EF4-FFF2-40B4-BE49-F238E27FC236}">
                <a16:creationId xmlns:a16="http://schemas.microsoft.com/office/drawing/2014/main" xmlns="" id="{299F4054-E885-470B-A5DD-6BB1E2FB338B}"/>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794134" y="2718062"/>
            <a:ext cx="2400166" cy="3265146"/>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1" name="テキスト ボックス 30">
            <a:extLst>
              <a:ext uri="{FF2B5EF4-FFF2-40B4-BE49-F238E27FC236}">
                <a16:creationId xmlns:a16="http://schemas.microsoft.com/office/drawing/2014/main" xmlns="" id="{E58E2ED9-DB45-458B-AFF9-38CF0DF9190A}"/>
              </a:ext>
            </a:extLst>
          </p:cNvPr>
          <p:cNvSpPr txBox="1"/>
          <p:nvPr/>
        </p:nvSpPr>
        <p:spPr>
          <a:xfrm>
            <a:off x="2794134" y="1743105"/>
            <a:ext cx="2392362" cy="861774"/>
          </a:xfrm>
          <a:prstGeom prst="rect">
            <a:avLst/>
          </a:prstGeom>
          <a:noFill/>
          <a:ln>
            <a:solidFill>
              <a:schemeClr val="tx1"/>
            </a:solidFill>
          </a:ln>
        </p:spPr>
        <p:txBody>
          <a:bodyPr wrap="square" rtlCol="0">
            <a:spAutoFit/>
          </a:bodyPr>
          <a:lstStyle/>
          <a:p>
            <a:pPr algn="ctr"/>
            <a:r>
              <a:rPr kumimoji="1" lang="ja-JP" altLang="en-US" sz="1400" b="1" dirty="0">
                <a:solidFill>
                  <a:schemeClr val="tx1"/>
                </a:solidFill>
              </a:rPr>
              <a:t>胃ろう</a:t>
            </a:r>
            <a:r>
              <a:rPr kumimoji="1" lang="ja-JP" altLang="en-US" sz="1400" b="1" dirty="0"/>
              <a:t>の例</a:t>
            </a:r>
            <a:r>
              <a:rPr kumimoji="1" lang="ja-JP" altLang="en-US" sz="1400" b="1" dirty="0">
                <a:solidFill>
                  <a:schemeClr val="tx1"/>
                </a:solidFill>
              </a:rPr>
              <a:t>：</a:t>
            </a:r>
            <a:endParaRPr kumimoji="1" lang="en-US" altLang="ja-JP" sz="1400" b="1" dirty="0">
              <a:solidFill>
                <a:schemeClr val="tx1"/>
              </a:solidFill>
            </a:endParaRPr>
          </a:p>
          <a:p>
            <a:pPr algn="ctr"/>
            <a:r>
              <a:rPr kumimoji="1" lang="ja-JP" altLang="en-US" sz="1200" dirty="0">
                <a:solidFill>
                  <a:schemeClr val="tx1"/>
                </a:solidFill>
              </a:rPr>
              <a:t>バルーン式ボタン・注入の時に</a:t>
            </a:r>
            <a:endParaRPr kumimoji="1" lang="en-US" altLang="ja-JP" sz="1200" dirty="0">
              <a:solidFill>
                <a:schemeClr val="tx1"/>
              </a:solidFill>
            </a:endParaRPr>
          </a:p>
          <a:p>
            <a:pPr algn="ctr"/>
            <a:r>
              <a:rPr kumimoji="1" lang="ja-JP" altLang="en-US" sz="1200" dirty="0">
                <a:solidFill>
                  <a:schemeClr val="tx1"/>
                </a:solidFill>
              </a:rPr>
              <a:t>つける接続チューブ</a:t>
            </a:r>
            <a:endParaRPr kumimoji="1" lang="en-US" altLang="ja-JP" sz="1200" dirty="0">
              <a:solidFill>
                <a:schemeClr val="tx1"/>
              </a:solidFill>
            </a:endParaRPr>
          </a:p>
          <a:p>
            <a:pPr algn="ctr"/>
            <a:r>
              <a:rPr kumimoji="1" lang="ja-JP" altLang="en-US" sz="1200" dirty="0">
                <a:solidFill>
                  <a:schemeClr val="tx1"/>
                </a:solidFill>
              </a:rPr>
              <a:t>（ガーゼを挟んでいる）</a:t>
            </a:r>
          </a:p>
        </p:txBody>
      </p:sp>
      <p:sp>
        <p:nvSpPr>
          <p:cNvPr id="2" name="スライド番号プレースホルダー 1"/>
          <p:cNvSpPr>
            <a:spLocks noGrp="1"/>
          </p:cNvSpPr>
          <p:nvPr>
            <p:ph type="sldNum" sz="quarter" idx="7"/>
          </p:nvPr>
        </p:nvSpPr>
        <p:spPr/>
        <p:txBody>
          <a:bodyPr/>
          <a:lstStyle/>
          <a:p>
            <a:fld id="{B6F15528-21DE-4FAA-801E-634DDDAF4B2B}" type="slidenum">
              <a:rPr lang="en-US" altLang="ja-JP" smtClean="0"/>
              <a:pPr/>
              <a:t>13</a:t>
            </a:fld>
            <a:endParaRPr lang="ja-JP" altLang="en-US" dirty="0"/>
          </a:p>
        </p:txBody>
      </p:sp>
      <p:sp>
        <p:nvSpPr>
          <p:cNvPr id="22" name="正方形/長方形 21">
            <a:extLst>
              <a:ext uri="{FF2B5EF4-FFF2-40B4-BE49-F238E27FC236}">
                <a16:creationId xmlns:a16="http://schemas.microsoft.com/office/drawing/2014/main" xmlns="" id="{CC542874-3911-43ED-AA0A-F1D7BD17A69D}"/>
              </a:ext>
            </a:extLst>
          </p:cNvPr>
          <p:cNvSpPr/>
          <p:nvPr/>
        </p:nvSpPr>
        <p:spPr>
          <a:xfrm>
            <a:off x="237399" y="1743105"/>
            <a:ext cx="2392362" cy="839649"/>
          </a:xfrm>
          <a:prstGeom prst="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b="1" dirty="0">
                <a:solidFill>
                  <a:schemeClr val="tx1"/>
                </a:solidFill>
              </a:rPr>
              <a:t>胃ろうの例：</a:t>
            </a:r>
            <a:endParaRPr kumimoji="1" lang="en-US" altLang="ja-JP" sz="1400" b="1" dirty="0">
              <a:solidFill>
                <a:schemeClr val="tx1"/>
              </a:solidFill>
            </a:endParaRPr>
          </a:p>
          <a:p>
            <a:pPr algn="ctr"/>
            <a:endParaRPr lang="en-US" altLang="ja-JP" sz="1200" dirty="0">
              <a:solidFill>
                <a:schemeClr val="tx1"/>
              </a:solidFill>
            </a:endParaRPr>
          </a:p>
          <a:p>
            <a:pPr algn="ctr"/>
            <a:r>
              <a:rPr lang="ja-JP" altLang="en-US" sz="1200" dirty="0">
                <a:solidFill>
                  <a:schemeClr val="tx1"/>
                </a:solidFill>
              </a:rPr>
              <a:t>注入用のイルリガートルボトル</a:t>
            </a:r>
          </a:p>
        </p:txBody>
      </p:sp>
      <p:pic>
        <p:nvPicPr>
          <p:cNvPr id="23" name="Picture 7"/>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241299" y="2724866"/>
            <a:ext cx="2413123" cy="3266359"/>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4" name="テキスト ボックス 23">
            <a:extLst>
              <a:ext uri="{FF2B5EF4-FFF2-40B4-BE49-F238E27FC236}">
                <a16:creationId xmlns:a16="http://schemas.microsoft.com/office/drawing/2014/main" xmlns="" id="{ED7BB585-385B-4A26-B5B6-CDE9864DD9FB}"/>
              </a:ext>
            </a:extLst>
          </p:cNvPr>
          <p:cNvSpPr txBox="1"/>
          <p:nvPr/>
        </p:nvSpPr>
        <p:spPr>
          <a:xfrm>
            <a:off x="174315" y="6030617"/>
            <a:ext cx="3816000" cy="252000"/>
          </a:xfrm>
          <a:prstGeom prst="rect">
            <a:avLst/>
          </a:prstGeom>
          <a:noFill/>
        </p:spPr>
        <p:txBody>
          <a:bodyPr wrap="square" rtlCol="0">
            <a:spAutoFit/>
          </a:bodyPr>
          <a:lstStyle/>
          <a:p>
            <a:r>
              <a:rPr kumimoji="1" lang="ja-JP" altLang="en-US" sz="1000" dirty="0"/>
              <a:t>写真提供：</a:t>
            </a:r>
            <a:r>
              <a:rPr lang="ja-JP" altLang="en-US" sz="1000" dirty="0"/>
              <a:t>特定非営利活動法人　なかのドリーム（おでんくらぶ）</a:t>
            </a:r>
            <a:endParaRPr lang="en-US" altLang="ja-JP" sz="1000" dirty="0"/>
          </a:p>
        </p:txBody>
      </p:sp>
    </p:spTree>
    <p:extLst>
      <p:ext uri="{BB962C8B-B14F-4D97-AF65-F5344CB8AC3E}">
        <p14:creationId xmlns:p14="http://schemas.microsoft.com/office/powerpoint/2010/main" val="333501938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5515243" y="1396839"/>
            <a:ext cx="4327257" cy="2696251"/>
          </a:xfrm>
          <a:prstGeom prst="rect">
            <a:avLst/>
          </a:prstGeom>
        </p:spPr>
        <p:txBody>
          <a:bodyPr vert="horz" wrap="square" lIns="0" tIns="92075" rIns="0" bIns="0" rtlCol="0">
            <a:spAutoFit/>
          </a:bodyPr>
          <a:lstStyle/>
          <a:p>
            <a:pPr marL="12700">
              <a:lnSpc>
                <a:spcPct val="100000"/>
              </a:lnSpc>
              <a:spcBef>
                <a:spcPts val="725"/>
              </a:spcBef>
            </a:pPr>
            <a:r>
              <a:rPr lang="ja-JP" altLang="en-US" b="1" dirty="0">
                <a:solidFill>
                  <a:srgbClr val="EF4136"/>
                </a:solidFill>
                <a:latin typeface="A-OTF リュウミン Pr6N EB-KL"/>
                <a:cs typeface="A-OTF リュウミン Pr6N EB-KL"/>
              </a:rPr>
              <a:t>医療的ケアの具体的な手技</a:t>
            </a:r>
            <a:r>
              <a:rPr lang="ja-JP" altLang="en-US" sz="1800" b="1" dirty="0">
                <a:solidFill>
                  <a:srgbClr val="EF4136"/>
                </a:solidFill>
                <a:latin typeface="A-OTF リュウミン Pr6N EB-KL"/>
                <a:cs typeface="A-OTF リュウミン Pr6N EB-KL"/>
              </a:rPr>
              <a:t>：</a:t>
            </a:r>
            <a:endParaRPr lang="ja-JP" altLang="en-US" sz="1800" dirty="0">
              <a:latin typeface="A-OTF リュウミン Pr6N EB-KL"/>
              <a:cs typeface="A-OTF リュウミン Pr6N EB-KL"/>
            </a:endParaRPr>
          </a:p>
          <a:p>
            <a:pPr marL="12700">
              <a:lnSpc>
                <a:spcPct val="150000"/>
              </a:lnSpc>
              <a:spcBef>
                <a:spcPts val="490"/>
              </a:spcBef>
            </a:pPr>
            <a:r>
              <a:rPr lang="ja-JP" altLang="en-US" sz="1400" spc="25" dirty="0">
                <a:latin typeface="A-OTF リュウミン Pr6N M-KL"/>
                <a:cs typeface="A-OTF リュウミン Pr6N M-KL"/>
              </a:rPr>
              <a:t>前頁</a:t>
            </a:r>
            <a:r>
              <a:rPr lang="ja-JP" altLang="en-US" sz="1400" b="0" spc="25" dirty="0">
                <a:latin typeface="A-OTF リュウミン Pr6N M-KL"/>
                <a:cs typeface="A-OTF リュウミン Pr6N M-KL"/>
              </a:rPr>
              <a:t>の医療的ケアは医師や看護師等の免許を持つ者が行うことができます。それ以外にも、介護福祉士及び喀痰吸引等研修を修了した認定特定行為業務従事者</a:t>
            </a:r>
            <a:r>
              <a:rPr lang="ja-JP" altLang="en-US" sz="1400" spc="25" dirty="0">
                <a:latin typeface="A-OTF リュウミン Pr6N M-KL"/>
                <a:cs typeface="A-OTF リュウミン Pr6N M-KL"/>
              </a:rPr>
              <a:t>は口腔内、鼻腔内、気管カニューレ内の喀痰吸引、胃</a:t>
            </a:r>
            <a:r>
              <a:rPr lang="ja-JP" altLang="en-US" sz="1400" b="0" spc="25" dirty="0">
                <a:latin typeface="A-OTF リュウミン Pr6N M-KL"/>
                <a:cs typeface="A-OTF リュウミン Pr6N M-KL"/>
              </a:rPr>
              <a:t>ろう、または腸ろうによる経管栄養、経鼻経管栄養の５つの特定行為について、一定の条件の下で実施することができます。</a:t>
            </a:r>
          </a:p>
        </p:txBody>
      </p:sp>
      <p:sp>
        <p:nvSpPr>
          <p:cNvPr id="5" name="object 5"/>
          <p:cNvSpPr txBox="1"/>
          <p:nvPr/>
        </p:nvSpPr>
        <p:spPr>
          <a:xfrm>
            <a:off x="7901510" y="878925"/>
            <a:ext cx="2093390" cy="197490"/>
          </a:xfrm>
          <a:prstGeom prst="rect">
            <a:avLst/>
          </a:prstGeom>
        </p:spPr>
        <p:txBody>
          <a:bodyPr vert="horz" wrap="square" lIns="0" tIns="12700" rIns="0" bIns="0" rtlCol="0">
            <a:spAutoFit/>
          </a:bodyPr>
          <a:lstStyle/>
          <a:p>
            <a:pPr marL="12700">
              <a:lnSpc>
                <a:spcPct val="100000"/>
              </a:lnSpc>
              <a:spcBef>
                <a:spcPts val="100"/>
              </a:spcBef>
            </a:pPr>
            <a:r>
              <a:rPr sz="1200" b="0" dirty="0">
                <a:solidFill>
                  <a:srgbClr val="284278"/>
                </a:solidFill>
                <a:latin typeface="A-OTF リュウミン Pr6N M-KL"/>
                <a:cs typeface="A-OTF リュウミン Pr6N M-KL"/>
              </a:rPr>
              <a:t>(</a:t>
            </a:r>
            <a:r>
              <a:rPr lang="en-US" sz="1200" b="0" dirty="0">
                <a:solidFill>
                  <a:srgbClr val="284278"/>
                </a:solidFill>
                <a:latin typeface="A-OTF リュウミン Pr6N M-KL"/>
                <a:cs typeface="A-OTF リュウミン Pr6N M-KL"/>
              </a:rPr>
              <a:t>3</a:t>
            </a:r>
            <a:r>
              <a:rPr sz="1200" b="0" dirty="0">
                <a:solidFill>
                  <a:srgbClr val="284278"/>
                </a:solidFill>
                <a:latin typeface="A-OTF リュウミン Pr6N M-KL"/>
                <a:cs typeface="A-OTF リュウミン Pr6N M-KL"/>
              </a:rPr>
              <a:t>)</a:t>
            </a:r>
            <a:r>
              <a:rPr lang="ja-JP" altLang="en-US" sz="1200" b="0" dirty="0">
                <a:solidFill>
                  <a:srgbClr val="284278"/>
                </a:solidFill>
                <a:latin typeface="A-OTF リュウミン Pr6N M-KL"/>
                <a:cs typeface="A-OTF リュウミン Pr6N M-KL"/>
              </a:rPr>
              <a:t>医療的ケアの具体的内容</a:t>
            </a:r>
            <a:endParaRPr sz="1200" dirty="0">
              <a:latin typeface="A-OTF リュウミン Pr6N M-KL"/>
              <a:cs typeface="A-OTF リュウミン Pr6N M-KL"/>
            </a:endParaRPr>
          </a:p>
        </p:txBody>
      </p:sp>
      <p:grpSp>
        <p:nvGrpSpPr>
          <p:cNvPr id="6" name="object 6"/>
          <p:cNvGrpSpPr/>
          <p:nvPr/>
        </p:nvGrpSpPr>
        <p:grpSpPr>
          <a:xfrm>
            <a:off x="8663" y="15233"/>
            <a:ext cx="10066020" cy="1259205"/>
            <a:chOff x="8663" y="15233"/>
            <a:chExt cx="10066020" cy="1259205"/>
          </a:xfrm>
        </p:grpSpPr>
        <p:sp>
          <p:nvSpPr>
            <p:cNvPr id="7" name="object 7"/>
            <p:cNvSpPr/>
            <p:nvPr/>
          </p:nvSpPr>
          <p:spPr>
            <a:xfrm>
              <a:off x="5771845" y="15239"/>
              <a:ext cx="4302760" cy="701675"/>
            </a:xfrm>
            <a:custGeom>
              <a:avLst/>
              <a:gdLst/>
              <a:ahLst/>
              <a:cxnLst/>
              <a:rect l="l" t="t" r="r" b="b"/>
              <a:pathLst>
                <a:path w="4302759" h="701675">
                  <a:moveTo>
                    <a:pt x="4302582" y="529475"/>
                  </a:moveTo>
                  <a:lnTo>
                    <a:pt x="1066965" y="529475"/>
                  </a:lnTo>
                  <a:lnTo>
                    <a:pt x="597877" y="0"/>
                  </a:lnTo>
                  <a:lnTo>
                    <a:pt x="146519" y="529475"/>
                  </a:lnTo>
                  <a:lnTo>
                    <a:pt x="146088" y="529971"/>
                  </a:lnTo>
                  <a:lnTo>
                    <a:pt x="0" y="701357"/>
                  </a:lnTo>
                  <a:lnTo>
                    <a:pt x="4302582" y="701357"/>
                  </a:lnTo>
                  <a:lnTo>
                    <a:pt x="4302582" y="529475"/>
                  </a:lnTo>
                  <a:close/>
                </a:path>
              </a:pathLst>
            </a:custGeom>
            <a:solidFill>
              <a:srgbClr val="284278"/>
            </a:solidFill>
          </p:spPr>
          <p:txBody>
            <a:bodyPr wrap="square" lIns="0" tIns="0" rIns="0" bIns="0" rtlCol="0"/>
            <a:lstStyle/>
            <a:p>
              <a:endParaRPr/>
            </a:p>
          </p:txBody>
        </p:sp>
        <p:sp>
          <p:nvSpPr>
            <p:cNvPr id="8" name="object 8"/>
            <p:cNvSpPr/>
            <p:nvPr/>
          </p:nvSpPr>
          <p:spPr>
            <a:xfrm>
              <a:off x="8663" y="15233"/>
              <a:ext cx="6361430" cy="1259205"/>
            </a:xfrm>
            <a:custGeom>
              <a:avLst/>
              <a:gdLst/>
              <a:ahLst/>
              <a:cxnLst/>
              <a:rect l="l" t="t" r="r" b="b"/>
              <a:pathLst>
                <a:path w="6361430" h="1259205">
                  <a:moveTo>
                    <a:pt x="6361074" y="0"/>
                  </a:moveTo>
                  <a:lnTo>
                    <a:pt x="0" y="0"/>
                  </a:lnTo>
                  <a:lnTo>
                    <a:pt x="0" y="1259179"/>
                  </a:lnTo>
                  <a:lnTo>
                    <a:pt x="5286997" y="1259179"/>
                  </a:lnTo>
                  <a:lnTo>
                    <a:pt x="6361074" y="0"/>
                  </a:lnTo>
                  <a:close/>
                </a:path>
              </a:pathLst>
            </a:custGeom>
            <a:solidFill>
              <a:srgbClr val="215198"/>
            </a:solidFill>
          </p:spPr>
          <p:txBody>
            <a:bodyPr wrap="square" lIns="0" tIns="0" rIns="0" bIns="0" rtlCol="0"/>
            <a:lstStyle/>
            <a:p>
              <a:endParaRPr/>
            </a:p>
          </p:txBody>
        </p:sp>
      </p:grpSp>
      <p:sp>
        <p:nvSpPr>
          <p:cNvPr id="9" name="object 9"/>
          <p:cNvSpPr txBox="1">
            <a:spLocks noGrp="1"/>
          </p:cNvSpPr>
          <p:nvPr>
            <p:ph type="title"/>
          </p:nvPr>
        </p:nvSpPr>
        <p:spPr>
          <a:xfrm>
            <a:off x="1512577" y="515337"/>
            <a:ext cx="3859624" cy="751488"/>
          </a:xfrm>
          <a:prstGeom prst="rect">
            <a:avLst/>
          </a:prstGeom>
        </p:spPr>
        <p:txBody>
          <a:bodyPr vert="horz" wrap="square" lIns="0" tIns="12700" rIns="0" bIns="0" rtlCol="0">
            <a:spAutoFit/>
          </a:bodyPr>
          <a:lstStyle/>
          <a:p>
            <a:pPr marL="12700">
              <a:lnSpc>
                <a:spcPct val="100000"/>
              </a:lnSpc>
              <a:spcBef>
                <a:spcPts val="100"/>
              </a:spcBef>
            </a:pPr>
            <a:r>
              <a:rPr lang="ja-JP" altLang="en-US" sz="2400" b="0" i="0" spc="-85" dirty="0">
                <a:latin typeface="A-OTF リュウミン Pr6N M-KL"/>
                <a:cs typeface="A-OTF リュウミン Pr6N M-KL"/>
              </a:rPr>
              <a:t>医療的ケアの具体的な手技について</a:t>
            </a:r>
            <a:endParaRPr sz="2400" dirty="0">
              <a:latin typeface="A-OTF リュウミン Pr6N M-KL"/>
              <a:cs typeface="A-OTF リュウミン Pr6N M-KL"/>
            </a:endParaRPr>
          </a:p>
        </p:txBody>
      </p:sp>
      <p:sp>
        <p:nvSpPr>
          <p:cNvPr id="10" name="object 10"/>
          <p:cNvSpPr txBox="1"/>
          <p:nvPr/>
        </p:nvSpPr>
        <p:spPr>
          <a:xfrm>
            <a:off x="462483" y="380450"/>
            <a:ext cx="762000" cy="936154"/>
          </a:xfrm>
          <a:prstGeom prst="rect">
            <a:avLst/>
          </a:prstGeom>
        </p:spPr>
        <p:txBody>
          <a:bodyPr vert="horz" wrap="square" lIns="0" tIns="12700" rIns="0" bIns="0" rtlCol="0">
            <a:spAutoFit/>
          </a:bodyPr>
          <a:lstStyle/>
          <a:p>
            <a:pPr marL="12700">
              <a:lnSpc>
                <a:spcPct val="100000"/>
              </a:lnSpc>
              <a:spcBef>
                <a:spcPts val="100"/>
              </a:spcBef>
            </a:pPr>
            <a:r>
              <a:rPr sz="6000" b="0" spc="-105" dirty="0">
                <a:solidFill>
                  <a:srgbClr val="FFFFFF"/>
                </a:solidFill>
                <a:latin typeface="A-OTF リュウミン Pr6N M-KL"/>
                <a:cs typeface="A-OTF リュウミン Pr6N M-KL"/>
              </a:rPr>
              <a:t>0</a:t>
            </a:r>
            <a:r>
              <a:rPr lang="en-US" sz="6000" spc="-105" dirty="0">
                <a:solidFill>
                  <a:srgbClr val="FFFFFF"/>
                </a:solidFill>
                <a:latin typeface="A-OTF リュウミン Pr6N M-KL"/>
                <a:cs typeface="A-OTF リュウミン Pr6N M-KL"/>
              </a:rPr>
              <a:t>6</a:t>
            </a:r>
            <a:endParaRPr sz="6000" dirty="0">
              <a:latin typeface="A-OTF リュウミン Pr6N M-KL"/>
              <a:cs typeface="A-OTF リュウミン Pr6N M-KL"/>
            </a:endParaRPr>
          </a:p>
        </p:txBody>
      </p:sp>
      <p:sp>
        <p:nvSpPr>
          <p:cNvPr id="11" name="object 11"/>
          <p:cNvSpPr/>
          <p:nvPr/>
        </p:nvSpPr>
        <p:spPr>
          <a:xfrm>
            <a:off x="5372201" y="1266366"/>
            <a:ext cx="4711599"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grpSp>
        <p:nvGrpSpPr>
          <p:cNvPr id="12" name="object 12"/>
          <p:cNvGrpSpPr/>
          <p:nvPr/>
        </p:nvGrpSpPr>
        <p:grpSpPr>
          <a:xfrm>
            <a:off x="9099959" y="7044409"/>
            <a:ext cx="980440" cy="172085"/>
            <a:chOff x="9099959" y="7044409"/>
            <a:chExt cx="980440" cy="172085"/>
          </a:xfrm>
        </p:grpSpPr>
        <p:sp>
          <p:nvSpPr>
            <p:cNvPr id="13" name="object 13"/>
            <p:cNvSpPr/>
            <p:nvPr/>
          </p:nvSpPr>
          <p:spPr>
            <a:xfrm>
              <a:off x="9516378" y="7044409"/>
              <a:ext cx="563880" cy="172085"/>
            </a:xfrm>
            <a:custGeom>
              <a:avLst/>
              <a:gdLst/>
              <a:ahLst/>
              <a:cxnLst/>
              <a:rect l="l" t="t" r="r" b="b"/>
              <a:pathLst>
                <a:path w="563879" h="172084">
                  <a:moveTo>
                    <a:pt x="563410" y="0"/>
                  </a:moveTo>
                  <a:lnTo>
                    <a:pt x="0" y="0"/>
                  </a:lnTo>
                  <a:lnTo>
                    <a:pt x="220459" y="171475"/>
                  </a:lnTo>
                  <a:lnTo>
                    <a:pt x="563410" y="171475"/>
                  </a:lnTo>
                  <a:lnTo>
                    <a:pt x="563410" y="0"/>
                  </a:lnTo>
                  <a:close/>
                </a:path>
              </a:pathLst>
            </a:custGeom>
            <a:solidFill>
              <a:srgbClr val="284278"/>
            </a:solidFill>
          </p:spPr>
          <p:txBody>
            <a:bodyPr wrap="square" lIns="0" tIns="0" rIns="0" bIns="0" rtlCol="0"/>
            <a:lstStyle/>
            <a:p>
              <a:endParaRPr/>
            </a:p>
          </p:txBody>
        </p:sp>
        <p:sp>
          <p:nvSpPr>
            <p:cNvPr id="14" name="object 14"/>
            <p:cNvSpPr/>
            <p:nvPr/>
          </p:nvSpPr>
          <p:spPr>
            <a:xfrm>
              <a:off x="9099959" y="7044412"/>
              <a:ext cx="636905" cy="172085"/>
            </a:xfrm>
            <a:custGeom>
              <a:avLst/>
              <a:gdLst/>
              <a:ahLst/>
              <a:cxnLst/>
              <a:rect l="l" t="t" r="r" b="b"/>
              <a:pathLst>
                <a:path w="636904" h="172084">
                  <a:moveTo>
                    <a:pt x="416420" y="0"/>
                  </a:moveTo>
                  <a:lnTo>
                    <a:pt x="0" y="0"/>
                  </a:lnTo>
                  <a:lnTo>
                    <a:pt x="0" y="171462"/>
                  </a:lnTo>
                  <a:lnTo>
                    <a:pt x="636879" y="171462"/>
                  </a:lnTo>
                  <a:lnTo>
                    <a:pt x="416420" y="0"/>
                  </a:lnTo>
                  <a:close/>
                </a:path>
              </a:pathLst>
            </a:custGeom>
            <a:solidFill>
              <a:srgbClr val="231F20"/>
            </a:solidFill>
          </p:spPr>
          <p:txBody>
            <a:bodyPr wrap="square" lIns="0" tIns="0" rIns="0" bIns="0" rtlCol="0"/>
            <a:lstStyle/>
            <a:p>
              <a:endParaRPr/>
            </a:p>
          </p:txBody>
        </p:sp>
      </p:grpSp>
      <p:sp>
        <p:nvSpPr>
          <p:cNvPr id="16" name="object 3">
            <a:extLst>
              <a:ext uri="{FF2B5EF4-FFF2-40B4-BE49-F238E27FC236}">
                <a16:creationId xmlns:a16="http://schemas.microsoft.com/office/drawing/2014/main" xmlns="" id="{B2C0DD52-A0BE-4230-B4FA-A636B48E4DA2}"/>
              </a:ext>
            </a:extLst>
          </p:cNvPr>
          <p:cNvSpPr txBox="1"/>
          <p:nvPr/>
        </p:nvSpPr>
        <p:spPr>
          <a:xfrm>
            <a:off x="5495286" y="3993389"/>
            <a:ext cx="4347214" cy="739305"/>
          </a:xfrm>
          <a:prstGeom prst="rect">
            <a:avLst/>
          </a:prstGeom>
        </p:spPr>
        <p:txBody>
          <a:bodyPr vert="horz" wrap="square" lIns="0" tIns="92075" rIns="0" bIns="0" rtlCol="0">
            <a:spAutoFit/>
          </a:bodyPr>
          <a:lstStyle/>
          <a:p>
            <a:pPr marL="12700">
              <a:lnSpc>
                <a:spcPct val="150000"/>
              </a:lnSpc>
              <a:spcBef>
                <a:spcPts val="490"/>
              </a:spcBef>
            </a:pPr>
            <a:r>
              <a:rPr lang="ja-JP" altLang="en-US" sz="1400" b="0" spc="20" dirty="0">
                <a:solidFill>
                  <a:srgbClr val="231F20"/>
                </a:solidFill>
                <a:latin typeface="A-OTF リュウミン Pr6N M-KL"/>
                <a:cs typeface="A-OTF リュウミン Pr6N M-KL"/>
              </a:rPr>
              <a:t>個々の医療的ケアの具体的な</a:t>
            </a:r>
            <a:r>
              <a:rPr lang="ja-JP" altLang="en-US" sz="1400" spc="20" dirty="0">
                <a:solidFill>
                  <a:srgbClr val="231F20"/>
                </a:solidFill>
                <a:latin typeface="A-OTF リュウミン Pr6N M-KL"/>
                <a:cs typeface="A-OTF リュウミン Pr6N M-KL"/>
              </a:rPr>
              <a:t>手技</a:t>
            </a:r>
            <a:r>
              <a:rPr lang="ja-JP" altLang="en-US" sz="1400" b="0" spc="20" dirty="0">
                <a:solidFill>
                  <a:srgbClr val="231F20"/>
                </a:solidFill>
                <a:latin typeface="A-OTF リュウミン Pr6N M-KL"/>
                <a:cs typeface="A-OTF リュウミン Pr6N M-KL"/>
              </a:rPr>
              <a:t>等については、下記の参考図書を参照して下さい。</a:t>
            </a:r>
            <a:endParaRPr sz="1400" dirty="0">
              <a:latin typeface="A-OTF リュウミン Pr6N M-KL"/>
              <a:cs typeface="A-OTF リュウミン Pr6N M-KL"/>
            </a:endParaRPr>
          </a:p>
        </p:txBody>
      </p:sp>
      <p:pic>
        <p:nvPicPr>
          <p:cNvPr id="18" name="図 17">
            <a:extLst>
              <a:ext uri="{FF2B5EF4-FFF2-40B4-BE49-F238E27FC236}">
                <a16:creationId xmlns:a16="http://schemas.microsoft.com/office/drawing/2014/main" xmlns="" id="{91EC6958-0BE0-4200-AAE0-CB7B2559117A}"/>
              </a:ext>
            </a:extLst>
          </p:cNvPr>
          <p:cNvPicPr>
            <a:picLocks noChangeAspect="1"/>
          </p:cNvPicPr>
          <p:nvPr/>
        </p:nvPicPr>
        <p:blipFill rotWithShape="1">
          <a:blip r:embed="rId2"/>
          <a:srcRect l="46978" t="19102" r="28841" b="17221"/>
          <a:stretch/>
        </p:blipFill>
        <p:spPr>
          <a:xfrm>
            <a:off x="524773" y="1519088"/>
            <a:ext cx="2098447" cy="3108326"/>
          </a:xfrm>
          <a:prstGeom prst="rect">
            <a:avLst/>
          </a:prstGeom>
        </p:spPr>
      </p:pic>
      <p:pic>
        <p:nvPicPr>
          <p:cNvPr id="20" name="図 19">
            <a:extLst>
              <a:ext uri="{FF2B5EF4-FFF2-40B4-BE49-F238E27FC236}">
                <a16:creationId xmlns:a16="http://schemas.microsoft.com/office/drawing/2014/main" xmlns="" id="{31F2A7B6-1C11-42B4-9ED4-73E280DEF21F}"/>
              </a:ext>
            </a:extLst>
          </p:cNvPr>
          <p:cNvPicPr>
            <a:picLocks noChangeAspect="1"/>
          </p:cNvPicPr>
          <p:nvPr/>
        </p:nvPicPr>
        <p:blipFill rotWithShape="1">
          <a:blip r:embed="rId3"/>
          <a:srcRect l="46977" t="19038" r="28085" b="17284"/>
          <a:stretch/>
        </p:blipFill>
        <p:spPr>
          <a:xfrm>
            <a:off x="2784563" y="1523170"/>
            <a:ext cx="2161180" cy="3104243"/>
          </a:xfrm>
          <a:prstGeom prst="rect">
            <a:avLst/>
          </a:prstGeom>
        </p:spPr>
      </p:pic>
      <p:sp>
        <p:nvSpPr>
          <p:cNvPr id="22" name="テキスト ボックス 21">
            <a:extLst>
              <a:ext uri="{FF2B5EF4-FFF2-40B4-BE49-F238E27FC236}">
                <a16:creationId xmlns:a16="http://schemas.microsoft.com/office/drawing/2014/main" xmlns="" id="{00B53895-4518-4923-A70A-DC22C6F72C0F}"/>
              </a:ext>
            </a:extLst>
          </p:cNvPr>
          <p:cNvSpPr txBox="1"/>
          <p:nvPr/>
        </p:nvSpPr>
        <p:spPr>
          <a:xfrm>
            <a:off x="241300" y="4881250"/>
            <a:ext cx="9495564" cy="2100575"/>
          </a:xfrm>
          <a:prstGeom prst="rect">
            <a:avLst/>
          </a:prstGeom>
          <a:noFill/>
        </p:spPr>
        <p:txBody>
          <a:bodyPr wrap="square" rtlCol="0">
            <a:spAutoFit/>
          </a:bodyPr>
          <a:lstStyle/>
          <a:p>
            <a:r>
              <a:rPr kumimoji="1" lang="ja-JP" altLang="en-US" sz="1050" b="1" dirty="0"/>
              <a:t>＜参考図書＞</a:t>
            </a:r>
          </a:p>
          <a:p>
            <a:r>
              <a:rPr lang="ja-JP" altLang="en-US" sz="1000" dirty="0"/>
              <a:t>・一般社団法人全国訪問看護事業協会「介護職員によるたんの吸引等の研修テキスト</a:t>
            </a:r>
            <a:r>
              <a:rPr lang="en-US" altLang="ja-JP" sz="1000" dirty="0"/>
              <a:t>Ⅰ</a:t>
            </a:r>
            <a:r>
              <a:rPr lang="ja-JP" altLang="en-US" sz="1000" dirty="0"/>
              <a:t>」「介護職員によるたんの吸引等の研修テキスト</a:t>
            </a:r>
            <a:r>
              <a:rPr lang="en-US" altLang="ja-JP" sz="1000" dirty="0"/>
              <a:t>Ⅱ</a:t>
            </a:r>
            <a:r>
              <a:rPr lang="ja-JP" altLang="en-US" sz="1000" dirty="0" err="1"/>
              <a:t>、</a:t>
            </a:r>
            <a:r>
              <a:rPr lang="en-US" altLang="ja-JP" sz="1000" dirty="0"/>
              <a:t>Ⅲ</a:t>
            </a:r>
            <a:r>
              <a:rPr lang="ja-JP" altLang="en-US" sz="1000" dirty="0"/>
              <a:t>」平成</a:t>
            </a:r>
            <a:r>
              <a:rPr lang="en-US" altLang="ja-JP" sz="1000" dirty="0"/>
              <a:t>27</a:t>
            </a:r>
            <a:r>
              <a:rPr lang="ja-JP" altLang="en-US" sz="1000" dirty="0"/>
              <a:t>（</a:t>
            </a:r>
            <a:r>
              <a:rPr lang="en-US" altLang="ja-JP" sz="1000" dirty="0"/>
              <a:t>2015</a:t>
            </a:r>
            <a:r>
              <a:rPr lang="ja-JP" altLang="en-US" sz="1000" dirty="0"/>
              <a:t>）年</a:t>
            </a:r>
          </a:p>
          <a:p>
            <a:pPr indent="84138"/>
            <a:r>
              <a:rPr lang="en-US" altLang="ja-JP" sz="1000" dirty="0">
                <a:hlinkClick r:id="rId4"/>
              </a:rPr>
              <a:t>https://www.zenhokan.or.jp/wp-content/uploads/</a:t>
            </a:r>
            <a:r>
              <a:rPr lang="ja-JP" altLang="en-US" sz="1000" dirty="0" err="1">
                <a:hlinkClick r:id="rId4"/>
              </a:rPr>
              <a:t>ｈ</a:t>
            </a:r>
            <a:r>
              <a:rPr lang="en-US" altLang="ja-JP" sz="1000" dirty="0">
                <a:hlinkClick r:id="rId4"/>
              </a:rPr>
              <a:t>26-4-text1.pdf</a:t>
            </a:r>
            <a:r>
              <a:rPr lang="ja-JP" altLang="en-US" sz="1000" dirty="0"/>
              <a:t>／</a:t>
            </a:r>
            <a:r>
              <a:rPr lang="en-US" altLang="ja-JP" sz="1000" dirty="0"/>
              <a:t>https://www.zenhokan.or.jp/wp-content/uploads/</a:t>
            </a:r>
            <a:r>
              <a:rPr lang="ja-JP" altLang="en-US" sz="1000" dirty="0" err="1"/>
              <a:t>ｈ</a:t>
            </a:r>
            <a:r>
              <a:rPr lang="en-US" altLang="ja-JP" sz="1000" dirty="0"/>
              <a:t>26-4-text2.pdf</a:t>
            </a:r>
          </a:p>
          <a:p>
            <a:r>
              <a:rPr lang="ja-JP" altLang="en-US" sz="1000" dirty="0"/>
              <a:t>・三菱</a:t>
            </a:r>
            <a:r>
              <a:rPr lang="en-US" altLang="ja-JP" sz="1000" dirty="0"/>
              <a:t>UFJ</a:t>
            </a:r>
            <a:r>
              <a:rPr lang="ja-JP" altLang="en-US" sz="1000" dirty="0"/>
              <a:t>リサーチ＆コンサルティング株式会社「喀痰吸引等研修テキスト 第三号研修（特定の者対象）」「喀痰吸引等研修指導者マニュアル 第三号研修（特定の者対象）」平成</a:t>
            </a:r>
            <a:r>
              <a:rPr lang="en-US" altLang="ja-JP" sz="1000" dirty="0"/>
              <a:t>31</a:t>
            </a:r>
            <a:r>
              <a:rPr lang="ja-JP" altLang="en-US" sz="1000" dirty="0"/>
              <a:t>（</a:t>
            </a:r>
            <a:r>
              <a:rPr lang="en-US" altLang="ja-JP" sz="1000" dirty="0"/>
              <a:t>2019</a:t>
            </a:r>
            <a:r>
              <a:rPr lang="ja-JP" altLang="en-US" sz="1000" dirty="0"/>
              <a:t>）年</a:t>
            </a:r>
          </a:p>
          <a:p>
            <a:pPr indent="84138"/>
            <a:r>
              <a:rPr lang="en-US" altLang="ja-JP" sz="1000" dirty="0">
                <a:hlinkClick r:id="rId5"/>
              </a:rPr>
              <a:t>https://www.murc.jp/sp/1509/houkatsu/houkatsu_07/houkatsu_07_5_14.pdf</a:t>
            </a:r>
            <a:r>
              <a:rPr lang="ja-JP" altLang="en-US" sz="1000" dirty="0"/>
              <a:t>／</a:t>
            </a:r>
            <a:r>
              <a:rPr lang="en-US" altLang="ja-JP" sz="1000" dirty="0"/>
              <a:t>https://www.murc.jp/sp/1509/houkatsu/houkatsu_07/houkatsu_07_5_21.pdf</a:t>
            </a:r>
          </a:p>
          <a:p>
            <a:r>
              <a:rPr lang="ja-JP" altLang="en-US" sz="1000" dirty="0"/>
              <a:t>・公益財団法人日本訪問看護財団「学校における医療的ケア実施対応マニュアル</a:t>
            </a:r>
            <a:r>
              <a:rPr lang="en-US" altLang="ja-JP" sz="1000" dirty="0"/>
              <a:t>【</a:t>
            </a:r>
            <a:r>
              <a:rPr lang="ja-JP" altLang="en-US" sz="1000" dirty="0"/>
              <a:t>看護師用</a:t>
            </a:r>
            <a:r>
              <a:rPr lang="en-US" altLang="ja-JP" sz="1000" dirty="0"/>
              <a:t>】</a:t>
            </a:r>
            <a:r>
              <a:rPr lang="ja-JP" altLang="en-US" sz="1000" dirty="0"/>
              <a:t>」「学校における教職員によるたんの吸引等（特定の者対象）研修テキスト（例）」令和</a:t>
            </a:r>
            <a:r>
              <a:rPr lang="en-US" altLang="ja-JP" sz="1000" dirty="0"/>
              <a:t>2</a:t>
            </a:r>
            <a:r>
              <a:rPr lang="ja-JP" altLang="en-US" sz="1000" dirty="0"/>
              <a:t>（</a:t>
            </a:r>
            <a:r>
              <a:rPr lang="en-US" altLang="ja-JP" sz="1000" dirty="0"/>
              <a:t>2020</a:t>
            </a:r>
            <a:r>
              <a:rPr lang="ja-JP" altLang="en-US" sz="1000" dirty="0"/>
              <a:t>）年 </a:t>
            </a:r>
          </a:p>
          <a:p>
            <a:pPr indent="84138"/>
            <a:r>
              <a:rPr lang="en-US" altLang="ja-JP" sz="1000" dirty="0">
                <a:hlinkClick r:id="rId6"/>
              </a:rPr>
              <a:t>https://www.jvnf.or.jp/katsudo/kenkyu/2019/caremanual_nurse_all.pdf</a:t>
            </a:r>
            <a:r>
              <a:rPr lang="ja-JP" altLang="en-US" sz="1000" dirty="0"/>
              <a:t>／</a:t>
            </a:r>
            <a:r>
              <a:rPr lang="en-US" altLang="ja-JP" sz="1000" dirty="0"/>
              <a:t>https://www.jvnf.or.jp/katsudo/kenkyu/2019/caretext_teacher_all.pdf</a:t>
            </a:r>
          </a:p>
          <a:p>
            <a:r>
              <a:rPr lang="ja-JP" altLang="en-US" sz="1000" dirty="0"/>
              <a:t>・日本小児神経学会編「新版医療的ケア研修テキスト」クリエイツかもがわ　平成</a:t>
            </a:r>
            <a:r>
              <a:rPr lang="en-US" altLang="ja-JP" sz="1000" dirty="0"/>
              <a:t>24</a:t>
            </a:r>
            <a:r>
              <a:rPr lang="ja-JP" altLang="en-US" sz="1000" dirty="0"/>
              <a:t>（</a:t>
            </a:r>
            <a:r>
              <a:rPr lang="en-US" altLang="ja-JP" sz="1000" dirty="0"/>
              <a:t>2012</a:t>
            </a:r>
            <a:r>
              <a:rPr lang="ja-JP" altLang="en-US" sz="1000" dirty="0"/>
              <a:t>）年</a:t>
            </a:r>
          </a:p>
          <a:p>
            <a:r>
              <a:rPr lang="ja-JP" altLang="en-US" sz="1000" dirty="0"/>
              <a:t>・日本小児医療保健協議会「重症心身障害児（者）・在宅医療委員会：学校における医療行為の判断，解釈についての</a:t>
            </a:r>
            <a:r>
              <a:rPr lang="en-US" altLang="ja-JP" sz="1000" dirty="0"/>
              <a:t>Q</a:t>
            </a:r>
            <a:r>
              <a:rPr lang="ja-JP" altLang="en-US" sz="1000" dirty="0"/>
              <a:t>＆</a:t>
            </a:r>
            <a:r>
              <a:rPr lang="en-US" altLang="ja-JP" sz="1000" dirty="0"/>
              <a:t>A</a:t>
            </a:r>
            <a:r>
              <a:rPr lang="ja-JP" altLang="en-US" sz="1000" dirty="0"/>
              <a:t>」</a:t>
            </a:r>
          </a:p>
          <a:p>
            <a:pPr indent="84138"/>
            <a:r>
              <a:rPr lang="en-US" altLang="ja-JP" sz="1000" dirty="0">
                <a:hlinkClick r:id="rId7"/>
              </a:rPr>
              <a:t>http://www.jpeds.or.jp/uploads/files/20200701_sho124_6_P1054-1060.pdf</a:t>
            </a:r>
            <a:endParaRPr lang="en-US" altLang="ja-JP" sz="1000" dirty="0"/>
          </a:p>
          <a:p>
            <a:endParaRPr lang="en-US" altLang="ja-JP" sz="1000" dirty="0"/>
          </a:p>
        </p:txBody>
      </p:sp>
      <p:sp>
        <p:nvSpPr>
          <p:cNvPr id="23" name="正方形/長方形 22">
            <a:extLst>
              <a:ext uri="{FF2B5EF4-FFF2-40B4-BE49-F238E27FC236}">
                <a16:creationId xmlns:a16="http://schemas.microsoft.com/office/drawing/2014/main" xmlns="" id="{A17C3E21-8031-4F6E-8BA1-B078A3DD0818}"/>
              </a:ext>
            </a:extLst>
          </p:cNvPr>
          <p:cNvSpPr/>
          <p:nvPr/>
        </p:nvSpPr>
        <p:spPr>
          <a:xfrm>
            <a:off x="241300" y="4819144"/>
            <a:ext cx="9601200" cy="1989595"/>
          </a:xfrm>
          <a:prstGeom prst="rect">
            <a:avLst/>
          </a:prstGeom>
          <a:noFill/>
          <a:ln w="9525">
            <a:solidFill>
              <a:schemeClr val="tx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object 3">
            <a:extLst>
              <a:ext uri="{FF2B5EF4-FFF2-40B4-BE49-F238E27FC236}">
                <a16:creationId xmlns:a16="http://schemas.microsoft.com/office/drawing/2014/main" xmlns="" id="{913D593B-ABA5-44CE-B35F-A7E5C3B4F2E5}"/>
              </a:ext>
            </a:extLst>
          </p:cNvPr>
          <p:cNvSpPr txBox="1"/>
          <p:nvPr/>
        </p:nvSpPr>
        <p:spPr>
          <a:xfrm>
            <a:off x="559752" y="6899298"/>
            <a:ext cx="6006148" cy="585417"/>
          </a:xfrm>
          <a:prstGeom prst="rect">
            <a:avLst/>
          </a:prstGeom>
        </p:spPr>
        <p:txBody>
          <a:bodyPr vert="horz" wrap="square" lIns="0" tIns="92075" rIns="0" bIns="0" rtlCol="0">
            <a:spAutoFit/>
          </a:bodyPr>
          <a:lstStyle/>
          <a:p>
            <a:pPr marL="12700">
              <a:lnSpc>
                <a:spcPct val="100000"/>
              </a:lnSpc>
            </a:pPr>
            <a:r>
              <a:rPr lang="ja-JP" altLang="en-US" sz="800" spc="20" dirty="0">
                <a:solidFill>
                  <a:srgbClr val="231F20"/>
                </a:solidFill>
                <a:latin typeface="+mn-ea"/>
                <a:cs typeface="A-OTF リュウミン Pr6N M-KL"/>
              </a:rPr>
              <a:t>障害児通所支援事業所等における安全な医療的ケアの実施体制の構築に関する調査研究</a:t>
            </a:r>
          </a:p>
          <a:p>
            <a:pPr marL="12700">
              <a:lnSpc>
                <a:spcPct val="100000"/>
              </a:lnSpc>
            </a:pPr>
            <a:r>
              <a:rPr lang="ja-JP" altLang="en-US" sz="800" spc="20" dirty="0">
                <a:solidFill>
                  <a:srgbClr val="231F20"/>
                </a:solidFill>
                <a:latin typeface="+mn-ea"/>
                <a:cs typeface="A-OTF リュウミン Pr6N M-KL"/>
              </a:rPr>
              <a:t>みずほ情報総研株式会社</a:t>
            </a:r>
          </a:p>
          <a:p>
            <a:pPr marL="12700">
              <a:lnSpc>
                <a:spcPct val="100000"/>
              </a:lnSpc>
            </a:pPr>
            <a:r>
              <a:rPr lang="en-US" altLang="ja-JP" sz="800" spc="20" dirty="0">
                <a:solidFill>
                  <a:srgbClr val="231F20"/>
                </a:solidFill>
                <a:latin typeface="+mn-ea"/>
                <a:cs typeface="A-OTF リュウミン Pr6N M-KL"/>
              </a:rPr>
              <a:t>【</a:t>
            </a:r>
            <a:r>
              <a:rPr lang="en-US" altLang="ja-JP" sz="800" dirty="0" err="1">
                <a:latin typeface="+mn-ea"/>
                <a:cs typeface="A-OTF リュウミン Pr6N M-KL"/>
              </a:rPr>
              <a:t>Part.Ⅰ</a:t>
            </a:r>
            <a:r>
              <a:rPr lang="en-US" altLang="ja-JP" sz="800" spc="20" dirty="0">
                <a:solidFill>
                  <a:srgbClr val="231F20"/>
                </a:solidFill>
                <a:latin typeface="+mn-ea"/>
                <a:cs typeface="A-OTF リュウミン Pr6N M-KL"/>
              </a:rPr>
              <a:t>】</a:t>
            </a:r>
            <a:r>
              <a:rPr lang="ja-JP" altLang="en-US" sz="800" spc="20" dirty="0">
                <a:solidFill>
                  <a:srgbClr val="231F20"/>
                </a:solidFill>
                <a:latin typeface="+mn-ea"/>
                <a:cs typeface="A-OTF リュウミン Pr6N M-KL"/>
              </a:rPr>
              <a:t>障害児通所支援事業所等（障害児通所支援、生活介護およびグループホーム）における医療的ケアとは</a:t>
            </a:r>
          </a:p>
          <a:p>
            <a:pPr marL="12700">
              <a:lnSpc>
                <a:spcPct val="100000"/>
              </a:lnSpc>
            </a:pPr>
            <a:endParaRPr sz="800" dirty="0">
              <a:latin typeface="+mn-ea"/>
              <a:cs typeface="A-OTF リュウミン Pr6N M-KL"/>
            </a:endParaRPr>
          </a:p>
        </p:txBody>
      </p:sp>
      <p:sp>
        <p:nvSpPr>
          <p:cNvPr id="21" name="object 11">
            <a:extLst>
              <a:ext uri="{FF2B5EF4-FFF2-40B4-BE49-F238E27FC236}">
                <a16:creationId xmlns:a16="http://schemas.microsoft.com/office/drawing/2014/main" xmlns="" id="{82CC2D02-32CB-4BD8-9361-F54DF15B1105}"/>
              </a:ext>
            </a:extLst>
          </p:cNvPr>
          <p:cNvSpPr/>
          <p:nvPr/>
        </p:nvSpPr>
        <p:spPr>
          <a:xfrm>
            <a:off x="546100" y="6859906"/>
            <a:ext cx="9524048"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sp>
        <p:nvSpPr>
          <p:cNvPr id="3" name="スライド番号プレースホルダー 2"/>
          <p:cNvSpPr>
            <a:spLocks noGrp="1"/>
          </p:cNvSpPr>
          <p:nvPr>
            <p:ph type="sldNum" sz="quarter" idx="7"/>
          </p:nvPr>
        </p:nvSpPr>
        <p:spPr/>
        <p:txBody>
          <a:bodyPr/>
          <a:lstStyle/>
          <a:p>
            <a:fld id="{B6F15528-21DE-4FAA-801E-634DDDAF4B2B}" type="slidenum">
              <a:rPr lang="en-US" altLang="ja-JP" smtClean="0"/>
              <a:pPr/>
              <a:t>14</a:t>
            </a:fld>
            <a:endParaRPr lang="ja-JP" altLang="en-US" dirty="0"/>
          </a:p>
        </p:txBody>
      </p:sp>
    </p:spTree>
    <p:extLst>
      <p:ext uri="{BB962C8B-B14F-4D97-AF65-F5344CB8AC3E}">
        <p14:creationId xmlns:p14="http://schemas.microsoft.com/office/powerpoint/2010/main" val="19087574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3775100"/>
            <a:ext cx="10080625" cy="3771265"/>
          </a:xfrm>
          <a:custGeom>
            <a:avLst/>
            <a:gdLst/>
            <a:ahLst/>
            <a:cxnLst/>
            <a:rect l="l" t="t" r="r" b="b"/>
            <a:pathLst>
              <a:path w="10080625" h="3771265">
                <a:moveTo>
                  <a:pt x="10080002" y="0"/>
                </a:moveTo>
                <a:lnTo>
                  <a:pt x="0" y="0"/>
                </a:lnTo>
                <a:lnTo>
                  <a:pt x="0" y="3770909"/>
                </a:lnTo>
                <a:lnTo>
                  <a:pt x="10080002" y="3770909"/>
                </a:lnTo>
                <a:lnTo>
                  <a:pt x="10080002" y="0"/>
                </a:lnTo>
                <a:close/>
              </a:path>
            </a:pathLst>
          </a:custGeom>
          <a:solidFill>
            <a:srgbClr val="E6E7E8"/>
          </a:solidFill>
        </p:spPr>
        <p:txBody>
          <a:bodyPr wrap="square" lIns="0" tIns="0" rIns="0" bIns="0" rtlCol="0"/>
          <a:lstStyle/>
          <a:p>
            <a:endParaRPr/>
          </a:p>
        </p:txBody>
      </p:sp>
      <p:sp>
        <p:nvSpPr>
          <p:cNvPr id="3" name="object 3"/>
          <p:cNvSpPr/>
          <p:nvPr/>
        </p:nvSpPr>
        <p:spPr>
          <a:xfrm>
            <a:off x="0" y="18122"/>
            <a:ext cx="10080625" cy="1141095"/>
          </a:xfrm>
          <a:custGeom>
            <a:avLst/>
            <a:gdLst/>
            <a:ahLst/>
            <a:cxnLst/>
            <a:rect l="l" t="t" r="r" b="b"/>
            <a:pathLst>
              <a:path w="10080625" h="1141095">
                <a:moveTo>
                  <a:pt x="10080002" y="0"/>
                </a:moveTo>
                <a:lnTo>
                  <a:pt x="0" y="0"/>
                </a:lnTo>
                <a:lnTo>
                  <a:pt x="0" y="1141006"/>
                </a:lnTo>
                <a:lnTo>
                  <a:pt x="10080002" y="1141006"/>
                </a:lnTo>
                <a:lnTo>
                  <a:pt x="10080002" y="0"/>
                </a:lnTo>
                <a:close/>
              </a:path>
            </a:pathLst>
          </a:custGeom>
          <a:solidFill>
            <a:srgbClr val="215198"/>
          </a:solidFill>
        </p:spPr>
        <p:txBody>
          <a:bodyPr wrap="square" lIns="0" tIns="0" rIns="0" bIns="0" rtlCol="0"/>
          <a:lstStyle/>
          <a:p>
            <a:endParaRPr/>
          </a:p>
        </p:txBody>
      </p:sp>
      <p:sp>
        <p:nvSpPr>
          <p:cNvPr id="4" name="object 4"/>
          <p:cNvSpPr/>
          <p:nvPr/>
        </p:nvSpPr>
        <p:spPr>
          <a:xfrm>
            <a:off x="0" y="1708150"/>
            <a:ext cx="10080625" cy="2067560"/>
          </a:xfrm>
          <a:custGeom>
            <a:avLst/>
            <a:gdLst/>
            <a:ahLst/>
            <a:cxnLst/>
            <a:rect l="l" t="t" r="r" b="b"/>
            <a:pathLst>
              <a:path w="10080625" h="2067560">
                <a:moveTo>
                  <a:pt x="10080002" y="0"/>
                </a:moveTo>
                <a:lnTo>
                  <a:pt x="0" y="0"/>
                </a:lnTo>
                <a:lnTo>
                  <a:pt x="0" y="2066963"/>
                </a:lnTo>
                <a:lnTo>
                  <a:pt x="10080002" y="2066963"/>
                </a:lnTo>
                <a:lnTo>
                  <a:pt x="10080002" y="0"/>
                </a:lnTo>
                <a:close/>
              </a:path>
            </a:pathLst>
          </a:custGeom>
          <a:solidFill>
            <a:srgbClr val="215198"/>
          </a:solidFill>
        </p:spPr>
        <p:txBody>
          <a:bodyPr wrap="square" lIns="0" tIns="0" rIns="0" bIns="0" rtlCol="0"/>
          <a:lstStyle/>
          <a:p>
            <a:endParaRPr/>
          </a:p>
        </p:txBody>
      </p:sp>
      <p:grpSp>
        <p:nvGrpSpPr>
          <p:cNvPr id="6" name="object 6"/>
          <p:cNvGrpSpPr/>
          <p:nvPr/>
        </p:nvGrpSpPr>
        <p:grpSpPr>
          <a:xfrm>
            <a:off x="9099953" y="7044409"/>
            <a:ext cx="980440" cy="172085"/>
            <a:chOff x="9099953" y="7044409"/>
            <a:chExt cx="980440" cy="172085"/>
          </a:xfrm>
        </p:grpSpPr>
        <p:sp>
          <p:nvSpPr>
            <p:cNvPr id="7" name="object 7"/>
            <p:cNvSpPr/>
            <p:nvPr/>
          </p:nvSpPr>
          <p:spPr>
            <a:xfrm>
              <a:off x="9516389" y="7044409"/>
              <a:ext cx="563880" cy="172085"/>
            </a:xfrm>
            <a:custGeom>
              <a:avLst/>
              <a:gdLst/>
              <a:ahLst/>
              <a:cxnLst/>
              <a:rect l="l" t="t" r="r" b="b"/>
              <a:pathLst>
                <a:path w="563879" h="172084">
                  <a:moveTo>
                    <a:pt x="563397" y="0"/>
                  </a:moveTo>
                  <a:lnTo>
                    <a:pt x="0" y="0"/>
                  </a:lnTo>
                  <a:lnTo>
                    <a:pt x="220446" y="171475"/>
                  </a:lnTo>
                  <a:lnTo>
                    <a:pt x="563397" y="171475"/>
                  </a:lnTo>
                  <a:lnTo>
                    <a:pt x="563397" y="0"/>
                  </a:lnTo>
                  <a:close/>
                </a:path>
              </a:pathLst>
            </a:custGeom>
            <a:solidFill>
              <a:srgbClr val="284278"/>
            </a:solidFill>
          </p:spPr>
          <p:txBody>
            <a:bodyPr wrap="square" lIns="0" tIns="0" rIns="0" bIns="0" rtlCol="0"/>
            <a:lstStyle/>
            <a:p>
              <a:endParaRPr/>
            </a:p>
          </p:txBody>
        </p:sp>
        <p:sp>
          <p:nvSpPr>
            <p:cNvPr id="8" name="object 8"/>
            <p:cNvSpPr/>
            <p:nvPr/>
          </p:nvSpPr>
          <p:spPr>
            <a:xfrm>
              <a:off x="9099953" y="7044412"/>
              <a:ext cx="636905" cy="172085"/>
            </a:xfrm>
            <a:custGeom>
              <a:avLst/>
              <a:gdLst/>
              <a:ahLst/>
              <a:cxnLst/>
              <a:rect l="l" t="t" r="r" b="b"/>
              <a:pathLst>
                <a:path w="636904" h="172084">
                  <a:moveTo>
                    <a:pt x="416432" y="0"/>
                  </a:moveTo>
                  <a:lnTo>
                    <a:pt x="0" y="0"/>
                  </a:lnTo>
                  <a:lnTo>
                    <a:pt x="0" y="171462"/>
                  </a:lnTo>
                  <a:lnTo>
                    <a:pt x="636892" y="171462"/>
                  </a:lnTo>
                  <a:lnTo>
                    <a:pt x="416432" y="0"/>
                  </a:lnTo>
                  <a:close/>
                </a:path>
              </a:pathLst>
            </a:custGeom>
            <a:solidFill>
              <a:srgbClr val="231F20"/>
            </a:solidFill>
          </p:spPr>
          <p:txBody>
            <a:bodyPr wrap="square" lIns="0" tIns="0" rIns="0" bIns="0" rtlCol="0"/>
            <a:lstStyle/>
            <a:p>
              <a:endParaRPr/>
            </a:p>
          </p:txBody>
        </p:sp>
      </p:grpSp>
      <p:sp>
        <p:nvSpPr>
          <p:cNvPr id="9" name="object 9"/>
          <p:cNvSpPr txBox="1"/>
          <p:nvPr/>
        </p:nvSpPr>
        <p:spPr>
          <a:xfrm>
            <a:off x="0" y="2236256"/>
            <a:ext cx="10083799" cy="730328"/>
          </a:xfrm>
          <a:prstGeom prst="rect">
            <a:avLst/>
          </a:prstGeom>
        </p:spPr>
        <p:txBody>
          <a:bodyPr vert="horz" wrap="square" lIns="0" tIns="67945" rIns="0" bIns="0" rtlCol="0">
            <a:spAutoFit/>
          </a:bodyPr>
          <a:lstStyle/>
          <a:p>
            <a:pPr algn="ctr">
              <a:lnSpc>
                <a:spcPct val="100000"/>
              </a:lnSpc>
              <a:spcBef>
                <a:spcPts val="535"/>
              </a:spcBef>
            </a:pPr>
            <a:r>
              <a:rPr lang="ja-JP" altLang="en-US" sz="4300" b="0" dirty="0">
                <a:solidFill>
                  <a:srgbClr val="FFFFFF"/>
                </a:solidFill>
                <a:latin typeface="A-OTF リュウミン Pr6N M-KL"/>
                <a:cs typeface="A-OTF リュウミン Pr6N M-KL"/>
              </a:rPr>
              <a:t>関係者の役割</a:t>
            </a:r>
            <a:endParaRPr sz="4300" dirty="0">
              <a:latin typeface="A-OTF リュウミン Pr6N M-KL"/>
              <a:cs typeface="A-OTF リュウミン Pr6N M-KL"/>
            </a:endParaRPr>
          </a:p>
        </p:txBody>
      </p:sp>
      <p:sp>
        <p:nvSpPr>
          <p:cNvPr id="10" name="object 10"/>
          <p:cNvSpPr/>
          <p:nvPr/>
        </p:nvSpPr>
        <p:spPr>
          <a:xfrm>
            <a:off x="0" y="1159116"/>
            <a:ext cx="10080625" cy="549275"/>
          </a:xfrm>
          <a:custGeom>
            <a:avLst/>
            <a:gdLst/>
            <a:ahLst/>
            <a:cxnLst/>
            <a:rect l="l" t="t" r="r" b="b"/>
            <a:pathLst>
              <a:path w="10080625" h="549275">
                <a:moveTo>
                  <a:pt x="10080002" y="0"/>
                </a:moveTo>
                <a:lnTo>
                  <a:pt x="0" y="0"/>
                </a:lnTo>
                <a:lnTo>
                  <a:pt x="0" y="549021"/>
                </a:lnTo>
                <a:lnTo>
                  <a:pt x="10080002" y="549021"/>
                </a:lnTo>
                <a:lnTo>
                  <a:pt x="10080002" y="0"/>
                </a:lnTo>
                <a:close/>
              </a:path>
            </a:pathLst>
          </a:custGeom>
          <a:solidFill>
            <a:srgbClr val="284278"/>
          </a:solidFill>
        </p:spPr>
        <p:txBody>
          <a:bodyPr wrap="square" lIns="0" tIns="0" rIns="0" bIns="0" rtlCol="0"/>
          <a:lstStyle/>
          <a:p>
            <a:endParaRPr/>
          </a:p>
        </p:txBody>
      </p:sp>
      <p:sp>
        <p:nvSpPr>
          <p:cNvPr id="11" name="object 11"/>
          <p:cNvSpPr txBox="1">
            <a:spLocks noGrp="1"/>
          </p:cNvSpPr>
          <p:nvPr>
            <p:ph type="title"/>
          </p:nvPr>
        </p:nvSpPr>
        <p:spPr>
          <a:xfrm>
            <a:off x="4379224" y="1148266"/>
            <a:ext cx="1500876" cy="566822"/>
          </a:xfrm>
          <a:prstGeom prst="rect">
            <a:avLst/>
          </a:prstGeom>
        </p:spPr>
        <p:txBody>
          <a:bodyPr vert="horz" wrap="square" lIns="0" tIns="12700" rIns="0" bIns="0" rtlCol="0">
            <a:spAutoFit/>
          </a:bodyPr>
          <a:lstStyle/>
          <a:p>
            <a:pPr marL="12700">
              <a:lnSpc>
                <a:spcPct val="100000"/>
              </a:lnSpc>
              <a:spcBef>
                <a:spcPts val="100"/>
              </a:spcBef>
              <a:tabLst>
                <a:tab pos="1053465" algn="l"/>
              </a:tabLst>
            </a:pPr>
            <a:r>
              <a:rPr sz="3600" b="0" i="0" dirty="0" err="1">
                <a:latin typeface="A-OTF リュウミン Pr6N M-KL"/>
                <a:cs typeface="A-OTF リュウミン Pr6N M-KL"/>
              </a:rPr>
              <a:t>Part.</a:t>
            </a:r>
            <a:r>
              <a:rPr lang="en-US" altLang="ja-JP" sz="3600" b="0" i="0" dirty="0" err="1">
                <a:latin typeface="A-OTF リュウミン Pr6N M-KL"/>
                <a:cs typeface="A-OTF リュウミン Pr6N M-KL"/>
              </a:rPr>
              <a:t>Ⅱ</a:t>
            </a:r>
            <a:endParaRPr sz="3600" dirty="0">
              <a:latin typeface="A-OTF リュウミン Pr6N M-KL"/>
              <a:cs typeface="A-OTF リュウミン Pr6N M-KL"/>
            </a:endParaRPr>
          </a:p>
        </p:txBody>
      </p:sp>
      <p:sp>
        <p:nvSpPr>
          <p:cNvPr id="5" name="スライド番号プレースホルダー 4"/>
          <p:cNvSpPr>
            <a:spLocks noGrp="1"/>
          </p:cNvSpPr>
          <p:nvPr>
            <p:ph type="sldNum" sz="quarter" idx="7"/>
          </p:nvPr>
        </p:nvSpPr>
        <p:spPr/>
        <p:txBody>
          <a:bodyPr/>
          <a:lstStyle/>
          <a:p>
            <a:fld id="{B6F15528-21DE-4FAA-801E-634DDDAF4B2B}" type="slidenum">
              <a:rPr lang="en-US" altLang="ja-JP" smtClean="0"/>
              <a:pPr/>
              <a:t>15</a:t>
            </a:fld>
            <a:endParaRPr lang="ja-JP" altLang="en-US" dirty="0"/>
          </a:p>
        </p:txBody>
      </p:sp>
    </p:spTree>
    <p:extLst>
      <p:ext uri="{BB962C8B-B14F-4D97-AF65-F5344CB8AC3E}">
        <p14:creationId xmlns:p14="http://schemas.microsoft.com/office/powerpoint/2010/main" val="209627417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0"/>
            <a:ext cx="10079990" cy="7543800"/>
            <a:chOff x="0" y="0"/>
            <a:chExt cx="10079990" cy="7543800"/>
          </a:xfrm>
        </p:grpSpPr>
        <p:sp>
          <p:nvSpPr>
            <p:cNvPr id="3" name="object 3"/>
            <p:cNvSpPr/>
            <p:nvPr/>
          </p:nvSpPr>
          <p:spPr>
            <a:xfrm>
              <a:off x="0" y="0"/>
              <a:ext cx="10072278" cy="7543596"/>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9516389" y="7044409"/>
              <a:ext cx="563880" cy="172085"/>
            </a:xfrm>
            <a:custGeom>
              <a:avLst/>
              <a:gdLst/>
              <a:ahLst/>
              <a:cxnLst/>
              <a:rect l="l" t="t" r="r" b="b"/>
              <a:pathLst>
                <a:path w="563879" h="172084">
                  <a:moveTo>
                    <a:pt x="563397" y="0"/>
                  </a:moveTo>
                  <a:lnTo>
                    <a:pt x="0" y="0"/>
                  </a:lnTo>
                  <a:lnTo>
                    <a:pt x="220459" y="171475"/>
                  </a:lnTo>
                  <a:lnTo>
                    <a:pt x="563397" y="171475"/>
                  </a:lnTo>
                  <a:lnTo>
                    <a:pt x="563397" y="0"/>
                  </a:lnTo>
                  <a:close/>
                </a:path>
              </a:pathLst>
            </a:custGeom>
            <a:solidFill>
              <a:srgbClr val="284278"/>
            </a:solidFill>
          </p:spPr>
          <p:txBody>
            <a:bodyPr wrap="square" lIns="0" tIns="0" rIns="0" bIns="0" rtlCol="0"/>
            <a:lstStyle/>
            <a:p>
              <a:endParaRPr/>
            </a:p>
          </p:txBody>
        </p:sp>
        <p:sp>
          <p:nvSpPr>
            <p:cNvPr id="5" name="object 5"/>
            <p:cNvSpPr/>
            <p:nvPr/>
          </p:nvSpPr>
          <p:spPr>
            <a:xfrm>
              <a:off x="9099965" y="7044411"/>
              <a:ext cx="636905" cy="172085"/>
            </a:xfrm>
            <a:custGeom>
              <a:avLst/>
              <a:gdLst/>
              <a:ahLst/>
              <a:cxnLst/>
              <a:rect l="l" t="t" r="r" b="b"/>
              <a:pathLst>
                <a:path w="636904" h="172084">
                  <a:moveTo>
                    <a:pt x="416420" y="0"/>
                  </a:moveTo>
                  <a:lnTo>
                    <a:pt x="0" y="0"/>
                  </a:lnTo>
                  <a:lnTo>
                    <a:pt x="0" y="171462"/>
                  </a:lnTo>
                  <a:lnTo>
                    <a:pt x="636879" y="171462"/>
                  </a:lnTo>
                  <a:lnTo>
                    <a:pt x="416420" y="0"/>
                  </a:lnTo>
                  <a:close/>
                </a:path>
              </a:pathLst>
            </a:custGeom>
            <a:solidFill>
              <a:srgbClr val="231F20"/>
            </a:solidFill>
          </p:spPr>
          <p:txBody>
            <a:bodyPr wrap="square" lIns="0" tIns="0" rIns="0" bIns="0" rtlCol="0"/>
            <a:lstStyle/>
            <a:p>
              <a:endParaRPr/>
            </a:p>
          </p:txBody>
        </p:sp>
      </p:grpSp>
      <p:sp>
        <p:nvSpPr>
          <p:cNvPr id="6" name="object 6"/>
          <p:cNvSpPr txBox="1">
            <a:spLocks noGrp="1"/>
          </p:cNvSpPr>
          <p:nvPr>
            <p:ph type="title"/>
          </p:nvPr>
        </p:nvSpPr>
        <p:spPr>
          <a:xfrm>
            <a:off x="530304" y="1962204"/>
            <a:ext cx="4291200" cy="2724785"/>
          </a:xfrm>
          <a:prstGeom prst="rect">
            <a:avLst/>
          </a:prstGeom>
        </p:spPr>
        <p:txBody>
          <a:bodyPr vert="horz" wrap="square" lIns="0" tIns="189230" rIns="0" bIns="0" rtlCol="0">
            <a:spAutoFit/>
          </a:bodyPr>
          <a:lstStyle/>
          <a:p>
            <a:pPr marL="57150">
              <a:lnSpc>
                <a:spcPct val="100000"/>
              </a:lnSpc>
              <a:spcBef>
                <a:spcPts val="1490"/>
              </a:spcBef>
            </a:pPr>
            <a:r>
              <a:rPr lang="ja-JP" altLang="en-US" sz="6000" b="0" i="0" spc="-105" dirty="0">
                <a:solidFill>
                  <a:srgbClr val="215198"/>
                </a:solidFill>
                <a:latin typeface="A-OTF リュウミン Pr6N M-KL"/>
                <a:cs typeface="A-OTF リュウミン Pr6N M-KL"/>
              </a:rPr>
              <a:t>（</a:t>
            </a:r>
            <a:r>
              <a:rPr sz="6000" b="0" i="0" spc="-105" dirty="0">
                <a:solidFill>
                  <a:srgbClr val="215198"/>
                </a:solidFill>
                <a:latin typeface="A-OTF リュウミン Pr6N M-KL"/>
                <a:cs typeface="A-OTF リュウミン Pr6N M-KL"/>
              </a:rPr>
              <a:t>1</a:t>
            </a:r>
            <a:r>
              <a:rPr lang="ja-JP" altLang="en-US" sz="6000" b="0" i="0" spc="-105" dirty="0">
                <a:solidFill>
                  <a:srgbClr val="215198"/>
                </a:solidFill>
                <a:latin typeface="A-OTF リュウミン Pr6N M-KL"/>
                <a:cs typeface="A-OTF リュウミン Pr6N M-KL"/>
              </a:rPr>
              <a:t>）</a:t>
            </a:r>
            <a:endParaRPr sz="6000" dirty="0">
              <a:latin typeface="A-OTF リュウミン Pr6N M-KL"/>
              <a:cs typeface="A-OTF リュウミン Pr6N M-KL"/>
            </a:endParaRPr>
          </a:p>
          <a:p>
            <a:pPr marL="12700" marR="5080">
              <a:lnSpc>
                <a:spcPct val="104200"/>
              </a:lnSpc>
              <a:spcBef>
                <a:spcPts val="875"/>
              </a:spcBef>
            </a:pPr>
            <a:r>
              <a:rPr lang="ja-JP" altLang="en-US" sz="4800" b="0" i="0" dirty="0">
                <a:solidFill>
                  <a:srgbClr val="215198"/>
                </a:solidFill>
                <a:latin typeface="A-OTF リュウミン Pr6N M-KL"/>
                <a:cs typeface="A-OTF リュウミン Pr6N M-KL"/>
              </a:rPr>
              <a:t>管理体制の</a:t>
            </a:r>
            <a:r>
              <a:rPr lang="en-US" altLang="ja-JP" sz="4800" b="0" i="0" dirty="0">
                <a:solidFill>
                  <a:srgbClr val="215198"/>
                </a:solidFill>
                <a:latin typeface="A-OTF リュウミン Pr6N M-KL"/>
                <a:cs typeface="A-OTF リュウミン Pr6N M-KL"/>
              </a:rPr>
              <a:t/>
            </a:r>
            <a:br>
              <a:rPr lang="en-US" altLang="ja-JP" sz="4800" b="0" i="0" dirty="0">
                <a:solidFill>
                  <a:srgbClr val="215198"/>
                </a:solidFill>
                <a:latin typeface="A-OTF リュウミン Pr6N M-KL"/>
                <a:cs typeface="A-OTF リュウミン Pr6N M-KL"/>
              </a:rPr>
            </a:br>
            <a:r>
              <a:rPr lang="ja-JP" altLang="en-US" sz="4800" b="0" i="0" dirty="0">
                <a:solidFill>
                  <a:srgbClr val="215198"/>
                </a:solidFill>
                <a:latin typeface="A-OTF リュウミン Pr6N M-KL"/>
                <a:cs typeface="A-OTF リュウミン Pr6N M-KL"/>
              </a:rPr>
              <a:t>在り方</a:t>
            </a:r>
            <a:endParaRPr sz="4800" dirty="0">
              <a:latin typeface="A-OTF リュウミン Pr6N M-KL"/>
              <a:cs typeface="A-OTF リュウミン Pr6N M-KL"/>
            </a:endParaRPr>
          </a:p>
        </p:txBody>
      </p:sp>
      <p:sp>
        <p:nvSpPr>
          <p:cNvPr id="8" name="object 8"/>
          <p:cNvSpPr txBox="1"/>
          <p:nvPr/>
        </p:nvSpPr>
        <p:spPr>
          <a:xfrm>
            <a:off x="8449268" y="747471"/>
            <a:ext cx="1545632" cy="197490"/>
          </a:xfrm>
          <a:prstGeom prst="rect">
            <a:avLst/>
          </a:prstGeom>
        </p:spPr>
        <p:txBody>
          <a:bodyPr vert="horz" wrap="square" lIns="0" tIns="12700" rIns="0" bIns="0" rtlCol="0">
            <a:spAutoFit/>
          </a:bodyPr>
          <a:lstStyle/>
          <a:p>
            <a:pPr marL="12700">
              <a:lnSpc>
                <a:spcPct val="100000"/>
              </a:lnSpc>
              <a:spcBef>
                <a:spcPts val="100"/>
              </a:spcBef>
            </a:pPr>
            <a:r>
              <a:rPr sz="1200" b="0" dirty="0" err="1">
                <a:solidFill>
                  <a:srgbClr val="284278"/>
                </a:solidFill>
                <a:latin typeface="A-OTF リュウミン Pr6N M-KL"/>
                <a:cs typeface="A-OTF リュウミン Pr6N M-KL"/>
              </a:rPr>
              <a:t>Part</a:t>
            </a:r>
            <a:r>
              <a:rPr lang="en-US" altLang="ja-JP" sz="1200" b="0" dirty="0" err="1">
                <a:solidFill>
                  <a:srgbClr val="284278"/>
                </a:solidFill>
                <a:latin typeface="A-OTF リュウミン Pr6N M-KL"/>
                <a:cs typeface="A-OTF リュウミン Pr6N M-KL"/>
              </a:rPr>
              <a:t>Ⅱ</a:t>
            </a:r>
            <a:r>
              <a:rPr sz="1200" b="0" dirty="0">
                <a:solidFill>
                  <a:srgbClr val="284278"/>
                </a:solidFill>
                <a:latin typeface="A-OTF リュウミン Pr6N M-KL"/>
                <a:cs typeface="A-OTF リュウミン Pr6N M-KL"/>
              </a:rPr>
              <a:t>.</a:t>
            </a:r>
            <a:r>
              <a:rPr lang="ja-JP" altLang="en-US" sz="1200" b="0" dirty="0">
                <a:solidFill>
                  <a:srgbClr val="284278"/>
                </a:solidFill>
                <a:latin typeface="A-OTF リュウミン Pr6N M-KL"/>
                <a:cs typeface="A-OTF リュウミン Pr6N M-KL"/>
              </a:rPr>
              <a:t>　</a:t>
            </a:r>
            <a:r>
              <a:rPr lang="ja-JP" altLang="en-US" sz="1200" b="0" spc="-45" dirty="0">
                <a:solidFill>
                  <a:srgbClr val="284278"/>
                </a:solidFill>
                <a:latin typeface="A-OTF リュウミン Pr6N M-KL"/>
                <a:cs typeface="A-OTF リュウミン Pr6N M-KL"/>
              </a:rPr>
              <a:t>関係者の役割</a:t>
            </a:r>
            <a:endParaRPr sz="1200" dirty="0">
              <a:latin typeface="A-OTF リュウミン Pr6N M-KL"/>
              <a:cs typeface="A-OTF リュウミン Pr6N M-KL"/>
            </a:endParaRPr>
          </a:p>
        </p:txBody>
      </p:sp>
      <p:sp>
        <p:nvSpPr>
          <p:cNvPr id="9" name="object 9"/>
          <p:cNvSpPr/>
          <p:nvPr/>
        </p:nvSpPr>
        <p:spPr>
          <a:xfrm>
            <a:off x="15633" y="982154"/>
            <a:ext cx="10054590" cy="13335"/>
          </a:xfrm>
          <a:custGeom>
            <a:avLst/>
            <a:gdLst/>
            <a:ahLst/>
            <a:cxnLst/>
            <a:rect l="l" t="t" r="r" b="b"/>
            <a:pathLst>
              <a:path w="10054590" h="13334">
                <a:moveTo>
                  <a:pt x="10054082" y="0"/>
                </a:moveTo>
                <a:lnTo>
                  <a:pt x="0" y="0"/>
                </a:lnTo>
                <a:lnTo>
                  <a:pt x="0" y="12712"/>
                </a:lnTo>
                <a:lnTo>
                  <a:pt x="10054082" y="12712"/>
                </a:lnTo>
                <a:lnTo>
                  <a:pt x="10054082" y="0"/>
                </a:lnTo>
                <a:close/>
              </a:path>
            </a:pathLst>
          </a:custGeom>
          <a:solidFill>
            <a:srgbClr val="284278"/>
          </a:solidFill>
        </p:spPr>
        <p:txBody>
          <a:bodyPr wrap="square" lIns="0" tIns="0" rIns="0" bIns="0" rtlCol="0"/>
          <a:lstStyle/>
          <a:p>
            <a:endParaRPr/>
          </a:p>
        </p:txBody>
      </p:sp>
      <p:sp>
        <p:nvSpPr>
          <p:cNvPr id="10" name="object 10"/>
          <p:cNvSpPr/>
          <p:nvPr/>
        </p:nvSpPr>
        <p:spPr>
          <a:xfrm>
            <a:off x="15633" y="544702"/>
            <a:ext cx="10059035" cy="172085"/>
          </a:xfrm>
          <a:custGeom>
            <a:avLst/>
            <a:gdLst/>
            <a:ahLst/>
            <a:cxnLst/>
            <a:rect l="l" t="t" r="r" b="b"/>
            <a:pathLst>
              <a:path w="10059035" h="172084">
                <a:moveTo>
                  <a:pt x="10058793" y="0"/>
                </a:moveTo>
                <a:lnTo>
                  <a:pt x="0" y="0"/>
                </a:lnTo>
                <a:lnTo>
                  <a:pt x="0" y="171881"/>
                </a:lnTo>
                <a:lnTo>
                  <a:pt x="10058793" y="171881"/>
                </a:lnTo>
                <a:lnTo>
                  <a:pt x="10058793" y="0"/>
                </a:lnTo>
                <a:close/>
              </a:path>
            </a:pathLst>
          </a:custGeom>
          <a:solidFill>
            <a:srgbClr val="284278"/>
          </a:solidFill>
        </p:spPr>
        <p:txBody>
          <a:bodyPr wrap="square" lIns="0" tIns="0" rIns="0" bIns="0" rtlCol="0"/>
          <a:lstStyle/>
          <a:p>
            <a:endParaRPr/>
          </a:p>
        </p:txBody>
      </p:sp>
      <p:sp>
        <p:nvSpPr>
          <p:cNvPr id="7" name="スライド番号プレースホルダー 6"/>
          <p:cNvSpPr>
            <a:spLocks noGrp="1"/>
          </p:cNvSpPr>
          <p:nvPr>
            <p:ph type="sldNum" sz="quarter" idx="7"/>
          </p:nvPr>
        </p:nvSpPr>
        <p:spPr/>
        <p:txBody>
          <a:bodyPr/>
          <a:lstStyle/>
          <a:p>
            <a:fld id="{B6F15528-21DE-4FAA-801E-634DDDAF4B2B}" type="slidenum">
              <a:rPr lang="en-US" altLang="ja-JP" smtClean="0"/>
              <a:pPr/>
              <a:t>16</a:t>
            </a:fld>
            <a:endParaRPr lang="ja-JP" altLang="en-US" dirty="0"/>
          </a:p>
        </p:txBody>
      </p:sp>
    </p:spTree>
    <p:extLst>
      <p:ext uri="{BB962C8B-B14F-4D97-AF65-F5344CB8AC3E}">
        <p14:creationId xmlns:p14="http://schemas.microsoft.com/office/powerpoint/2010/main" val="230565762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p:nvPr/>
        </p:nvSpPr>
        <p:spPr>
          <a:xfrm>
            <a:off x="7872487" y="878925"/>
            <a:ext cx="1748830" cy="197490"/>
          </a:xfrm>
          <a:prstGeom prst="rect">
            <a:avLst/>
          </a:prstGeom>
        </p:spPr>
        <p:txBody>
          <a:bodyPr vert="horz" wrap="square" lIns="0" tIns="12700" rIns="0" bIns="0" rtlCol="0">
            <a:spAutoFit/>
          </a:bodyPr>
          <a:lstStyle/>
          <a:p>
            <a:pPr marL="12700">
              <a:lnSpc>
                <a:spcPct val="100000"/>
              </a:lnSpc>
              <a:spcBef>
                <a:spcPts val="100"/>
              </a:spcBef>
            </a:pPr>
            <a:r>
              <a:rPr sz="1200" b="0" dirty="0">
                <a:solidFill>
                  <a:srgbClr val="284278"/>
                </a:solidFill>
                <a:latin typeface="A-OTF リュウミン Pr6N M-KL"/>
                <a:cs typeface="A-OTF リュウミン Pr6N M-KL"/>
              </a:rPr>
              <a:t>(1)</a:t>
            </a:r>
            <a:r>
              <a:rPr lang="ja-JP" altLang="en-US" sz="1200" b="0" spc="-80" dirty="0">
                <a:solidFill>
                  <a:srgbClr val="284278"/>
                </a:solidFill>
                <a:latin typeface="A-OTF リュウミン Pr6N M-KL"/>
                <a:cs typeface="A-OTF リュウミン Pr6N M-KL"/>
              </a:rPr>
              <a:t>管理体制の在り方</a:t>
            </a:r>
            <a:endParaRPr sz="1200" dirty="0">
              <a:latin typeface="A-OTF リュウミン Pr6N M-KL"/>
              <a:cs typeface="A-OTF リュウミン Pr6N M-KL"/>
            </a:endParaRPr>
          </a:p>
        </p:txBody>
      </p:sp>
      <p:grpSp>
        <p:nvGrpSpPr>
          <p:cNvPr id="6" name="object 6"/>
          <p:cNvGrpSpPr/>
          <p:nvPr/>
        </p:nvGrpSpPr>
        <p:grpSpPr>
          <a:xfrm>
            <a:off x="8663" y="15233"/>
            <a:ext cx="10066020" cy="1259205"/>
            <a:chOff x="8663" y="15233"/>
            <a:chExt cx="10066020" cy="1259205"/>
          </a:xfrm>
        </p:grpSpPr>
        <p:sp>
          <p:nvSpPr>
            <p:cNvPr id="7" name="object 7"/>
            <p:cNvSpPr/>
            <p:nvPr/>
          </p:nvSpPr>
          <p:spPr>
            <a:xfrm>
              <a:off x="5771845" y="15239"/>
              <a:ext cx="4302760" cy="701675"/>
            </a:xfrm>
            <a:custGeom>
              <a:avLst/>
              <a:gdLst/>
              <a:ahLst/>
              <a:cxnLst/>
              <a:rect l="l" t="t" r="r" b="b"/>
              <a:pathLst>
                <a:path w="4302759" h="701675">
                  <a:moveTo>
                    <a:pt x="4302582" y="529475"/>
                  </a:moveTo>
                  <a:lnTo>
                    <a:pt x="1066965" y="529475"/>
                  </a:lnTo>
                  <a:lnTo>
                    <a:pt x="597877" y="0"/>
                  </a:lnTo>
                  <a:lnTo>
                    <a:pt x="146519" y="529475"/>
                  </a:lnTo>
                  <a:lnTo>
                    <a:pt x="146088" y="529971"/>
                  </a:lnTo>
                  <a:lnTo>
                    <a:pt x="0" y="701357"/>
                  </a:lnTo>
                  <a:lnTo>
                    <a:pt x="4302582" y="701357"/>
                  </a:lnTo>
                  <a:lnTo>
                    <a:pt x="4302582" y="529475"/>
                  </a:lnTo>
                  <a:close/>
                </a:path>
              </a:pathLst>
            </a:custGeom>
            <a:solidFill>
              <a:srgbClr val="284278"/>
            </a:solidFill>
          </p:spPr>
          <p:txBody>
            <a:bodyPr wrap="square" lIns="0" tIns="0" rIns="0" bIns="0" rtlCol="0"/>
            <a:lstStyle/>
            <a:p>
              <a:endParaRPr/>
            </a:p>
          </p:txBody>
        </p:sp>
        <p:sp>
          <p:nvSpPr>
            <p:cNvPr id="8" name="object 8"/>
            <p:cNvSpPr/>
            <p:nvPr/>
          </p:nvSpPr>
          <p:spPr>
            <a:xfrm>
              <a:off x="8663" y="15233"/>
              <a:ext cx="6361430" cy="1259205"/>
            </a:xfrm>
            <a:custGeom>
              <a:avLst/>
              <a:gdLst/>
              <a:ahLst/>
              <a:cxnLst/>
              <a:rect l="l" t="t" r="r" b="b"/>
              <a:pathLst>
                <a:path w="6361430" h="1259205">
                  <a:moveTo>
                    <a:pt x="6361074" y="0"/>
                  </a:moveTo>
                  <a:lnTo>
                    <a:pt x="0" y="0"/>
                  </a:lnTo>
                  <a:lnTo>
                    <a:pt x="0" y="1259179"/>
                  </a:lnTo>
                  <a:lnTo>
                    <a:pt x="5286997" y="1259179"/>
                  </a:lnTo>
                  <a:lnTo>
                    <a:pt x="6361074" y="0"/>
                  </a:lnTo>
                  <a:close/>
                </a:path>
              </a:pathLst>
            </a:custGeom>
            <a:solidFill>
              <a:srgbClr val="215198"/>
            </a:solidFill>
          </p:spPr>
          <p:txBody>
            <a:bodyPr wrap="square" lIns="0" tIns="0" rIns="0" bIns="0" rtlCol="0"/>
            <a:lstStyle/>
            <a:p>
              <a:endParaRPr/>
            </a:p>
          </p:txBody>
        </p:sp>
      </p:grpSp>
      <p:sp>
        <p:nvSpPr>
          <p:cNvPr id="9" name="object 9"/>
          <p:cNvSpPr txBox="1">
            <a:spLocks noGrp="1"/>
          </p:cNvSpPr>
          <p:nvPr>
            <p:ph type="title"/>
          </p:nvPr>
        </p:nvSpPr>
        <p:spPr>
          <a:xfrm>
            <a:off x="1512577" y="678136"/>
            <a:ext cx="3558540" cy="391160"/>
          </a:xfrm>
          <a:prstGeom prst="rect">
            <a:avLst/>
          </a:prstGeom>
        </p:spPr>
        <p:txBody>
          <a:bodyPr vert="horz" wrap="square" lIns="0" tIns="12700" rIns="0" bIns="0" rtlCol="0">
            <a:spAutoFit/>
          </a:bodyPr>
          <a:lstStyle/>
          <a:p>
            <a:pPr marL="12700">
              <a:lnSpc>
                <a:spcPct val="100000"/>
              </a:lnSpc>
              <a:spcBef>
                <a:spcPts val="100"/>
              </a:spcBef>
            </a:pPr>
            <a:r>
              <a:rPr lang="ja-JP" altLang="en-US" sz="2400" b="0" i="0" spc="-85" dirty="0">
                <a:latin typeface="A-OTF リュウミン Pr6N M-KL"/>
                <a:cs typeface="A-OTF リュウミン Pr6N M-KL"/>
              </a:rPr>
              <a:t>管理体制の検討</a:t>
            </a:r>
            <a:endParaRPr sz="2400" dirty="0">
              <a:latin typeface="A-OTF リュウミン Pr6N M-KL"/>
              <a:cs typeface="A-OTF リュウミン Pr6N M-KL"/>
            </a:endParaRPr>
          </a:p>
        </p:txBody>
      </p:sp>
      <p:sp>
        <p:nvSpPr>
          <p:cNvPr id="10" name="object 10"/>
          <p:cNvSpPr txBox="1"/>
          <p:nvPr/>
        </p:nvSpPr>
        <p:spPr>
          <a:xfrm>
            <a:off x="462483" y="380450"/>
            <a:ext cx="762000" cy="939800"/>
          </a:xfrm>
          <a:prstGeom prst="rect">
            <a:avLst/>
          </a:prstGeom>
        </p:spPr>
        <p:txBody>
          <a:bodyPr vert="horz" wrap="square" lIns="0" tIns="12700" rIns="0" bIns="0" rtlCol="0">
            <a:spAutoFit/>
          </a:bodyPr>
          <a:lstStyle/>
          <a:p>
            <a:pPr marL="12700">
              <a:lnSpc>
                <a:spcPct val="100000"/>
              </a:lnSpc>
              <a:spcBef>
                <a:spcPts val="100"/>
              </a:spcBef>
            </a:pPr>
            <a:r>
              <a:rPr sz="6000" b="0" spc="-105" dirty="0">
                <a:solidFill>
                  <a:srgbClr val="FFFFFF"/>
                </a:solidFill>
                <a:latin typeface="A-OTF リュウミン Pr6N M-KL"/>
                <a:cs typeface="A-OTF リュウミン Pr6N M-KL"/>
              </a:rPr>
              <a:t>01</a:t>
            </a:r>
            <a:endParaRPr sz="6000">
              <a:latin typeface="A-OTF リュウミン Pr6N M-KL"/>
              <a:cs typeface="A-OTF リュウミン Pr6N M-KL"/>
            </a:endParaRPr>
          </a:p>
        </p:txBody>
      </p:sp>
      <p:grpSp>
        <p:nvGrpSpPr>
          <p:cNvPr id="12" name="object 12"/>
          <p:cNvGrpSpPr/>
          <p:nvPr/>
        </p:nvGrpSpPr>
        <p:grpSpPr>
          <a:xfrm>
            <a:off x="9099959" y="7044409"/>
            <a:ext cx="980440" cy="172085"/>
            <a:chOff x="9099959" y="7044409"/>
            <a:chExt cx="980440" cy="172085"/>
          </a:xfrm>
        </p:grpSpPr>
        <p:sp>
          <p:nvSpPr>
            <p:cNvPr id="13" name="object 13"/>
            <p:cNvSpPr/>
            <p:nvPr/>
          </p:nvSpPr>
          <p:spPr>
            <a:xfrm>
              <a:off x="9516378" y="7044409"/>
              <a:ext cx="563880" cy="172085"/>
            </a:xfrm>
            <a:custGeom>
              <a:avLst/>
              <a:gdLst/>
              <a:ahLst/>
              <a:cxnLst/>
              <a:rect l="l" t="t" r="r" b="b"/>
              <a:pathLst>
                <a:path w="563879" h="172084">
                  <a:moveTo>
                    <a:pt x="563410" y="0"/>
                  </a:moveTo>
                  <a:lnTo>
                    <a:pt x="0" y="0"/>
                  </a:lnTo>
                  <a:lnTo>
                    <a:pt x="220459" y="171475"/>
                  </a:lnTo>
                  <a:lnTo>
                    <a:pt x="563410" y="171475"/>
                  </a:lnTo>
                  <a:lnTo>
                    <a:pt x="563410" y="0"/>
                  </a:lnTo>
                  <a:close/>
                </a:path>
              </a:pathLst>
            </a:custGeom>
            <a:solidFill>
              <a:srgbClr val="284278"/>
            </a:solidFill>
          </p:spPr>
          <p:txBody>
            <a:bodyPr wrap="square" lIns="0" tIns="0" rIns="0" bIns="0" rtlCol="0"/>
            <a:lstStyle/>
            <a:p>
              <a:endParaRPr/>
            </a:p>
          </p:txBody>
        </p:sp>
        <p:sp>
          <p:nvSpPr>
            <p:cNvPr id="14" name="object 14"/>
            <p:cNvSpPr/>
            <p:nvPr/>
          </p:nvSpPr>
          <p:spPr>
            <a:xfrm>
              <a:off x="9099959" y="7044412"/>
              <a:ext cx="636905" cy="172085"/>
            </a:xfrm>
            <a:custGeom>
              <a:avLst/>
              <a:gdLst/>
              <a:ahLst/>
              <a:cxnLst/>
              <a:rect l="l" t="t" r="r" b="b"/>
              <a:pathLst>
                <a:path w="636904" h="172084">
                  <a:moveTo>
                    <a:pt x="416420" y="0"/>
                  </a:moveTo>
                  <a:lnTo>
                    <a:pt x="0" y="0"/>
                  </a:lnTo>
                  <a:lnTo>
                    <a:pt x="0" y="171462"/>
                  </a:lnTo>
                  <a:lnTo>
                    <a:pt x="636879" y="171462"/>
                  </a:lnTo>
                  <a:lnTo>
                    <a:pt x="416420" y="0"/>
                  </a:lnTo>
                  <a:close/>
                </a:path>
              </a:pathLst>
            </a:custGeom>
            <a:solidFill>
              <a:srgbClr val="231F20"/>
            </a:solidFill>
          </p:spPr>
          <p:txBody>
            <a:bodyPr wrap="square" lIns="0" tIns="0" rIns="0" bIns="0" rtlCol="0"/>
            <a:lstStyle/>
            <a:p>
              <a:endParaRPr/>
            </a:p>
          </p:txBody>
        </p:sp>
      </p:grpSp>
      <p:sp>
        <p:nvSpPr>
          <p:cNvPr id="16" name="object 3">
            <a:extLst>
              <a:ext uri="{FF2B5EF4-FFF2-40B4-BE49-F238E27FC236}">
                <a16:creationId xmlns:a16="http://schemas.microsoft.com/office/drawing/2014/main" xmlns="" id="{DEB6F719-7979-47B8-BB0F-0B2836CF6D38}"/>
              </a:ext>
            </a:extLst>
          </p:cNvPr>
          <p:cNvSpPr txBox="1"/>
          <p:nvPr/>
        </p:nvSpPr>
        <p:spPr>
          <a:xfrm>
            <a:off x="559752" y="6899298"/>
            <a:ext cx="4114800" cy="462306"/>
          </a:xfrm>
          <a:prstGeom prst="rect">
            <a:avLst/>
          </a:prstGeom>
        </p:spPr>
        <p:txBody>
          <a:bodyPr vert="horz" wrap="square" lIns="0" tIns="92075" rIns="0" bIns="0" rtlCol="0">
            <a:spAutoFit/>
          </a:bodyPr>
          <a:lstStyle/>
          <a:p>
            <a:pPr marL="12700">
              <a:lnSpc>
                <a:spcPct val="100000"/>
              </a:lnSpc>
            </a:pPr>
            <a:r>
              <a:rPr lang="ja-JP" altLang="en-US" sz="800" spc="20" dirty="0">
                <a:solidFill>
                  <a:srgbClr val="231F20"/>
                </a:solidFill>
                <a:latin typeface="+mn-ea"/>
                <a:cs typeface="A-OTF リュウミン Pr6N M-KL"/>
              </a:rPr>
              <a:t>障害児通所支援事業所等における安全な医療的ケアの実施体制の構築に関する調査研究</a:t>
            </a:r>
          </a:p>
          <a:p>
            <a:pPr marL="12700">
              <a:lnSpc>
                <a:spcPct val="100000"/>
              </a:lnSpc>
            </a:pPr>
            <a:r>
              <a:rPr lang="ja-JP" altLang="en-US" sz="800" spc="20" dirty="0">
                <a:solidFill>
                  <a:srgbClr val="231F20"/>
                </a:solidFill>
                <a:latin typeface="+mn-ea"/>
                <a:cs typeface="A-OTF リュウミン Pr6N M-KL"/>
              </a:rPr>
              <a:t>みずほ情報総研株式会社</a:t>
            </a:r>
          </a:p>
          <a:p>
            <a:pPr marL="12700">
              <a:lnSpc>
                <a:spcPct val="100000"/>
              </a:lnSpc>
            </a:pPr>
            <a:r>
              <a:rPr lang="en-US" altLang="ja-JP" sz="800" spc="20" dirty="0">
                <a:solidFill>
                  <a:srgbClr val="231F20"/>
                </a:solidFill>
                <a:latin typeface="+mn-ea"/>
                <a:cs typeface="A-OTF リュウミン Pr6N M-KL"/>
              </a:rPr>
              <a:t>【</a:t>
            </a:r>
            <a:r>
              <a:rPr lang="en-US" altLang="ja-JP" sz="800" dirty="0" err="1">
                <a:latin typeface="+mn-ea"/>
                <a:cs typeface="A-OTF リュウミン Pr6N M-KL"/>
              </a:rPr>
              <a:t>Part.Ⅱ</a:t>
            </a:r>
            <a:r>
              <a:rPr lang="en-US" altLang="ja-JP" sz="800" spc="20" dirty="0">
                <a:solidFill>
                  <a:srgbClr val="231F20"/>
                </a:solidFill>
                <a:latin typeface="+mn-ea"/>
                <a:cs typeface="A-OTF リュウミン Pr6N M-KL"/>
              </a:rPr>
              <a:t>】</a:t>
            </a:r>
            <a:r>
              <a:rPr lang="ja-JP" altLang="en-US" sz="800" spc="20" dirty="0">
                <a:solidFill>
                  <a:srgbClr val="231F20"/>
                </a:solidFill>
                <a:latin typeface="+mn-ea"/>
                <a:cs typeface="A-OTF リュウミン Pr6N M-KL"/>
              </a:rPr>
              <a:t>関係者の役割</a:t>
            </a:r>
            <a:endParaRPr sz="800" dirty="0">
              <a:latin typeface="+mn-ea"/>
              <a:cs typeface="A-OTF リュウミン Pr6N M-KL"/>
            </a:endParaRPr>
          </a:p>
        </p:txBody>
      </p:sp>
      <p:sp>
        <p:nvSpPr>
          <p:cNvPr id="17" name="object 11">
            <a:extLst>
              <a:ext uri="{FF2B5EF4-FFF2-40B4-BE49-F238E27FC236}">
                <a16:creationId xmlns:a16="http://schemas.microsoft.com/office/drawing/2014/main" xmlns="" id="{1DEAE05C-57A5-4AF2-98F7-920E60058AE1}"/>
              </a:ext>
            </a:extLst>
          </p:cNvPr>
          <p:cNvSpPr/>
          <p:nvPr/>
        </p:nvSpPr>
        <p:spPr>
          <a:xfrm>
            <a:off x="546100" y="6859906"/>
            <a:ext cx="9524048"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sp>
        <p:nvSpPr>
          <p:cNvPr id="21" name="object 2">
            <a:extLst>
              <a:ext uri="{FF2B5EF4-FFF2-40B4-BE49-F238E27FC236}">
                <a16:creationId xmlns:a16="http://schemas.microsoft.com/office/drawing/2014/main" xmlns="" id="{D9B26E16-FF2B-43E3-A9A7-8C23A8B711A8}"/>
              </a:ext>
            </a:extLst>
          </p:cNvPr>
          <p:cNvSpPr txBox="1"/>
          <p:nvPr/>
        </p:nvSpPr>
        <p:spPr>
          <a:xfrm>
            <a:off x="5552008" y="1425847"/>
            <a:ext cx="4184856" cy="2013052"/>
          </a:xfrm>
          <a:prstGeom prst="rect">
            <a:avLst/>
          </a:prstGeom>
        </p:spPr>
        <p:txBody>
          <a:bodyPr vert="horz" wrap="square" lIns="0" tIns="92075" rIns="0" bIns="0" rtlCol="0">
            <a:spAutoFit/>
          </a:bodyPr>
          <a:lstStyle/>
          <a:p>
            <a:pPr marL="12700">
              <a:lnSpc>
                <a:spcPct val="100000"/>
              </a:lnSpc>
              <a:spcBef>
                <a:spcPts val="725"/>
              </a:spcBef>
            </a:pPr>
            <a:r>
              <a:rPr lang="ja-JP" altLang="en-US" b="1" dirty="0">
                <a:solidFill>
                  <a:srgbClr val="EF4136"/>
                </a:solidFill>
                <a:latin typeface="A-OTF リュウミン Pr6N EB-KL"/>
                <a:cs typeface="A-OTF リュウミン Pr6N EB-KL"/>
              </a:rPr>
              <a:t>事業所内の管理体制を考える</a:t>
            </a:r>
            <a:r>
              <a:rPr sz="1800" b="1" dirty="0">
                <a:solidFill>
                  <a:srgbClr val="EF4136"/>
                </a:solidFill>
                <a:latin typeface="A-OTF リュウミン Pr6N EB-KL"/>
                <a:cs typeface="A-OTF リュウミン Pr6N EB-KL"/>
              </a:rPr>
              <a:t>：</a:t>
            </a:r>
            <a:endParaRPr sz="1800" dirty="0">
              <a:latin typeface="A-OTF リュウミン Pr6N EB-KL"/>
              <a:cs typeface="A-OTF リュウミン Pr6N EB-KL"/>
            </a:endParaRPr>
          </a:p>
          <a:p>
            <a:pPr marL="12700">
              <a:lnSpc>
                <a:spcPct val="150000"/>
              </a:lnSpc>
              <a:spcBef>
                <a:spcPts val="490"/>
              </a:spcBef>
            </a:pPr>
            <a:r>
              <a:rPr lang="ja-JP" altLang="en-US" sz="1400" b="0" spc="25" dirty="0">
                <a:solidFill>
                  <a:srgbClr val="231F20"/>
                </a:solidFill>
                <a:latin typeface="A-OTF リュウミン Pr6N M-KL"/>
                <a:cs typeface="A-OTF リュウミン Pr6N M-KL"/>
              </a:rPr>
              <a:t>障害児通所支援事業所等に医療的ケア児者を受け入れる場合には、設置者・管理者は医療的ケア、医療的ケア児者についてしっかりと理解する必要があります。その上で受入れにあたっての理念や方針を明確にし、以降に述べる体制を整備する必要があります。</a:t>
            </a:r>
            <a:endParaRPr lang="ja-JP" altLang="en-US" sz="1400" dirty="0">
              <a:latin typeface="A-OTF リュウミン Pr6N M-KL"/>
              <a:cs typeface="A-OTF リュウミン Pr6N M-KL"/>
            </a:endParaRPr>
          </a:p>
        </p:txBody>
      </p:sp>
      <p:sp>
        <p:nvSpPr>
          <p:cNvPr id="22" name="object 11">
            <a:extLst>
              <a:ext uri="{FF2B5EF4-FFF2-40B4-BE49-F238E27FC236}">
                <a16:creationId xmlns:a16="http://schemas.microsoft.com/office/drawing/2014/main" xmlns="" id="{17D4EA30-7728-486A-BA20-8F51842A41B9}"/>
              </a:ext>
            </a:extLst>
          </p:cNvPr>
          <p:cNvSpPr/>
          <p:nvPr/>
        </p:nvSpPr>
        <p:spPr>
          <a:xfrm>
            <a:off x="5372201" y="1266366"/>
            <a:ext cx="4711599"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sp>
        <p:nvSpPr>
          <p:cNvPr id="23" name="object 2">
            <a:extLst>
              <a:ext uri="{FF2B5EF4-FFF2-40B4-BE49-F238E27FC236}">
                <a16:creationId xmlns:a16="http://schemas.microsoft.com/office/drawing/2014/main" xmlns="" id="{3DA319EB-98BF-42F2-85B5-5A9BCE7CB885}"/>
              </a:ext>
            </a:extLst>
          </p:cNvPr>
          <p:cNvSpPr txBox="1"/>
          <p:nvPr/>
        </p:nvSpPr>
        <p:spPr>
          <a:xfrm>
            <a:off x="5552008" y="3434000"/>
            <a:ext cx="4184856" cy="1708801"/>
          </a:xfrm>
          <a:prstGeom prst="rect">
            <a:avLst/>
          </a:prstGeom>
        </p:spPr>
        <p:txBody>
          <a:bodyPr vert="horz" wrap="square" lIns="0" tIns="92075" rIns="0" bIns="0" rtlCol="0">
            <a:spAutoFit/>
          </a:bodyPr>
          <a:lstStyle/>
          <a:p>
            <a:pPr marL="12700">
              <a:lnSpc>
                <a:spcPct val="150000"/>
              </a:lnSpc>
              <a:spcBef>
                <a:spcPts val="490"/>
              </a:spcBef>
            </a:pPr>
            <a:r>
              <a:rPr lang="ja-JP" altLang="en-US" sz="1400" b="0" spc="25" dirty="0">
                <a:solidFill>
                  <a:srgbClr val="231F20"/>
                </a:solidFill>
                <a:latin typeface="A-OTF リュウミン Pr6N M-KL"/>
                <a:cs typeface="A-OTF リュウミン Pr6N M-KL"/>
              </a:rPr>
              <a:t>例えば、受け入れた利用者の状態像に変化があった場合にどのように対応するのか、医療的ケア児が成長し学校を卒業した後にどのように対応していくか等、地域のサービス提供体制も踏まえながら対応方針を定めます。</a:t>
            </a:r>
            <a:endParaRPr lang="ja-JP" altLang="en-US" sz="1400" dirty="0">
              <a:latin typeface="A-OTF リュウミン Pr6N M-KL"/>
              <a:cs typeface="A-OTF リュウミン Pr6N M-KL"/>
            </a:endParaRPr>
          </a:p>
        </p:txBody>
      </p:sp>
      <p:sp>
        <p:nvSpPr>
          <p:cNvPr id="24" name="object 2">
            <a:extLst>
              <a:ext uri="{FF2B5EF4-FFF2-40B4-BE49-F238E27FC236}">
                <a16:creationId xmlns:a16="http://schemas.microsoft.com/office/drawing/2014/main" xmlns="" id="{500D16B5-E75D-4661-9EBA-BBB99973A953}"/>
              </a:ext>
            </a:extLst>
          </p:cNvPr>
          <p:cNvSpPr txBox="1"/>
          <p:nvPr/>
        </p:nvSpPr>
        <p:spPr>
          <a:xfrm>
            <a:off x="5552008" y="5015204"/>
            <a:ext cx="4184856" cy="1708801"/>
          </a:xfrm>
          <a:prstGeom prst="rect">
            <a:avLst/>
          </a:prstGeom>
        </p:spPr>
        <p:txBody>
          <a:bodyPr vert="horz" wrap="square" lIns="0" tIns="92075" rIns="0" bIns="0" rtlCol="0">
            <a:spAutoFit/>
          </a:bodyPr>
          <a:lstStyle/>
          <a:p>
            <a:pPr marL="12700">
              <a:lnSpc>
                <a:spcPct val="150000"/>
              </a:lnSpc>
              <a:spcBef>
                <a:spcPts val="490"/>
              </a:spcBef>
            </a:pPr>
            <a:r>
              <a:rPr lang="ja-JP" altLang="en-US" sz="1400" dirty="0">
                <a:latin typeface="A-OTF リュウミン Pr6N M-KL"/>
                <a:cs typeface="A-OTF リュウミン Pr6N M-KL"/>
              </a:rPr>
              <a:t>また、動ける医療的ケア児については、必要とする医療的ケアの内容だけでなく、障害の程度や本人の状態等により、主に重症心身障害児を対象とする事業所で受入れを行うことも、一般の事業所で受入れを行うことも考えられます。</a:t>
            </a:r>
          </a:p>
        </p:txBody>
      </p:sp>
      <p:sp>
        <p:nvSpPr>
          <p:cNvPr id="25" name="object 2">
            <a:extLst>
              <a:ext uri="{FF2B5EF4-FFF2-40B4-BE49-F238E27FC236}">
                <a16:creationId xmlns:a16="http://schemas.microsoft.com/office/drawing/2014/main" xmlns="" id="{0D9611DE-F6B2-437B-894A-10DFCA640DC8}"/>
              </a:ext>
            </a:extLst>
          </p:cNvPr>
          <p:cNvSpPr txBox="1"/>
          <p:nvPr/>
        </p:nvSpPr>
        <p:spPr>
          <a:xfrm>
            <a:off x="714290" y="3060767"/>
            <a:ext cx="4163338" cy="2187458"/>
          </a:xfrm>
          <a:prstGeom prst="rect">
            <a:avLst/>
          </a:prstGeom>
        </p:spPr>
        <p:txBody>
          <a:bodyPr vert="horz" wrap="square" lIns="0" tIns="92075" rIns="0" bIns="0" rtlCol="0">
            <a:spAutoFit/>
          </a:bodyPr>
          <a:lstStyle/>
          <a:p>
            <a:pPr marL="12700">
              <a:lnSpc>
                <a:spcPct val="150000"/>
              </a:lnSpc>
              <a:spcBef>
                <a:spcPts val="490"/>
              </a:spcBef>
            </a:pPr>
            <a:r>
              <a:rPr lang="ja-JP" altLang="en-US" sz="1400" spc="25" dirty="0">
                <a:solidFill>
                  <a:srgbClr val="231F20"/>
                </a:solidFill>
                <a:latin typeface="A-OTF リュウミン Pr6N M-KL"/>
                <a:cs typeface="A-OTF リュウミン Pr6N M-KL"/>
              </a:rPr>
              <a:t>■受け入れた利用者の状態像に変化があった場合にどのように対応するのか</a:t>
            </a:r>
            <a:endParaRPr lang="en-US" altLang="ja-JP" sz="1400" spc="25" dirty="0">
              <a:solidFill>
                <a:srgbClr val="231F20"/>
              </a:solidFill>
              <a:latin typeface="A-OTF リュウミン Pr6N M-KL"/>
              <a:cs typeface="A-OTF リュウミン Pr6N M-KL"/>
            </a:endParaRPr>
          </a:p>
          <a:p>
            <a:pPr marL="12700">
              <a:lnSpc>
                <a:spcPct val="150000"/>
              </a:lnSpc>
              <a:spcBef>
                <a:spcPts val="490"/>
              </a:spcBef>
            </a:pPr>
            <a:r>
              <a:rPr lang="ja-JP" altLang="en-US" sz="1400" spc="25" dirty="0">
                <a:solidFill>
                  <a:srgbClr val="231F20"/>
                </a:solidFill>
                <a:latin typeface="A-OTF リュウミン Pr6N M-KL"/>
                <a:cs typeface="A-OTF リュウミン Pr6N M-KL"/>
              </a:rPr>
              <a:t>■医療的ケア児が成長し学校を卒業した後にどのように対応していくか</a:t>
            </a:r>
            <a:endParaRPr lang="en-US" altLang="ja-JP" sz="1400" spc="25" dirty="0">
              <a:solidFill>
                <a:srgbClr val="231F20"/>
              </a:solidFill>
              <a:latin typeface="A-OTF リュウミン Pr6N M-KL"/>
              <a:cs typeface="A-OTF リュウミン Pr6N M-KL"/>
            </a:endParaRPr>
          </a:p>
          <a:p>
            <a:pPr marL="12700">
              <a:lnSpc>
                <a:spcPct val="150000"/>
              </a:lnSpc>
              <a:spcBef>
                <a:spcPts val="490"/>
              </a:spcBef>
            </a:pPr>
            <a:r>
              <a:rPr lang="ja-JP" altLang="en-US" sz="1400" spc="25" dirty="0">
                <a:solidFill>
                  <a:srgbClr val="231F20"/>
                </a:solidFill>
                <a:latin typeface="A-OTF リュウミン Pr6N M-KL"/>
                <a:cs typeface="A-OTF リュウミン Pr6N M-KL"/>
              </a:rPr>
              <a:t>■動ける医療的ケア児の受け入れについて</a:t>
            </a:r>
            <a:endParaRPr lang="en-US" altLang="ja-JP" sz="1400" spc="25" dirty="0">
              <a:solidFill>
                <a:srgbClr val="231F20"/>
              </a:solidFill>
              <a:latin typeface="A-OTF リュウミン Pr6N M-KL"/>
              <a:cs typeface="A-OTF リュウミン Pr6N M-KL"/>
            </a:endParaRPr>
          </a:p>
          <a:p>
            <a:pPr marL="12700">
              <a:lnSpc>
                <a:spcPct val="150000"/>
              </a:lnSpc>
              <a:spcBef>
                <a:spcPts val="490"/>
              </a:spcBef>
            </a:pPr>
            <a:r>
              <a:rPr lang="en-US" altLang="ja-JP" sz="1400" spc="25" dirty="0">
                <a:solidFill>
                  <a:srgbClr val="231F20"/>
                </a:solidFill>
                <a:latin typeface="A-OTF リュウミン Pr6N M-KL"/>
                <a:cs typeface="A-OTF リュウミン Pr6N M-KL"/>
              </a:rPr>
              <a:t>			</a:t>
            </a:r>
            <a:r>
              <a:rPr lang="ja-JP" altLang="en-US" sz="1400" spc="25" dirty="0">
                <a:solidFill>
                  <a:srgbClr val="231F20"/>
                </a:solidFill>
                <a:latin typeface="A-OTF リュウミン Pr6N M-KL"/>
                <a:cs typeface="A-OTF リュウミン Pr6N M-KL"/>
              </a:rPr>
              <a:t>　　　　　　　　　　等</a:t>
            </a:r>
          </a:p>
        </p:txBody>
      </p:sp>
      <p:sp>
        <p:nvSpPr>
          <p:cNvPr id="26" name="正方形/長方形 25">
            <a:extLst>
              <a:ext uri="{FF2B5EF4-FFF2-40B4-BE49-F238E27FC236}">
                <a16:creationId xmlns:a16="http://schemas.microsoft.com/office/drawing/2014/main" xmlns="" id="{34D1D9D4-EEF1-4A7D-8A5C-DE5016F333E8}"/>
              </a:ext>
            </a:extLst>
          </p:cNvPr>
          <p:cNvSpPr/>
          <p:nvPr/>
        </p:nvSpPr>
        <p:spPr>
          <a:xfrm>
            <a:off x="560705" y="2397911"/>
            <a:ext cx="4481195" cy="3136114"/>
          </a:xfrm>
          <a:prstGeom prst="rect">
            <a:avLst/>
          </a:prstGeom>
          <a:noFill/>
          <a:ln w="12700">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テキスト ボックス 26">
            <a:extLst>
              <a:ext uri="{FF2B5EF4-FFF2-40B4-BE49-F238E27FC236}">
                <a16:creationId xmlns:a16="http://schemas.microsoft.com/office/drawing/2014/main" xmlns="" id="{0D5C2511-5C2D-4BD4-85F9-13A51B253520}"/>
              </a:ext>
            </a:extLst>
          </p:cNvPr>
          <p:cNvSpPr txBox="1"/>
          <p:nvPr/>
        </p:nvSpPr>
        <p:spPr>
          <a:xfrm>
            <a:off x="1209190" y="2554367"/>
            <a:ext cx="3173538" cy="307777"/>
          </a:xfrm>
          <a:prstGeom prst="rect">
            <a:avLst/>
          </a:prstGeom>
          <a:solidFill>
            <a:schemeClr val="tx1"/>
          </a:solidFill>
          <a:ln>
            <a:solidFill>
              <a:schemeClr val="tx1"/>
            </a:solidFill>
          </a:ln>
        </p:spPr>
        <p:txBody>
          <a:bodyPr wrap="square" rtlCol="0">
            <a:spAutoFit/>
          </a:bodyPr>
          <a:lstStyle/>
          <a:p>
            <a:pPr algn="ctr"/>
            <a:r>
              <a:rPr lang="ja-JP" altLang="en-US" sz="1400" b="1" dirty="0">
                <a:solidFill>
                  <a:schemeClr val="bg1"/>
                </a:solidFill>
              </a:rPr>
              <a:t>管理体制に関する検討事項の例</a:t>
            </a:r>
            <a:endParaRPr kumimoji="1" lang="en-US" altLang="ja-JP" sz="1400" b="1" dirty="0">
              <a:solidFill>
                <a:schemeClr val="bg1"/>
              </a:solidFill>
            </a:endParaRPr>
          </a:p>
        </p:txBody>
      </p:sp>
      <p:sp>
        <p:nvSpPr>
          <p:cNvPr id="2" name="スライド番号プレースホルダー 1"/>
          <p:cNvSpPr>
            <a:spLocks noGrp="1"/>
          </p:cNvSpPr>
          <p:nvPr>
            <p:ph type="sldNum" sz="quarter" idx="7"/>
          </p:nvPr>
        </p:nvSpPr>
        <p:spPr/>
        <p:txBody>
          <a:bodyPr/>
          <a:lstStyle/>
          <a:p>
            <a:fld id="{B6F15528-21DE-4FAA-801E-634DDDAF4B2B}" type="slidenum">
              <a:rPr lang="en-US" altLang="ja-JP" smtClean="0"/>
              <a:pPr/>
              <a:t>17</a:t>
            </a:fld>
            <a:endParaRPr lang="ja-JP" altLang="en-US" dirty="0"/>
          </a:p>
        </p:txBody>
      </p:sp>
    </p:spTree>
    <p:extLst>
      <p:ext uri="{BB962C8B-B14F-4D97-AF65-F5344CB8AC3E}">
        <p14:creationId xmlns:p14="http://schemas.microsoft.com/office/powerpoint/2010/main" val="315581109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5552008" y="1436449"/>
            <a:ext cx="4001135" cy="3406702"/>
          </a:xfrm>
          <a:prstGeom prst="rect">
            <a:avLst/>
          </a:prstGeom>
        </p:spPr>
        <p:txBody>
          <a:bodyPr vert="horz" wrap="square" lIns="0" tIns="92075" rIns="0" bIns="0" rtlCol="0">
            <a:spAutoFit/>
          </a:bodyPr>
          <a:lstStyle/>
          <a:p>
            <a:pPr marL="12700">
              <a:lnSpc>
                <a:spcPct val="100000"/>
              </a:lnSpc>
              <a:spcBef>
                <a:spcPts val="725"/>
              </a:spcBef>
            </a:pPr>
            <a:r>
              <a:rPr lang="ja-JP" altLang="en-US" sz="1800" b="1" dirty="0">
                <a:solidFill>
                  <a:srgbClr val="EF4136"/>
                </a:solidFill>
                <a:latin typeface="A-OTF リュウミン Pr6N EB-KL"/>
                <a:cs typeface="A-OTF リュウミン Pr6N EB-KL"/>
              </a:rPr>
              <a:t>事業所における人員配置基準</a:t>
            </a:r>
            <a:r>
              <a:rPr sz="1800" b="1" dirty="0">
                <a:solidFill>
                  <a:srgbClr val="EF4136"/>
                </a:solidFill>
                <a:latin typeface="A-OTF リュウミン Pr6N EB-KL"/>
                <a:cs typeface="A-OTF リュウミン Pr6N EB-KL"/>
              </a:rPr>
              <a:t>：</a:t>
            </a:r>
            <a:endParaRPr sz="1800" dirty="0">
              <a:latin typeface="A-OTF リュウミン Pr6N EB-KL"/>
              <a:cs typeface="A-OTF リュウミン Pr6N EB-KL"/>
            </a:endParaRPr>
          </a:p>
          <a:p>
            <a:pPr marL="12700">
              <a:lnSpc>
                <a:spcPct val="150000"/>
              </a:lnSpc>
              <a:spcBef>
                <a:spcPts val="490"/>
              </a:spcBef>
            </a:pPr>
            <a:r>
              <a:rPr lang="ja-JP" altLang="en-US" sz="1400" b="0" spc="25" dirty="0">
                <a:solidFill>
                  <a:srgbClr val="231F20"/>
                </a:solidFill>
                <a:latin typeface="A-OTF リュウミン Pr6N M-KL"/>
                <a:cs typeface="A-OTF リュウミン Pr6N M-KL"/>
              </a:rPr>
              <a:t>障害児通所支援事業所では、医療的ケア児の有無にかかわらず、左記の表にある人員配置が必要です。加えて、医療的ケア児を受け入れるためには、一般の事業所では看護師または喀痰吸引等研修を受けた認定特定行為業務従事者を、主に重症心身障害児を対象とする事業所では医療的ケア児の状態に合わせて職員を追加します。</a:t>
            </a:r>
            <a:endParaRPr lang="en-US" altLang="ja-JP" sz="1400" spc="25" dirty="0">
              <a:solidFill>
                <a:srgbClr val="231F20"/>
              </a:solidFill>
              <a:latin typeface="A-OTF リュウミン Pr6N M-KL"/>
              <a:cs typeface="A-OTF リュウミン Pr6N M-KL"/>
            </a:endParaRPr>
          </a:p>
          <a:p>
            <a:pPr marL="12700">
              <a:lnSpc>
                <a:spcPct val="150000"/>
              </a:lnSpc>
              <a:spcBef>
                <a:spcPts val="490"/>
              </a:spcBef>
            </a:pPr>
            <a:r>
              <a:rPr lang="ja-JP" altLang="en-US" sz="1400" dirty="0">
                <a:latin typeface="A-OTF リュウミン Pr6N M-KL"/>
                <a:cs typeface="A-OTF リュウミン Pr6N M-KL"/>
              </a:rPr>
              <a:t>なお、事業所において医療的ケアを実施する場合は、医師の指示に基づいた実践が必要です。</a:t>
            </a:r>
          </a:p>
        </p:txBody>
      </p:sp>
      <p:grpSp>
        <p:nvGrpSpPr>
          <p:cNvPr id="6" name="object 6"/>
          <p:cNvGrpSpPr/>
          <p:nvPr/>
        </p:nvGrpSpPr>
        <p:grpSpPr>
          <a:xfrm>
            <a:off x="8663" y="15233"/>
            <a:ext cx="10066020" cy="1259205"/>
            <a:chOff x="8663" y="15233"/>
            <a:chExt cx="10066020" cy="1259205"/>
          </a:xfrm>
        </p:grpSpPr>
        <p:sp>
          <p:nvSpPr>
            <p:cNvPr id="7" name="object 7"/>
            <p:cNvSpPr/>
            <p:nvPr/>
          </p:nvSpPr>
          <p:spPr>
            <a:xfrm>
              <a:off x="5771845" y="15239"/>
              <a:ext cx="4302760" cy="701675"/>
            </a:xfrm>
            <a:custGeom>
              <a:avLst/>
              <a:gdLst/>
              <a:ahLst/>
              <a:cxnLst/>
              <a:rect l="l" t="t" r="r" b="b"/>
              <a:pathLst>
                <a:path w="4302759" h="701675">
                  <a:moveTo>
                    <a:pt x="4302582" y="529475"/>
                  </a:moveTo>
                  <a:lnTo>
                    <a:pt x="1066965" y="529475"/>
                  </a:lnTo>
                  <a:lnTo>
                    <a:pt x="597877" y="0"/>
                  </a:lnTo>
                  <a:lnTo>
                    <a:pt x="146519" y="529475"/>
                  </a:lnTo>
                  <a:lnTo>
                    <a:pt x="146088" y="529971"/>
                  </a:lnTo>
                  <a:lnTo>
                    <a:pt x="0" y="701357"/>
                  </a:lnTo>
                  <a:lnTo>
                    <a:pt x="4302582" y="701357"/>
                  </a:lnTo>
                  <a:lnTo>
                    <a:pt x="4302582" y="529475"/>
                  </a:lnTo>
                  <a:close/>
                </a:path>
              </a:pathLst>
            </a:custGeom>
            <a:solidFill>
              <a:srgbClr val="284278"/>
            </a:solidFill>
          </p:spPr>
          <p:txBody>
            <a:bodyPr wrap="square" lIns="0" tIns="0" rIns="0" bIns="0" rtlCol="0"/>
            <a:lstStyle/>
            <a:p>
              <a:endParaRPr/>
            </a:p>
          </p:txBody>
        </p:sp>
        <p:sp>
          <p:nvSpPr>
            <p:cNvPr id="8" name="object 8"/>
            <p:cNvSpPr/>
            <p:nvPr/>
          </p:nvSpPr>
          <p:spPr>
            <a:xfrm>
              <a:off x="8663" y="15233"/>
              <a:ext cx="6361430" cy="1259205"/>
            </a:xfrm>
            <a:custGeom>
              <a:avLst/>
              <a:gdLst/>
              <a:ahLst/>
              <a:cxnLst/>
              <a:rect l="l" t="t" r="r" b="b"/>
              <a:pathLst>
                <a:path w="6361430" h="1259205">
                  <a:moveTo>
                    <a:pt x="6361074" y="0"/>
                  </a:moveTo>
                  <a:lnTo>
                    <a:pt x="0" y="0"/>
                  </a:lnTo>
                  <a:lnTo>
                    <a:pt x="0" y="1259179"/>
                  </a:lnTo>
                  <a:lnTo>
                    <a:pt x="5286997" y="1259179"/>
                  </a:lnTo>
                  <a:lnTo>
                    <a:pt x="6361074" y="0"/>
                  </a:lnTo>
                  <a:close/>
                </a:path>
              </a:pathLst>
            </a:custGeom>
            <a:solidFill>
              <a:srgbClr val="215198"/>
            </a:solidFill>
          </p:spPr>
          <p:txBody>
            <a:bodyPr wrap="square" lIns="0" tIns="0" rIns="0" bIns="0" rtlCol="0"/>
            <a:lstStyle/>
            <a:p>
              <a:endParaRPr/>
            </a:p>
          </p:txBody>
        </p:sp>
      </p:grpSp>
      <p:sp>
        <p:nvSpPr>
          <p:cNvPr id="9" name="object 9"/>
          <p:cNvSpPr txBox="1">
            <a:spLocks noGrp="1"/>
          </p:cNvSpPr>
          <p:nvPr>
            <p:ph type="title"/>
          </p:nvPr>
        </p:nvSpPr>
        <p:spPr>
          <a:xfrm>
            <a:off x="1512577" y="439363"/>
            <a:ext cx="3558540" cy="751488"/>
          </a:xfrm>
          <a:prstGeom prst="rect">
            <a:avLst/>
          </a:prstGeom>
        </p:spPr>
        <p:txBody>
          <a:bodyPr vert="horz" wrap="square" lIns="0" tIns="12700" rIns="0" bIns="0" rtlCol="0">
            <a:spAutoFit/>
          </a:bodyPr>
          <a:lstStyle/>
          <a:p>
            <a:pPr marL="12700">
              <a:lnSpc>
                <a:spcPct val="100000"/>
              </a:lnSpc>
              <a:spcBef>
                <a:spcPts val="100"/>
              </a:spcBef>
            </a:pPr>
            <a:r>
              <a:rPr lang="ja-JP" altLang="en-US" sz="2400" b="0" i="0" spc="-85" dirty="0">
                <a:latin typeface="A-OTF リュウミン Pr6N M-KL"/>
                <a:cs typeface="A-OTF リュウミン Pr6N M-KL"/>
              </a:rPr>
              <a:t>障害児通所支援事業所に</a:t>
            </a:r>
            <a:r>
              <a:rPr lang="en-US" altLang="ja-JP" sz="2400" b="0" i="0" spc="-85" dirty="0">
                <a:latin typeface="A-OTF リュウミン Pr6N M-KL"/>
                <a:cs typeface="A-OTF リュウミン Pr6N M-KL"/>
              </a:rPr>
              <a:t/>
            </a:r>
            <a:br>
              <a:rPr lang="en-US" altLang="ja-JP" sz="2400" b="0" i="0" spc="-85" dirty="0">
                <a:latin typeface="A-OTF リュウミン Pr6N M-KL"/>
                <a:cs typeface="A-OTF リュウミン Pr6N M-KL"/>
              </a:rPr>
            </a:br>
            <a:r>
              <a:rPr lang="ja-JP" altLang="en-US" sz="2400" b="0" i="0" spc="-85" dirty="0">
                <a:latin typeface="A-OTF リュウミン Pr6N M-KL"/>
                <a:cs typeface="A-OTF リュウミン Pr6N M-KL"/>
              </a:rPr>
              <a:t>おける人員配置基準</a:t>
            </a:r>
            <a:endParaRPr sz="2400" dirty="0">
              <a:latin typeface="A-OTF リュウミン Pr6N M-KL"/>
              <a:cs typeface="A-OTF リュウミン Pr6N M-KL"/>
            </a:endParaRPr>
          </a:p>
        </p:txBody>
      </p:sp>
      <p:sp>
        <p:nvSpPr>
          <p:cNvPr id="10" name="object 10"/>
          <p:cNvSpPr txBox="1"/>
          <p:nvPr/>
        </p:nvSpPr>
        <p:spPr>
          <a:xfrm>
            <a:off x="462483" y="380450"/>
            <a:ext cx="762000" cy="936154"/>
          </a:xfrm>
          <a:prstGeom prst="rect">
            <a:avLst/>
          </a:prstGeom>
        </p:spPr>
        <p:txBody>
          <a:bodyPr vert="horz" wrap="square" lIns="0" tIns="12700" rIns="0" bIns="0" rtlCol="0">
            <a:spAutoFit/>
          </a:bodyPr>
          <a:lstStyle/>
          <a:p>
            <a:pPr marL="12700">
              <a:lnSpc>
                <a:spcPct val="100000"/>
              </a:lnSpc>
              <a:spcBef>
                <a:spcPts val="100"/>
              </a:spcBef>
            </a:pPr>
            <a:r>
              <a:rPr sz="6000" b="0" spc="-105" dirty="0">
                <a:solidFill>
                  <a:srgbClr val="FFFFFF"/>
                </a:solidFill>
                <a:latin typeface="A-OTF リュウミン Pr6N M-KL"/>
                <a:cs typeface="A-OTF リュウミン Pr6N M-KL"/>
              </a:rPr>
              <a:t>0</a:t>
            </a:r>
            <a:r>
              <a:rPr lang="en-US" altLang="ja-JP" sz="6000" b="0" spc="-105" dirty="0">
                <a:solidFill>
                  <a:srgbClr val="FFFFFF"/>
                </a:solidFill>
                <a:latin typeface="A-OTF リュウミン Pr6N M-KL"/>
                <a:cs typeface="A-OTF リュウミン Pr6N M-KL"/>
              </a:rPr>
              <a:t>2</a:t>
            </a:r>
            <a:endParaRPr sz="6000" dirty="0">
              <a:latin typeface="A-OTF リュウミン Pr6N M-KL"/>
              <a:cs typeface="A-OTF リュウミン Pr6N M-KL"/>
            </a:endParaRPr>
          </a:p>
        </p:txBody>
      </p:sp>
      <p:sp>
        <p:nvSpPr>
          <p:cNvPr id="11" name="object 11"/>
          <p:cNvSpPr/>
          <p:nvPr/>
        </p:nvSpPr>
        <p:spPr>
          <a:xfrm>
            <a:off x="5372201" y="1266366"/>
            <a:ext cx="4711599"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graphicFrame>
        <p:nvGraphicFramePr>
          <p:cNvPr id="3" name="表 2">
            <a:extLst>
              <a:ext uri="{FF2B5EF4-FFF2-40B4-BE49-F238E27FC236}">
                <a16:creationId xmlns:a16="http://schemas.microsoft.com/office/drawing/2014/main" xmlns="" id="{E8BA83EB-006A-4A9F-A688-4AEE0EF7BEEA}"/>
              </a:ext>
            </a:extLst>
          </p:cNvPr>
          <p:cNvGraphicFramePr>
            <a:graphicFrameLocks noGrp="1"/>
          </p:cNvGraphicFramePr>
          <p:nvPr>
            <p:extLst>
              <p:ext uri="{D42A27DB-BD31-4B8C-83A1-F6EECF244321}">
                <p14:modId xmlns:p14="http://schemas.microsoft.com/office/powerpoint/2010/main" val="2190794180"/>
              </p:ext>
            </p:extLst>
          </p:nvPr>
        </p:nvGraphicFramePr>
        <p:xfrm>
          <a:off x="453412" y="1427284"/>
          <a:ext cx="4829817" cy="5401282"/>
        </p:xfrm>
        <a:graphic>
          <a:graphicData uri="http://schemas.openxmlformats.org/drawingml/2006/table">
            <a:tbl>
              <a:tblPr firstRow="1" firstCol="1" bandRow="1">
                <a:tableStyleId>{5C22544A-7EE6-4342-B048-85BDC9FD1C3A}</a:tableStyleId>
              </a:tblPr>
              <a:tblGrid>
                <a:gridCol w="974739">
                  <a:extLst>
                    <a:ext uri="{9D8B030D-6E8A-4147-A177-3AD203B41FA5}">
                      <a16:colId xmlns:a16="http://schemas.microsoft.com/office/drawing/2014/main" xmlns="" val="1270621369"/>
                    </a:ext>
                  </a:extLst>
                </a:gridCol>
                <a:gridCol w="1993357">
                  <a:extLst>
                    <a:ext uri="{9D8B030D-6E8A-4147-A177-3AD203B41FA5}">
                      <a16:colId xmlns:a16="http://schemas.microsoft.com/office/drawing/2014/main" xmlns="" val="1226541766"/>
                    </a:ext>
                  </a:extLst>
                </a:gridCol>
                <a:gridCol w="1861721">
                  <a:extLst>
                    <a:ext uri="{9D8B030D-6E8A-4147-A177-3AD203B41FA5}">
                      <a16:colId xmlns:a16="http://schemas.microsoft.com/office/drawing/2014/main" xmlns="" val="1181608561"/>
                    </a:ext>
                  </a:extLst>
                </a:gridCol>
              </a:tblGrid>
              <a:tr h="568661">
                <a:tc>
                  <a:txBody>
                    <a:bodyPr/>
                    <a:lstStyle/>
                    <a:p>
                      <a:pPr algn="ctr"/>
                      <a:r>
                        <a:rPr lang="en-US" sz="1100" kern="100" spc="10" dirty="0">
                          <a:effectLst/>
                        </a:rPr>
                        <a:t> </a:t>
                      </a:r>
                      <a:endParaRPr lang="ja-JP" sz="105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solidFill>
                      <a:schemeClr val="tx2">
                        <a:lumMod val="60000"/>
                        <a:lumOff val="40000"/>
                      </a:schemeClr>
                    </a:solidFill>
                  </a:tcPr>
                </a:tc>
                <a:tc>
                  <a:txBody>
                    <a:bodyPr/>
                    <a:lstStyle/>
                    <a:p>
                      <a:pPr algn="ctr">
                        <a:lnSpc>
                          <a:spcPts val="1500"/>
                        </a:lnSpc>
                      </a:pPr>
                      <a:r>
                        <a:rPr lang="ja-JP" sz="1100" kern="100" spc="10" dirty="0">
                          <a:effectLst/>
                        </a:rPr>
                        <a:t>一般の事業所</a:t>
                      </a:r>
                      <a:endParaRPr lang="ja-JP" sz="105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solidFill>
                      <a:schemeClr val="tx2">
                        <a:lumMod val="60000"/>
                        <a:lumOff val="40000"/>
                      </a:schemeClr>
                    </a:solidFill>
                  </a:tcPr>
                </a:tc>
                <a:tc>
                  <a:txBody>
                    <a:bodyPr/>
                    <a:lstStyle/>
                    <a:p>
                      <a:pPr algn="ctr">
                        <a:lnSpc>
                          <a:spcPts val="1500"/>
                        </a:lnSpc>
                      </a:pPr>
                      <a:r>
                        <a:rPr lang="ja-JP" sz="1100" kern="100" spc="10" dirty="0">
                          <a:effectLst/>
                        </a:rPr>
                        <a:t>主に重症心身障害児を</a:t>
                      </a:r>
                      <a:r>
                        <a:rPr lang="en-US" sz="1100" kern="100" spc="10" dirty="0">
                          <a:effectLst/>
                        </a:rPr>
                        <a:t/>
                      </a:r>
                      <a:br>
                        <a:rPr lang="en-US" sz="1100" kern="100" spc="10" dirty="0">
                          <a:effectLst/>
                        </a:rPr>
                      </a:br>
                      <a:r>
                        <a:rPr lang="ja-JP" sz="1100" kern="100" spc="10" dirty="0">
                          <a:effectLst/>
                        </a:rPr>
                        <a:t>対象とする事業所</a:t>
                      </a:r>
                      <a:endParaRPr lang="ja-JP" sz="105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solidFill>
                      <a:schemeClr val="tx2">
                        <a:lumMod val="60000"/>
                        <a:lumOff val="40000"/>
                      </a:schemeClr>
                    </a:solidFill>
                  </a:tcPr>
                </a:tc>
                <a:extLst>
                  <a:ext uri="{0D108BD9-81ED-4DB2-BD59-A6C34878D82A}">
                    <a16:rowId xmlns:a16="http://schemas.microsoft.com/office/drawing/2014/main" xmlns="" val="2962164530"/>
                  </a:ext>
                </a:extLst>
              </a:tr>
              <a:tr h="265595">
                <a:tc>
                  <a:txBody>
                    <a:bodyPr/>
                    <a:lstStyle/>
                    <a:p>
                      <a:pPr algn="just">
                        <a:lnSpc>
                          <a:spcPts val="1500"/>
                        </a:lnSpc>
                      </a:pPr>
                      <a:r>
                        <a:rPr lang="ja-JP" sz="1050" kern="100" spc="10" dirty="0">
                          <a:effectLst/>
                        </a:rPr>
                        <a:t>嘱託医</a:t>
                      </a:r>
                      <a:endParaRPr lang="ja-JP" sz="110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solidFill>
                      <a:schemeClr val="tx2">
                        <a:lumMod val="60000"/>
                        <a:lumOff val="40000"/>
                      </a:schemeClr>
                    </a:solidFill>
                  </a:tcPr>
                </a:tc>
                <a:tc>
                  <a:txBody>
                    <a:bodyPr/>
                    <a:lstStyle/>
                    <a:p>
                      <a:pPr algn="just">
                        <a:lnSpc>
                          <a:spcPts val="1000"/>
                        </a:lnSpc>
                      </a:pPr>
                      <a:r>
                        <a:rPr lang="ja-JP" sz="1050" kern="100" spc="10" dirty="0">
                          <a:effectLst/>
                        </a:rPr>
                        <a:t>なし</a:t>
                      </a:r>
                      <a:endParaRPr lang="ja-JP" sz="140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solidFill>
                      <a:schemeClr val="accent1">
                        <a:lumMod val="60000"/>
                        <a:lumOff val="40000"/>
                      </a:schemeClr>
                    </a:solidFill>
                  </a:tcPr>
                </a:tc>
                <a:tc>
                  <a:txBody>
                    <a:bodyPr/>
                    <a:lstStyle/>
                    <a:p>
                      <a:pPr algn="just">
                        <a:lnSpc>
                          <a:spcPts val="1000"/>
                        </a:lnSpc>
                      </a:pPr>
                      <a:r>
                        <a:rPr lang="ja-JP" sz="1050" kern="100" spc="10" dirty="0">
                          <a:effectLst/>
                        </a:rPr>
                        <a:t>１</a:t>
                      </a:r>
                      <a:r>
                        <a:rPr lang="ja-JP" altLang="en-US" sz="1050" kern="100" spc="10" dirty="0">
                          <a:effectLst/>
                        </a:rPr>
                        <a:t>人</a:t>
                      </a:r>
                      <a:r>
                        <a:rPr lang="ja-JP" sz="1050" kern="100" spc="10" dirty="0">
                          <a:effectLst/>
                        </a:rPr>
                        <a:t>以上</a:t>
                      </a:r>
                      <a:endParaRPr lang="ja-JP" sz="140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solidFill>
                      <a:schemeClr val="accent1">
                        <a:lumMod val="60000"/>
                        <a:lumOff val="40000"/>
                      </a:schemeClr>
                    </a:solidFill>
                  </a:tcPr>
                </a:tc>
                <a:extLst>
                  <a:ext uri="{0D108BD9-81ED-4DB2-BD59-A6C34878D82A}">
                    <a16:rowId xmlns:a16="http://schemas.microsoft.com/office/drawing/2014/main" xmlns="" val="4008245313"/>
                  </a:ext>
                </a:extLst>
              </a:tr>
              <a:tr h="265595">
                <a:tc>
                  <a:txBody>
                    <a:bodyPr/>
                    <a:lstStyle/>
                    <a:p>
                      <a:pPr algn="just">
                        <a:lnSpc>
                          <a:spcPts val="1500"/>
                        </a:lnSpc>
                      </a:pPr>
                      <a:r>
                        <a:rPr lang="ja-JP" sz="1050" kern="100" spc="10" dirty="0">
                          <a:effectLst/>
                        </a:rPr>
                        <a:t>看護師</a:t>
                      </a:r>
                      <a:endParaRPr lang="ja-JP" sz="110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solidFill>
                      <a:schemeClr val="tx2">
                        <a:lumMod val="60000"/>
                        <a:lumOff val="40000"/>
                      </a:schemeClr>
                    </a:solidFill>
                  </a:tcPr>
                </a:tc>
                <a:tc>
                  <a:txBody>
                    <a:bodyPr/>
                    <a:lstStyle/>
                    <a:p>
                      <a:pPr algn="just">
                        <a:lnSpc>
                          <a:spcPts val="1000"/>
                        </a:lnSpc>
                      </a:pPr>
                      <a:r>
                        <a:rPr lang="ja-JP" sz="1050" kern="100" spc="10" dirty="0">
                          <a:effectLst/>
                        </a:rPr>
                        <a:t>なし</a:t>
                      </a:r>
                      <a:endParaRPr lang="ja-JP" sz="140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solidFill>
                      <a:schemeClr val="accent1">
                        <a:lumMod val="20000"/>
                        <a:lumOff val="80000"/>
                      </a:schemeClr>
                    </a:solidFill>
                  </a:tcPr>
                </a:tc>
                <a:tc>
                  <a:txBody>
                    <a:bodyPr/>
                    <a:lstStyle/>
                    <a:p>
                      <a:pPr algn="just">
                        <a:lnSpc>
                          <a:spcPts val="1000"/>
                        </a:lnSpc>
                      </a:pPr>
                      <a:r>
                        <a:rPr lang="ja-JP" sz="1050" kern="100" spc="10" dirty="0">
                          <a:effectLst/>
                        </a:rPr>
                        <a:t>１</a:t>
                      </a:r>
                      <a:r>
                        <a:rPr lang="ja-JP" altLang="en-US" sz="1050" kern="100" spc="10" dirty="0">
                          <a:effectLst/>
                        </a:rPr>
                        <a:t>人</a:t>
                      </a:r>
                      <a:r>
                        <a:rPr lang="ja-JP" sz="1050" kern="100" spc="10" dirty="0">
                          <a:effectLst/>
                        </a:rPr>
                        <a:t>以上</a:t>
                      </a:r>
                      <a:endParaRPr lang="ja-JP" sz="140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solidFill>
                      <a:schemeClr val="accent1">
                        <a:lumMod val="20000"/>
                        <a:lumOff val="80000"/>
                      </a:schemeClr>
                    </a:solidFill>
                  </a:tcPr>
                </a:tc>
                <a:extLst>
                  <a:ext uri="{0D108BD9-81ED-4DB2-BD59-A6C34878D82A}">
                    <a16:rowId xmlns:a16="http://schemas.microsoft.com/office/drawing/2014/main" xmlns="" val="457509586"/>
                  </a:ext>
                </a:extLst>
              </a:tr>
              <a:tr h="2574420">
                <a:tc>
                  <a:txBody>
                    <a:bodyPr/>
                    <a:lstStyle/>
                    <a:p>
                      <a:pPr algn="just">
                        <a:lnSpc>
                          <a:spcPts val="1500"/>
                        </a:lnSpc>
                      </a:pPr>
                      <a:r>
                        <a:rPr lang="ja-JP" sz="1050" kern="100" spc="10" dirty="0">
                          <a:effectLst/>
                        </a:rPr>
                        <a:t>児童指導員、保育士又は障害福祉サービス経験者</a:t>
                      </a:r>
                      <a:endParaRPr lang="ja-JP" sz="110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solidFill>
                      <a:schemeClr val="tx2">
                        <a:lumMod val="60000"/>
                        <a:lumOff val="40000"/>
                      </a:schemeClr>
                    </a:solidFill>
                  </a:tcPr>
                </a:tc>
                <a:tc>
                  <a:txBody>
                    <a:bodyPr/>
                    <a:lstStyle/>
                    <a:p>
                      <a:pPr algn="just">
                        <a:lnSpc>
                          <a:spcPts val="1200"/>
                        </a:lnSpc>
                        <a:spcBef>
                          <a:spcPts val="600"/>
                        </a:spcBef>
                      </a:pPr>
                      <a:r>
                        <a:rPr lang="ja-JP" sz="1050" kern="100" spc="10" dirty="0">
                          <a:effectLst/>
                        </a:rPr>
                        <a:t>•</a:t>
                      </a:r>
                      <a:r>
                        <a:rPr lang="en-US" sz="1050" kern="100" spc="10" dirty="0">
                          <a:effectLst/>
                        </a:rPr>
                        <a:t> 1</a:t>
                      </a:r>
                      <a:r>
                        <a:rPr lang="ja-JP" altLang="en-US" sz="1050" kern="100" spc="10" dirty="0">
                          <a:effectLst/>
                        </a:rPr>
                        <a:t>人</a:t>
                      </a:r>
                      <a:r>
                        <a:rPr lang="ja-JP" sz="1050" kern="100" spc="10" dirty="0">
                          <a:effectLst/>
                        </a:rPr>
                        <a:t>以上は常勤</a:t>
                      </a:r>
                      <a:endParaRPr lang="en-US" altLang="ja-JP" sz="1050" kern="100" spc="10" dirty="0">
                        <a:effectLst/>
                      </a:endParaRPr>
                    </a:p>
                    <a:p>
                      <a:pPr algn="just">
                        <a:lnSpc>
                          <a:spcPts val="600"/>
                        </a:lnSpc>
                      </a:pPr>
                      <a:endParaRPr lang="ja-JP" sz="1400" kern="100" dirty="0">
                        <a:effectLst/>
                      </a:endParaRPr>
                    </a:p>
                    <a:p>
                      <a:pPr marL="104140" indent="-104140" algn="just">
                        <a:lnSpc>
                          <a:spcPts val="1200"/>
                        </a:lnSpc>
                      </a:pPr>
                      <a:r>
                        <a:rPr lang="ja-JP" sz="1050" kern="100" spc="10" dirty="0">
                          <a:effectLst/>
                        </a:rPr>
                        <a:t>• 合計数が以下の区分に応じてそれぞれに定める数以上</a:t>
                      </a:r>
                      <a:endParaRPr lang="ja-JP" sz="1400" kern="100" dirty="0">
                        <a:effectLst/>
                      </a:endParaRPr>
                    </a:p>
                    <a:p>
                      <a:pPr indent="104140" algn="just">
                        <a:lnSpc>
                          <a:spcPts val="600"/>
                        </a:lnSpc>
                      </a:pPr>
                      <a:endParaRPr lang="en-US" altLang="ja-JP" sz="1050" kern="100" spc="10" dirty="0">
                        <a:effectLst/>
                      </a:endParaRPr>
                    </a:p>
                    <a:p>
                      <a:pPr indent="104140" algn="just">
                        <a:lnSpc>
                          <a:spcPts val="1200"/>
                        </a:lnSpc>
                      </a:pPr>
                      <a:r>
                        <a:rPr lang="ja-JP" sz="1050" kern="100" spc="10" dirty="0">
                          <a:effectLst/>
                        </a:rPr>
                        <a:t>１）障害児の数が</a:t>
                      </a:r>
                      <a:r>
                        <a:rPr lang="en-US" sz="1050" kern="100" spc="10" dirty="0">
                          <a:effectLst/>
                        </a:rPr>
                        <a:t>10</a:t>
                      </a:r>
                      <a:r>
                        <a:rPr lang="ja-JP" sz="1050" kern="100" spc="10" dirty="0">
                          <a:effectLst/>
                        </a:rPr>
                        <a:t>人まで</a:t>
                      </a:r>
                      <a:endParaRPr lang="ja-JP" sz="1400" kern="100" dirty="0">
                        <a:effectLst/>
                      </a:endParaRPr>
                    </a:p>
                    <a:p>
                      <a:pPr indent="208280" algn="just">
                        <a:lnSpc>
                          <a:spcPts val="1200"/>
                        </a:lnSpc>
                      </a:pPr>
                      <a:r>
                        <a:rPr lang="en-US" sz="1050" kern="100" spc="10" dirty="0">
                          <a:effectLst/>
                        </a:rPr>
                        <a:t>2</a:t>
                      </a:r>
                      <a:r>
                        <a:rPr lang="ja-JP" sz="1050" kern="100" spc="10" dirty="0">
                          <a:effectLst/>
                        </a:rPr>
                        <a:t>人以上</a:t>
                      </a:r>
                      <a:endParaRPr lang="ja-JP" sz="1400" kern="100" dirty="0">
                        <a:effectLst/>
                      </a:endParaRPr>
                    </a:p>
                    <a:p>
                      <a:pPr indent="104140" algn="just">
                        <a:lnSpc>
                          <a:spcPts val="600"/>
                        </a:lnSpc>
                      </a:pPr>
                      <a:endParaRPr lang="en-US" altLang="ja-JP" sz="1050" kern="100" spc="10" dirty="0">
                        <a:effectLst/>
                      </a:endParaRPr>
                    </a:p>
                    <a:p>
                      <a:pPr indent="104140" algn="just">
                        <a:lnSpc>
                          <a:spcPts val="1200"/>
                        </a:lnSpc>
                      </a:pPr>
                      <a:r>
                        <a:rPr lang="ja-JP" sz="1050" kern="100" spc="10" dirty="0">
                          <a:effectLst/>
                        </a:rPr>
                        <a:t>２）</a:t>
                      </a:r>
                      <a:r>
                        <a:rPr lang="en-US" sz="1050" kern="100" spc="10" dirty="0">
                          <a:effectLst/>
                        </a:rPr>
                        <a:t>10</a:t>
                      </a:r>
                      <a:r>
                        <a:rPr lang="ja-JP" sz="1050" kern="100" spc="10" dirty="0">
                          <a:effectLst/>
                        </a:rPr>
                        <a:t>人を超えるもの</a:t>
                      </a:r>
                      <a:endParaRPr lang="ja-JP" sz="1400" kern="100" dirty="0">
                        <a:effectLst/>
                      </a:endParaRPr>
                    </a:p>
                    <a:p>
                      <a:pPr marL="266700" algn="just">
                        <a:lnSpc>
                          <a:spcPts val="1200"/>
                        </a:lnSpc>
                      </a:pPr>
                      <a:r>
                        <a:rPr lang="en-US" sz="1050" kern="100" spc="10" dirty="0">
                          <a:effectLst/>
                        </a:rPr>
                        <a:t>2</a:t>
                      </a:r>
                      <a:r>
                        <a:rPr lang="ja-JP" sz="1050" kern="100" spc="10" dirty="0">
                          <a:effectLst/>
                        </a:rPr>
                        <a:t>人に、障害児の数が</a:t>
                      </a:r>
                      <a:r>
                        <a:rPr lang="en-US" sz="1050" kern="100" spc="10" dirty="0">
                          <a:effectLst/>
                        </a:rPr>
                        <a:t>10</a:t>
                      </a:r>
                      <a:r>
                        <a:rPr lang="ja-JP" sz="1050" kern="100" spc="10" dirty="0">
                          <a:effectLst/>
                        </a:rPr>
                        <a:t>を超えて</a:t>
                      </a:r>
                      <a:r>
                        <a:rPr lang="en-US" sz="1050" kern="100" spc="10" dirty="0">
                          <a:effectLst/>
                        </a:rPr>
                        <a:t>5</a:t>
                      </a:r>
                      <a:r>
                        <a:rPr lang="ja-JP" sz="1050" kern="100" spc="10" dirty="0">
                          <a:effectLst/>
                        </a:rPr>
                        <a:t>又はその端数を増すごとに</a:t>
                      </a:r>
                      <a:r>
                        <a:rPr lang="en-US" altLang="ja-JP" sz="1050" kern="100" spc="10" dirty="0">
                          <a:effectLst/>
                        </a:rPr>
                        <a:t>1</a:t>
                      </a:r>
                      <a:r>
                        <a:rPr lang="ja-JP" sz="1050" kern="100" spc="10" dirty="0">
                          <a:effectLst/>
                        </a:rPr>
                        <a:t>を加えて得た数以上</a:t>
                      </a:r>
                      <a:endParaRPr lang="en-US" altLang="ja-JP" sz="1050" kern="100" spc="10" dirty="0">
                        <a:effectLst/>
                      </a:endParaRPr>
                    </a:p>
                    <a:p>
                      <a:pPr marL="266700" algn="just">
                        <a:lnSpc>
                          <a:spcPts val="600"/>
                        </a:lnSpc>
                      </a:pPr>
                      <a:endParaRPr lang="ja-JP" sz="1400" kern="100" dirty="0">
                        <a:effectLst/>
                      </a:endParaRPr>
                    </a:p>
                    <a:p>
                      <a:pPr marL="104140" indent="-104140" algn="just">
                        <a:lnSpc>
                          <a:spcPts val="1200"/>
                        </a:lnSpc>
                      </a:pPr>
                      <a:r>
                        <a:rPr lang="ja-JP" sz="1050" kern="100" spc="10" dirty="0">
                          <a:effectLst/>
                        </a:rPr>
                        <a:t>• 機能訓練担当職員の数を合計数に含めることができる</a:t>
                      </a:r>
                      <a:endParaRPr lang="en-US" altLang="ja-JP" sz="1050" kern="100" spc="10" dirty="0">
                        <a:effectLst/>
                      </a:endParaRPr>
                    </a:p>
                    <a:p>
                      <a:pPr marL="104140" indent="-104140" algn="just">
                        <a:lnSpc>
                          <a:spcPts val="600"/>
                        </a:lnSpc>
                      </a:pPr>
                      <a:endParaRPr lang="ja-JP" sz="1400" kern="100" dirty="0">
                        <a:effectLst/>
                      </a:endParaRPr>
                    </a:p>
                    <a:p>
                      <a:pPr marL="104140" indent="-104140" algn="just">
                        <a:lnSpc>
                          <a:spcPts val="1200"/>
                        </a:lnSpc>
                      </a:pPr>
                      <a:r>
                        <a:rPr lang="ja-JP" sz="1050" kern="100" spc="10" dirty="0">
                          <a:effectLst/>
                        </a:rPr>
                        <a:t>• 半数以上が児童指導員又は保育士であること</a:t>
                      </a:r>
                      <a:endParaRPr lang="ja-JP" sz="140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solidFill>
                      <a:schemeClr val="accent1">
                        <a:lumMod val="40000"/>
                        <a:lumOff val="60000"/>
                      </a:schemeClr>
                    </a:solidFill>
                  </a:tcPr>
                </a:tc>
                <a:tc>
                  <a:txBody>
                    <a:bodyPr/>
                    <a:lstStyle/>
                    <a:p>
                      <a:pPr algn="just">
                        <a:lnSpc>
                          <a:spcPts val="1000"/>
                        </a:lnSpc>
                      </a:pPr>
                      <a:r>
                        <a:rPr lang="en-US" altLang="ja-JP" sz="1050" kern="100" spc="10" dirty="0">
                          <a:effectLst/>
                        </a:rPr>
                        <a:t>1</a:t>
                      </a:r>
                      <a:r>
                        <a:rPr lang="ja-JP" altLang="en-US" sz="1050" kern="100" spc="10" dirty="0">
                          <a:effectLst/>
                        </a:rPr>
                        <a:t>人</a:t>
                      </a:r>
                      <a:r>
                        <a:rPr lang="ja-JP" sz="1050" kern="100" spc="10" dirty="0">
                          <a:effectLst/>
                        </a:rPr>
                        <a:t>以上</a:t>
                      </a:r>
                      <a:endParaRPr lang="ja-JP" sz="140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solidFill>
                      <a:schemeClr val="accent1">
                        <a:lumMod val="40000"/>
                        <a:lumOff val="60000"/>
                      </a:schemeClr>
                    </a:solidFill>
                  </a:tcPr>
                </a:tc>
                <a:extLst>
                  <a:ext uri="{0D108BD9-81ED-4DB2-BD59-A6C34878D82A}">
                    <a16:rowId xmlns:a16="http://schemas.microsoft.com/office/drawing/2014/main" xmlns="" val="1696132265"/>
                  </a:ext>
                </a:extLst>
              </a:tr>
              <a:tr h="564575">
                <a:tc>
                  <a:txBody>
                    <a:bodyPr/>
                    <a:lstStyle/>
                    <a:p>
                      <a:pPr algn="just">
                        <a:lnSpc>
                          <a:spcPts val="1500"/>
                        </a:lnSpc>
                      </a:pPr>
                      <a:r>
                        <a:rPr lang="ja-JP" sz="1050" kern="100" spc="10" dirty="0">
                          <a:effectLst/>
                        </a:rPr>
                        <a:t>児童発達⽀援管理責任者</a:t>
                      </a:r>
                      <a:endParaRPr lang="ja-JP" sz="110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solidFill>
                      <a:schemeClr val="tx2">
                        <a:lumMod val="60000"/>
                        <a:lumOff val="40000"/>
                      </a:schemeClr>
                    </a:solidFill>
                  </a:tcPr>
                </a:tc>
                <a:tc>
                  <a:txBody>
                    <a:bodyPr/>
                    <a:lstStyle/>
                    <a:p>
                      <a:pPr algn="just">
                        <a:lnSpc>
                          <a:spcPts val="1000"/>
                        </a:lnSpc>
                      </a:pPr>
                      <a:r>
                        <a:rPr lang="en-US" sz="1050" kern="100" spc="10" dirty="0">
                          <a:effectLst/>
                        </a:rPr>
                        <a:t>1</a:t>
                      </a:r>
                      <a:r>
                        <a:rPr lang="ja-JP" altLang="en-US" sz="1050" kern="100" spc="10" dirty="0">
                          <a:effectLst/>
                        </a:rPr>
                        <a:t>人</a:t>
                      </a:r>
                      <a:r>
                        <a:rPr lang="ja-JP" sz="1050" kern="100" spc="10" dirty="0">
                          <a:effectLst/>
                        </a:rPr>
                        <a:t>以上（</a:t>
                      </a:r>
                      <a:r>
                        <a:rPr lang="en-US" sz="1050" kern="100" spc="10" dirty="0">
                          <a:effectLst/>
                        </a:rPr>
                        <a:t>1</a:t>
                      </a:r>
                      <a:r>
                        <a:rPr lang="ja-JP" altLang="en-US" sz="1050" kern="100" spc="10" dirty="0">
                          <a:effectLst/>
                        </a:rPr>
                        <a:t>人</a:t>
                      </a:r>
                      <a:r>
                        <a:rPr lang="ja-JP" sz="1050" kern="100" spc="10" dirty="0">
                          <a:effectLst/>
                        </a:rPr>
                        <a:t>以上は専任かつ常勤）</a:t>
                      </a:r>
                      <a:endParaRPr lang="ja-JP" sz="140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solidFill>
                      <a:schemeClr val="accent1">
                        <a:lumMod val="20000"/>
                        <a:lumOff val="80000"/>
                      </a:schemeClr>
                    </a:solidFill>
                  </a:tcPr>
                </a:tc>
                <a:tc>
                  <a:txBody>
                    <a:bodyPr/>
                    <a:lstStyle/>
                    <a:p>
                      <a:pPr algn="just">
                        <a:lnSpc>
                          <a:spcPts val="1000"/>
                        </a:lnSpc>
                      </a:pPr>
                      <a:r>
                        <a:rPr lang="en-US" altLang="ja-JP" sz="1050" kern="100" spc="10" dirty="0">
                          <a:effectLst/>
                        </a:rPr>
                        <a:t>1</a:t>
                      </a:r>
                      <a:r>
                        <a:rPr lang="ja-JP" altLang="en-US" sz="1050" kern="100" spc="10" dirty="0">
                          <a:effectLst/>
                        </a:rPr>
                        <a:t>人</a:t>
                      </a:r>
                      <a:r>
                        <a:rPr lang="ja-JP" sz="1050" kern="100" spc="10" dirty="0">
                          <a:effectLst/>
                        </a:rPr>
                        <a:t>以上</a:t>
                      </a:r>
                      <a:endParaRPr lang="ja-JP" sz="140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solidFill>
                      <a:schemeClr val="accent1">
                        <a:lumMod val="20000"/>
                        <a:lumOff val="80000"/>
                      </a:schemeClr>
                    </a:solidFill>
                  </a:tcPr>
                </a:tc>
                <a:extLst>
                  <a:ext uri="{0D108BD9-81ED-4DB2-BD59-A6C34878D82A}">
                    <a16:rowId xmlns:a16="http://schemas.microsoft.com/office/drawing/2014/main" xmlns="" val="2263411094"/>
                  </a:ext>
                </a:extLst>
              </a:tr>
              <a:tr h="581218">
                <a:tc>
                  <a:txBody>
                    <a:bodyPr/>
                    <a:lstStyle/>
                    <a:p>
                      <a:pPr algn="just">
                        <a:lnSpc>
                          <a:spcPts val="1500"/>
                        </a:lnSpc>
                      </a:pPr>
                      <a:r>
                        <a:rPr lang="ja-JP" sz="1050" kern="100" spc="10" dirty="0">
                          <a:effectLst/>
                        </a:rPr>
                        <a:t>機能訓練担当職員</a:t>
                      </a:r>
                      <a:endParaRPr lang="ja-JP" sz="110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solidFill>
                      <a:schemeClr val="tx2">
                        <a:lumMod val="60000"/>
                        <a:lumOff val="40000"/>
                      </a:schemeClr>
                    </a:solidFill>
                  </a:tcPr>
                </a:tc>
                <a:tc>
                  <a:txBody>
                    <a:bodyPr/>
                    <a:lstStyle/>
                    <a:p>
                      <a:pPr algn="just">
                        <a:lnSpc>
                          <a:spcPts val="1000"/>
                        </a:lnSpc>
                      </a:pPr>
                      <a:r>
                        <a:rPr lang="ja-JP" sz="1050" kern="100" spc="10">
                          <a:effectLst/>
                        </a:rPr>
                        <a:t>機能訓練を⾏う場合に置く</a:t>
                      </a:r>
                      <a:endParaRPr lang="ja-JP" sz="140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solidFill>
                      <a:schemeClr val="accent1">
                        <a:lumMod val="40000"/>
                        <a:lumOff val="60000"/>
                      </a:schemeClr>
                    </a:solidFill>
                  </a:tcPr>
                </a:tc>
                <a:tc>
                  <a:txBody>
                    <a:bodyPr/>
                    <a:lstStyle/>
                    <a:p>
                      <a:pPr algn="just">
                        <a:lnSpc>
                          <a:spcPts val="1000"/>
                        </a:lnSpc>
                      </a:pPr>
                      <a:r>
                        <a:rPr lang="en-US" sz="1050" kern="100" spc="10" dirty="0">
                          <a:effectLst/>
                        </a:rPr>
                        <a:t>1</a:t>
                      </a:r>
                      <a:r>
                        <a:rPr lang="ja-JP" altLang="en-US" sz="1050" kern="100" spc="10" dirty="0">
                          <a:effectLst/>
                        </a:rPr>
                        <a:t>人</a:t>
                      </a:r>
                      <a:r>
                        <a:rPr lang="ja-JP" sz="1050" kern="100" spc="10" dirty="0">
                          <a:effectLst/>
                        </a:rPr>
                        <a:t>以上</a:t>
                      </a:r>
                      <a:endParaRPr lang="ja-JP" sz="1400" kern="100" dirty="0">
                        <a:effectLst/>
                      </a:endParaRPr>
                    </a:p>
                    <a:p>
                      <a:pPr algn="just">
                        <a:lnSpc>
                          <a:spcPts val="1000"/>
                        </a:lnSpc>
                      </a:pPr>
                      <a:r>
                        <a:rPr lang="ja-JP" sz="1050" kern="100" spc="10" dirty="0">
                          <a:effectLst/>
                        </a:rPr>
                        <a:t>（機能訓練を⾏わない時間帯については、置かないことができる）</a:t>
                      </a:r>
                      <a:endParaRPr lang="ja-JP" sz="140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solidFill>
                      <a:schemeClr val="accent1">
                        <a:lumMod val="40000"/>
                        <a:lumOff val="60000"/>
                      </a:schemeClr>
                    </a:solidFill>
                  </a:tcPr>
                </a:tc>
                <a:extLst>
                  <a:ext uri="{0D108BD9-81ED-4DB2-BD59-A6C34878D82A}">
                    <a16:rowId xmlns:a16="http://schemas.microsoft.com/office/drawing/2014/main" xmlns="" val="2907444775"/>
                  </a:ext>
                </a:extLst>
              </a:tr>
              <a:tr h="581218">
                <a:tc>
                  <a:txBody>
                    <a:bodyPr/>
                    <a:lstStyle/>
                    <a:p>
                      <a:pPr algn="just">
                        <a:lnSpc>
                          <a:spcPts val="1500"/>
                        </a:lnSpc>
                      </a:pPr>
                      <a:r>
                        <a:rPr lang="ja-JP" sz="1050" kern="100" spc="10" dirty="0">
                          <a:effectLst/>
                        </a:rPr>
                        <a:t>管理者</a:t>
                      </a:r>
                      <a:endParaRPr lang="ja-JP" sz="110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solidFill>
                      <a:schemeClr val="tx2">
                        <a:lumMod val="60000"/>
                        <a:lumOff val="40000"/>
                      </a:schemeClr>
                    </a:solidFill>
                  </a:tcPr>
                </a:tc>
                <a:tc>
                  <a:txBody>
                    <a:bodyPr/>
                    <a:lstStyle/>
                    <a:p>
                      <a:pPr algn="just">
                        <a:lnSpc>
                          <a:spcPts val="1000"/>
                        </a:lnSpc>
                      </a:pPr>
                      <a:r>
                        <a:rPr lang="ja-JP" sz="1050" kern="100" spc="10">
                          <a:effectLst/>
                        </a:rPr>
                        <a:t>原則として専ら当該事業所の管理業務に従事するもの（支障がない場合は他の職務との兼務可）</a:t>
                      </a:r>
                      <a:endParaRPr lang="ja-JP" sz="140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solidFill>
                      <a:schemeClr val="accent1">
                        <a:lumMod val="20000"/>
                        <a:lumOff val="80000"/>
                      </a:schemeClr>
                    </a:solidFill>
                  </a:tcPr>
                </a:tc>
                <a:tc>
                  <a:txBody>
                    <a:bodyPr/>
                    <a:lstStyle/>
                    <a:p>
                      <a:pPr algn="just">
                        <a:lnSpc>
                          <a:spcPts val="1000"/>
                        </a:lnSpc>
                      </a:pPr>
                      <a:r>
                        <a:rPr lang="ja-JP" sz="1050" kern="100" spc="10" dirty="0">
                          <a:effectLst/>
                        </a:rPr>
                        <a:t>原則として専ら当該事業所の管理業務に従事するもの（支障がない場合は他の職務との兼務可）</a:t>
                      </a:r>
                      <a:endParaRPr lang="ja-JP" sz="140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solidFill>
                      <a:schemeClr val="accent1">
                        <a:lumMod val="20000"/>
                        <a:lumOff val="80000"/>
                      </a:schemeClr>
                    </a:solidFill>
                  </a:tcPr>
                </a:tc>
                <a:extLst>
                  <a:ext uri="{0D108BD9-81ED-4DB2-BD59-A6C34878D82A}">
                    <a16:rowId xmlns:a16="http://schemas.microsoft.com/office/drawing/2014/main" xmlns="" val="3715832666"/>
                  </a:ext>
                </a:extLst>
              </a:tr>
            </a:tbl>
          </a:graphicData>
        </a:graphic>
      </p:graphicFrame>
      <p:sp>
        <p:nvSpPr>
          <p:cNvPr id="16" name="object 3">
            <a:extLst>
              <a:ext uri="{FF2B5EF4-FFF2-40B4-BE49-F238E27FC236}">
                <a16:creationId xmlns:a16="http://schemas.microsoft.com/office/drawing/2014/main" xmlns="" id="{3D370433-62E3-4F46-8E58-1F6968AF6507}"/>
              </a:ext>
            </a:extLst>
          </p:cNvPr>
          <p:cNvSpPr txBox="1"/>
          <p:nvPr/>
        </p:nvSpPr>
        <p:spPr>
          <a:xfrm>
            <a:off x="559752" y="6899298"/>
            <a:ext cx="4114800" cy="462306"/>
          </a:xfrm>
          <a:prstGeom prst="rect">
            <a:avLst/>
          </a:prstGeom>
        </p:spPr>
        <p:txBody>
          <a:bodyPr vert="horz" wrap="square" lIns="0" tIns="92075" rIns="0" bIns="0" rtlCol="0">
            <a:spAutoFit/>
          </a:bodyPr>
          <a:lstStyle/>
          <a:p>
            <a:pPr marL="12700">
              <a:lnSpc>
                <a:spcPct val="100000"/>
              </a:lnSpc>
            </a:pPr>
            <a:r>
              <a:rPr lang="ja-JP" altLang="en-US" sz="800" spc="20" dirty="0">
                <a:solidFill>
                  <a:srgbClr val="231F20"/>
                </a:solidFill>
                <a:latin typeface="+mn-ea"/>
                <a:cs typeface="A-OTF リュウミン Pr6N M-KL"/>
              </a:rPr>
              <a:t>障害児通所支援事業所等における安全な医療的ケアの実施体制の構築に関する調査研究</a:t>
            </a:r>
          </a:p>
          <a:p>
            <a:pPr marL="12700">
              <a:lnSpc>
                <a:spcPct val="100000"/>
              </a:lnSpc>
            </a:pPr>
            <a:r>
              <a:rPr lang="ja-JP" altLang="en-US" sz="800" spc="20" dirty="0">
                <a:solidFill>
                  <a:srgbClr val="231F20"/>
                </a:solidFill>
                <a:latin typeface="+mn-ea"/>
                <a:cs typeface="A-OTF リュウミン Pr6N M-KL"/>
              </a:rPr>
              <a:t>みずほ情報総研株式会社</a:t>
            </a:r>
          </a:p>
          <a:p>
            <a:pPr marL="12700">
              <a:lnSpc>
                <a:spcPct val="100000"/>
              </a:lnSpc>
            </a:pPr>
            <a:r>
              <a:rPr lang="en-US" altLang="ja-JP" sz="800" spc="20" dirty="0">
                <a:solidFill>
                  <a:srgbClr val="231F20"/>
                </a:solidFill>
                <a:latin typeface="+mn-ea"/>
                <a:cs typeface="A-OTF リュウミン Pr6N M-KL"/>
              </a:rPr>
              <a:t>【</a:t>
            </a:r>
            <a:r>
              <a:rPr lang="en-US" altLang="ja-JP" sz="800" dirty="0" err="1">
                <a:latin typeface="+mn-ea"/>
                <a:cs typeface="A-OTF リュウミン Pr6N M-KL"/>
              </a:rPr>
              <a:t>Part.Ⅱ</a:t>
            </a:r>
            <a:r>
              <a:rPr lang="en-US" altLang="ja-JP" sz="800" spc="20" dirty="0">
                <a:solidFill>
                  <a:srgbClr val="231F20"/>
                </a:solidFill>
                <a:latin typeface="+mn-ea"/>
                <a:cs typeface="A-OTF リュウミン Pr6N M-KL"/>
              </a:rPr>
              <a:t>】</a:t>
            </a:r>
            <a:r>
              <a:rPr lang="ja-JP" altLang="en-US" sz="800" spc="20" dirty="0">
                <a:solidFill>
                  <a:srgbClr val="231F20"/>
                </a:solidFill>
                <a:latin typeface="+mn-ea"/>
                <a:cs typeface="A-OTF リュウミン Pr6N M-KL"/>
              </a:rPr>
              <a:t>関係者の役割</a:t>
            </a:r>
            <a:endParaRPr sz="800" dirty="0">
              <a:latin typeface="+mn-ea"/>
              <a:cs typeface="A-OTF リュウミン Pr6N M-KL"/>
            </a:endParaRPr>
          </a:p>
        </p:txBody>
      </p:sp>
      <p:sp>
        <p:nvSpPr>
          <p:cNvPr id="17" name="object 11">
            <a:extLst>
              <a:ext uri="{FF2B5EF4-FFF2-40B4-BE49-F238E27FC236}">
                <a16:creationId xmlns:a16="http://schemas.microsoft.com/office/drawing/2014/main" xmlns="" id="{D9F70A22-6380-405E-8A75-A0E70735B555}"/>
              </a:ext>
            </a:extLst>
          </p:cNvPr>
          <p:cNvSpPr/>
          <p:nvPr/>
        </p:nvSpPr>
        <p:spPr>
          <a:xfrm>
            <a:off x="546100" y="6859906"/>
            <a:ext cx="9524048"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sp>
        <p:nvSpPr>
          <p:cNvPr id="18" name="object 5">
            <a:extLst>
              <a:ext uri="{FF2B5EF4-FFF2-40B4-BE49-F238E27FC236}">
                <a16:creationId xmlns:a16="http://schemas.microsoft.com/office/drawing/2014/main" xmlns="" id="{4A8B042C-6093-4840-AAD5-8680781C45F5}"/>
              </a:ext>
            </a:extLst>
          </p:cNvPr>
          <p:cNvSpPr txBox="1"/>
          <p:nvPr/>
        </p:nvSpPr>
        <p:spPr>
          <a:xfrm>
            <a:off x="7872487" y="878925"/>
            <a:ext cx="1748830" cy="197490"/>
          </a:xfrm>
          <a:prstGeom prst="rect">
            <a:avLst/>
          </a:prstGeom>
        </p:spPr>
        <p:txBody>
          <a:bodyPr vert="horz" wrap="square" lIns="0" tIns="12700" rIns="0" bIns="0" rtlCol="0">
            <a:spAutoFit/>
          </a:bodyPr>
          <a:lstStyle/>
          <a:p>
            <a:pPr marL="12700">
              <a:lnSpc>
                <a:spcPct val="100000"/>
              </a:lnSpc>
              <a:spcBef>
                <a:spcPts val="100"/>
              </a:spcBef>
            </a:pPr>
            <a:r>
              <a:rPr sz="1200" b="0" dirty="0">
                <a:solidFill>
                  <a:srgbClr val="284278"/>
                </a:solidFill>
                <a:latin typeface="A-OTF リュウミン Pr6N M-KL"/>
                <a:cs typeface="A-OTF リュウミン Pr6N M-KL"/>
              </a:rPr>
              <a:t>(1)</a:t>
            </a:r>
            <a:r>
              <a:rPr lang="ja-JP" altLang="en-US" sz="1200" b="0" spc="-80" dirty="0">
                <a:solidFill>
                  <a:srgbClr val="284278"/>
                </a:solidFill>
                <a:latin typeface="A-OTF リュウミン Pr6N M-KL"/>
                <a:cs typeface="A-OTF リュウミン Pr6N M-KL"/>
              </a:rPr>
              <a:t>管理体制の在り方</a:t>
            </a:r>
            <a:endParaRPr sz="1200" dirty="0">
              <a:latin typeface="A-OTF リュウミン Pr6N M-KL"/>
              <a:cs typeface="A-OTF リュウミン Pr6N M-KL"/>
            </a:endParaRPr>
          </a:p>
        </p:txBody>
      </p:sp>
      <p:sp>
        <p:nvSpPr>
          <p:cNvPr id="4" name="スライド番号プレースホルダー 3"/>
          <p:cNvSpPr>
            <a:spLocks noGrp="1"/>
          </p:cNvSpPr>
          <p:nvPr>
            <p:ph type="sldNum" sz="quarter" idx="7"/>
          </p:nvPr>
        </p:nvSpPr>
        <p:spPr/>
        <p:txBody>
          <a:bodyPr/>
          <a:lstStyle/>
          <a:p>
            <a:fld id="{B6F15528-21DE-4FAA-801E-634DDDAF4B2B}" type="slidenum">
              <a:rPr lang="en-US" altLang="ja-JP" smtClean="0"/>
              <a:pPr/>
              <a:t>18</a:t>
            </a:fld>
            <a:endParaRPr lang="ja-JP" altLang="en-US" dirty="0"/>
          </a:p>
        </p:txBody>
      </p:sp>
    </p:spTree>
    <p:extLst>
      <p:ext uri="{BB962C8B-B14F-4D97-AF65-F5344CB8AC3E}">
        <p14:creationId xmlns:p14="http://schemas.microsoft.com/office/powerpoint/2010/main" val="383248416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3775100"/>
            <a:ext cx="10080625" cy="3771265"/>
          </a:xfrm>
          <a:custGeom>
            <a:avLst/>
            <a:gdLst/>
            <a:ahLst/>
            <a:cxnLst/>
            <a:rect l="l" t="t" r="r" b="b"/>
            <a:pathLst>
              <a:path w="10080625" h="3771265">
                <a:moveTo>
                  <a:pt x="10080002" y="0"/>
                </a:moveTo>
                <a:lnTo>
                  <a:pt x="0" y="0"/>
                </a:lnTo>
                <a:lnTo>
                  <a:pt x="0" y="3770909"/>
                </a:lnTo>
                <a:lnTo>
                  <a:pt x="10080002" y="3770909"/>
                </a:lnTo>
                <a:lnTo>
                  <a:pt x="10080002" y="0"/>
                </a:lnTo>
                <a:close/>
              </a:path>
            </a:pathLst>
          </a:custGeom>
          <a:solidFill>
            <a:srgbClr val="E6E7E8"/>
          </a:solidFill>
        </p:spPr>
        <p:txBody>
          <a:bodyPr wrap="square" lIns="0" tIns="0" rIns="0" bIns="0" rtlCol="0"/>
          <a:lstStyle/>
          <a:p>
            <a:endParaRPr dirty="0"/>
          </a:p>
        </p:txBody>
      </p:sp>
      <p:sp>
        <p:nvSpPr>
          <p:cNvPr id="3" name="object 3"/>
          <p:cNvSpPr/>
          <p:nvPr/>
        </p:nvSpPr>
        <p:spPr>
          <a:xfrm>
            <a:off x="0" y="18122"/>
            <a:ext cx="10080625" cy="1141095"/>
          </a:xfrm>
          <a:custGeom>
            <a:avLst/>
            <a:gdLst/>
            <a:ahLst/>
            <a:cxnLst/>
            <a:rect l="l" t="t" r="r" b="b"/>
            <a:pathLst>
              <a:path w="10080625" h="1141095">
                <a:moveTo>
                  <a:pt x="10080002" y="0"/>
                </a:moveTo>
                <a:lnTo>
                  <a:pt x="0" y="0"/>
                </a:lnTo>
                <a:lnTo>
                  <a:pt x="0" y="1141006"/>
                </a:lnTo>
                <a:lnTo>
                  <a:pt x="10080002" y="1141006"/>
                </a:lnTo>
                <a:lnTo>
                  <a:pt x="10080002" y="0"/>
                </a:lnTo>
                <a:close/>
              </a:path>
            </a:pathLst>
          </a:custGeom>
          <a:solidFill>
            <a:srgbClr val="215198"/>
          </a:solidFill>
        </p:spPr>
        <p:txBody>
          <a:bodyPr wrap="square" lIns="0" tIns="0" rIns="0" bIns="0" rtlCol="0"/>
          <a:lstStyle/>
          <a:p>
            <a:endParaRPr dirty="0"/>
          </a:p>
        </p:txBody>
      </p:sp>
      <p:sp>
        <p:nvSpPr>
          <p:cNvPr id="4" name="object 4"/>
          <p:cNvSpPr/>
          <p:nvPr/>
        </p:nvSpPr>
        <p:spPr>
          <a:xfrm>
            <a:off x="0" y="1708150"/>
            <a:ext cx="10080625" cy="2067560"/>
          </a:xfrm>
          <a:custGeom>
            <a:avLst/>
            <a:gdLst/>
            <a:ahLst/>
            <a:cxnLst/>
            <a:rect l="l" t="t" r="r" b="b"/>
            <a:pathLst>
              <a:path w="10080625" h="2067560">
                <a:moveTo>
                  <a:pt x="10080002" y="0"/>
                </a:moveTo>
                <a:lnTo>
                  <a:pt x="0" y="0"/>
                </a:lnTo>
                <a:lnTo>
                  <a:pt x="0" y="2066963"/>
                </a:lnTo>
                <a:lnTo>
                  <a:pt x="10080002" y="2066963"/>
                </a:lnTo>
                <a:lnTo>
                  <a:pt x="10080002" y="0"/>
                </a:lnTo>
                <a:close/>
              </a:path>
            </a:pathLst>
          </a:custGeom>
          <a:solidFill>
            <a:srgbClr val="215198"/>
          </a:solidFill>
        </p:spPr>
        <p:txBody>
          <a:bodyPr wrap="square" lIns="0" tIns="0" rIns="0" bIns="0" rtlCol="0"/>
          <a:lstStyle/>
          <a:p>
            <a:endParaRPr dirty="0"/>
          </a:p>
        </p:txBody>
      </p:sp>
      <p:grpSp>
        <p:nvGrpSpPr>
          <p:cNvPr id="6" name="object 6"/>
          <p:cNvGrpSpPr/>
          <p:nvPr/>
        </p:nvGrpSpPr>
        <p:grpSpPr>
          <a:xfrm>
            <a:off x="9099953" y="7044409"/>
            <a:ext cx="980440" cy="172085"/>
            <a:chOff x="9099953" y="7044409"/>
            <a:chExt cx="980440" cy="172085"/>
          </a:xfrm>
        </p:grpSpPr>
        <p:sp>
          <p:nvSpPr>
            <p:cNvPr id="7" name="object 7"/>
            <p:cNvSpPr/>
            <p:nvPr/>
          </p:nvSpPr>
          <p:spPr>
            <a:xfrm>
              <a:off x="9516389" y="7044409"/>
              <a:ext cx="563880" cy="172085"/>
            </a:xfrm>
            <a:custGeom>
              <a:avLst/>
              <a:gdLst/>
              <a:ahLst/>
              <a:cxnLst/>
              <a:rect l="l" t="t" r="r" b="b"/>
              <a:pathLst>
                <a:path w="563879" h="172084">
                  <a:moveTo>
                    <a:pt x="563397" y="0"/>
                  </a:moveTo>
                  <a:lnTo>
                    <a:pt x="0" y="0"/>
                  </a:lnTo>
                  <a:lnTo>
                    <a:pt x="220446" y="171475"/>
                  </a:lnTo>
                  <a:lnTo>
                    <a:pt x="563397" y="171475"/>
                  </a:lnTo>
                  <a:lnTo>
                    <a:pt x="563397" y="0"/>
                  </a:lnTo>
                  <a:close/>
                </a:path>
              </a:pathLst>
            </a:custGeom>
            <a:solidFill>
              <a:srgbClr val="284278"/>
            </a:solidFill>
          </p:spPr>
          <p:txBody>
            <a:bodyPr wrap="square" lIns="0" tIns="0" rIns="0" bIns="0" rtlCol="0"/>
            <a:lstStyle/>
            <a:p>
              <a:endParaRPr dirty="0"/>
            </a:p>
          </p:txBody>
        </p:sp>
        <p:sp>
          <p:nvSpPr>
            <p:cNvPr id="8" name="object 8"/>
            <p:cNvSpPr/>
            <p:nvPr/>
          </p:nvSpPr>
          <p:spPr>
            <a:xfrm>
              <a:off x="9099953" y="7044412"/>
              <a:ext cx="636905" cy="172085"/>
            </a:xfrm>
            <a:custGeom>
              <a:avLst/>
              <a:gdLst/>
              <a:ahLst/>
              <a:cxnLst/>
              <a:rect l="l" t="t" r="r" b="b"/>
              <a:pathLst>
                <a:path w="636904" h="172084">
                  <a:moveTo>
                    <a:pt x="416432" y="0"/>
                  </a:moveTo>
                  <a:lnTo>
                    <a:pt x="0" y="0"/>
                  </a:lnTo>
                  <a:lnTo>
                    <a:pt x="0" y="171462"/>
                  </a:lnTo>
                  <a:lnTo>
                    <a:pt x="636892" y="171462"/>
                  </a:lnTo>
                  <a:lnTo>
                    <a:pt x="416432" y="0"/>
                  </a:lnTo>
                  <a:close/>
                </a:path>
              </a:pathLst>
            </a:custGeom>
            <a:solidFill>
              <a:srgbClr val="231F20"/>
            </a:solidFill>
          </p:spPr>
          <p:txBody>
            <a:bodyPr wrap="square" lIns="0" tIns="0" rIns="0" bIns="0" rtlCol="0"/>
            <a:lstStyle/>
            <a:p>
              <a:endParaRPr dirty="0"/>
            </a:p>
          </p:txBody>
        </p:sp>
      </p:grpSp>
      <p:sp>
        <p:nvSpPr>
          <p:cNvPr id="9" name="object 9"/>
          <p:cNvSpPr txBox="1"/>
          <p:nvPr/>
        </p:nvSpPr>
        <p:spPr>
          <a:xfrm>
            <a:off x="393700" y="1722528"/>
            <a:ext cx="9155149" cy="2058897"/>
          </a:xfrm>
          <a:prstGeom prst="rect">
            <a:avLst/>
          </a:prstGeom>
        </p:spPr>
        <p:txBody>
          <a:bodyPr vert="horz" wrap="square" lIns="0" tIns="67945" rIns="0" bIns="0" rtlCol="0">
            <a:spAutoFit/>
          </a:bodyPr>
          <a:lstStyle/>
          <a:p>
            <a:pPr algn="ctr">
              <a:lnSpc>
                <a:spcPct val="100000"/>
              </a:lnSpc>
              <a:spcBef>
                <a:spcPts val="535"/>
              </a:spcBef>
            </a:pPr>
            <a:r>
              <a:rPr lang="ja-JP" altLang="en-US" sz="4300" b="0" dirty="0">
                <a:solidFill>
                  <a:srgbClr val="FFFFFF"/>
                </a:solidFill>
                <a:latin typeface="A-OTF リュウミン Pr6N M-KL"/>
                <a:cs typeface="A-OTF リュウミン Pr6N M-KL"/>
              </a:rPr>
              <a:t>障害児通所支援事業所等</a:t>
            </a:r>
            <a:endParaRPr lang="en-US" altLang="ja-JP" sz="4300" b="0" dirty="0">
              <a:solidFill>
                <a:srgbClr val="FFFFFF"/>
              </a:solidFill>
              <a:latin typeface="A-OTF リュウミン Pr6N M-KL"/>
              <a:cs typeface="A-OTF リュウミン Pr6N M-KL"/>
            </a:endParaRPr>
          </a:p>
          <a:p>
            <a:pPr algn="ctr">
              <a:lnSpc>
                <a:spcPct val="100000"/>
              </a:lnSpc>
              <a:spcBef>
                <a:spcPts val="535"/>
              </a:spcBef>
            </a:pPr>
            <a:r>
              <a:rPr lang="ja-JP" altLang="en-US" sz="3200" b="0" dirty="0">
                <a:solidFill>
                  <a:srgbClr val="FFFFFF"/>
                </a:solidFill>
                <a:latin typeface="A-OTF リュウミン Pr6N M-KL"/>
                <a:cs typeface="A-OTF リュウミン Pr6N M-KL"/>
              </a:rPr>
              <a:t>（障害児通所支援、生活介護およびグループホーム）</a:t>
            </a:r>
            <a:endParaRPr lang="en-US" altLang="ja-JP" sz="3200" b="0" dirty="0">
              <a:solidFill>
                <a:srgbClr val="FFFFFF"/>
              </a:solidFill>
              <a:latin typeface="A-OTF リュウミン Pr6N M-KL"/>
              <a:cs typeface="A-OTF リュウミン Pr6N M-KL"/>
            </a:endParaRPr>
          </a:p>
          <a:p>
            <a:pPr algn="ctr">
              <a:lnSpc>
                <a:spcPct val="100000"/>
              </a:lnSpc>
              <a:spcBef>
                <a:spcPts val="535"/>
              </a:spcBef>
            </a:pPr>
            <a:r>
              <a:rPr lang="ja-JP" altLang="en-US" sz="4300" b="0" dirty="0">
                <a:solidFill>
                  <a:srgbClr val="FFFFFF"/>
                </a:solidFill>
                <a:latin typeface="A-OTF リュウミン Pr6N M-KL"/>
                <a:cs typeface="A-OTF リュウミン Pr6N M-KL"/>
              </a:rPr>
              <a:t>における医療的ケアとは</a:t>
            </a:r>
            <a:endParaRPr sz="4300" dirty="0">
              <a:latin typeface="A-OTF リュウミン Pr6N M-KL"/>
              <a:cs typeface="A-OTF リュウミン Pr6N M-KL"/>
            </a:endParaRPr>
          </a:p>
        </p:txBody>
      </p:sp>
      <p:sp>
        <p:nvSpPr>
          <p:cNvPr id="10" name="object 10"/>
          <p:cNvSpPr/>
          <p:nvPr/>
        </p:nvSpPr>
        <p:spPr>
          <a:xfrm>
            <a:off x="0" y="1159116"/>
            <a:ext cx="10080625" cy="549275"/>
          </a:xfrm>
          <a:custGeom>
            <a:avLst/>
            <a:gdLst/>
            <a:ahLst/>
            <a:cxnLst/>
            <a:rect l="l" t="t" r="r" b="b"/>
            <a:pathLst>
              <a:path w="10080625" h="549275">
                <a:moveTo>
                  <a:pt x="10080002" y="0"/>
                </a:moveTo>
                <a:lnTo>
                  <a:pt x="0" y="0"/>
                </a:lnTo>
                <a:lnTo>
                  <a:pt x="0" y="549021"/>
                </a:lnTo>
                <a:lnTo>
                  <a:pt x="10080002" y="549021"/>
                </a:lnTo>
                <a:lnTo>
                  <a:pt x="10080002" y="0"/>
                </a:lnTo>
                <a:close/>
              </a:path>
            </a:pathLst>
          </a:custGeom>
          <a:solidFill>
            <a:srgbClr val="284278"/>
          </a:solidFill>
        </p:spPr>
        <p:txBody>
          <a:bodyPr wrap="square" lIns="0" tIns="0" rIns="0" bIns="0" rtlCol="0"/>
          <a:lstStyle/>
          <a:p>
            <a:endParaRPr dirty="0"/>
          </a:p>
        </p:txBody>
      </p:sp>
      <p:sp>
        <p:nvSpPr>
          <p:cNvPr id="11" name="object 11"/>
          <p:cNvSpPr txBox="1">
            <a:spLocks noGrp="1"/>
          </p:cNvSpPr>
          <p:nvPr>
            <p:ph type="title"/>
          </p:nvPr>
        </p:nvSpPr>
        <p:spPr>
          <a:xfrm>
            <a:off x="4379224" y="1148266"/>
            <a:ext cx="1320800" cy="574040"/>
          </a:xfrm>
          <a:prstGeom prst="rect">
            <a:avLst/>
          </a:prstGeom>
        </p:spPr>
        <p:txBody>
          <a:bodyPr vert="horz" wrap="square" lIns="0" tIns="12700" rIns="0" bIns="0" rtlCol="0">
            <a:spAutoFit/>
          </a:bodyPr>
          <a:lstStyle/>
          <a:p>
            <a:pPr marL="12700">
              <a:lnSpc>
                <a:spcPct val="100000"/>
              </a:lnSpc>
              <a:spcBef>
                <a:spcPts val="100"/>
              </a:spcBef>
              <a:tabLst>
                <a:tab pos="1053465" algn="l"/>
              </a:tabLst>
            </a:pPr>
            <a:r>
              <a:rPr sz="3600" b="0" i="0" dirty="0">
                <a:latin typeface="A-OTF リュウミン Pr6N M-KL"/>
                <a:cs typeface="A-OTF リュウミン Pr6N M-KL"/>
              </a:rPr>
              <a:t>Part	I.</a:t>
            </a:r>
            <a:endParaRPr sz="3600" dirty="0">
              <a:latin typeface="A-OTF リュウミン Pr6N M-KL"/>
              <a:cs typeface="A-OTF リュウミン Pr6N M-KL"/>
            </a:endParaRPr>
          </a:p>
        </p:txBody>
      </p:sp>
      <p:sp>
        <p:nvSpPr>
          <p:cNvPr id="13" name="スライド番号プレースホルダー 12"/>
          <p:cNvSpPr>
            <a:spLocks noGrp="1"/>
          </p:cNvSpPr>
          <p:nvPr>
            <p:ph type="sldNum" sz="quarter" idx="7"/>
          </p:nvPr>
        </p:nvSpPr>
        <p:spPr/>
        <p:txBody>
          <a:bodyPr/>
          <a:lstStyle/>
          <a:p>
            <a:fld id="{B6F15528-21DE-4FAA-801E-634DDDAF4B2B}" type="slidenum">
              <a:rPr lang="en-US" altLang="ja-JP" smtClean="0"/>
              <a:pPr/>
              <a:t>1</a:t>
            </a:fld>
            <a:endParaRPr lang="ja-JP" alt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0"/>
            <a:ext cx="10080269" cy="7543596"/>
            <a:chOff x="0" y="0"/>
            <a:chExt cx="10080269" cy="7543596"/>
          </a:xfrm>
        </p:grpSpPr>
        <p:sp>
          <p:nvSpPr>
            <p:cNvPr id="3" name="object 3"/>
            <p:cNvSpPr/>
            <p:nvPr/>
          </p:nvSpPr>
          <p:spPr>
            <a:xfrm>
              <a:off x="0" y="0"/>
              <a:ext cx="10072278" cy="7543596"/>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9516389" y="7044409"/>
              <a:ext cx="563880" cy="172085"/>
            </a:xfrm>
            <a:custGeom>
              <a:avLst/>
              <a:gdLst/>
              <a:ahLst/>
              <a:cxnLst/>
              <a:rect l="l" t="t" r="r" b="b"/>
              <a:pathLst>
                <a:path w="563879" h="172084">
                  <a:moveTo>
                    <a:pt x="563397" y="0"/>
                  </a:moveTo>
                  <a:lnTo>
                    <a:pt x="0" y="0"/>
                  </a:lnTo>
                  <a:lnTo>
                    <a:pt x="220459" y="171475"/>
                  </a:lnTo>
                  <a:lnTo>
                    <a:pt x="563397" y="171475"/>
                  </a:lnTo>
                  <a:lnTo>
                    <a:pt x="563397" y="0"/>
                  </a:lnTo>
                  <a:close/>
                </a:path>
              </a:pathLst>
            </a:custGeom>
            <a:solidFill>
              <a:srgbClr val="284278"/>
            </a:solidFill>
          </p:spPr>
          <p:txBody>
            <a:bodyPr wrap="square" lIns="0" tIns="0" rIns="0" bIns="0" rtlCol="0"/>
            <a:lstStyle/>
            <a:p>
              <a:endParaRPr/>
            </a:p>
          </p:txBody>
        </p:sp>
        <p:sp>
          <p:nvSpPr>
            <p:cNvPr id="5" name="object 5"/>
            <p:cNvSpPr/>
            <p:nvPr/>
          </p:nvSpPr>
          <p:spPr>
            <a:xfrm>
              <a:off x="9099965" y="7044411"/>
              <a:ext cx="636905" cy="172085"/>
            </a:xfrm>
            <a:custGeom>
              <a:avLst/>
              <a:gdLst/>
              <a:ahLst/>
              <a:cxnLst/>
              <a:rect l="l" t="t" r="r" b="b"/>
              <a:pathLst>
                <a:path w="636904" h="172084">
                  <a:moveTo>
                    <a:pt x="416420" y="0"/>
                  </a:moveTo>
                  <a:lnTo>
                    <a:pt x="0" y="0"/>
                  </a:lnTo>
                  <a:lnTo>
                    <a:pt x="0" y="171462"/>
                  </a:lnTo>
                  <a:lnTo>
                    <a:pt x="636879" y="171462"/>
                  </a:lnTo>
                  <a:lnTo>
                    <a:pt x="416420" y="0"/>
                  </a:lnTo>
                  <a:close/>
                </a:path>
              </a:pathLst>
            </a:custGeom>
            <a:solidFill>
              <a:srgbClr val="231F20"/>
            </a:solidFill>
          </p:spPr>
          <p:txBody>
            <a:bodyPr wrap="square" lIns="0" tIns="0" rIns="0" bIns="0" rtlCol="0"/>
            <a:lstStyle/>
            <a:p>
              <a:endParaRPr/>
            </a:p>
          </p:txBody>
        </p:sp>
      </p:grpSp>
      <p:sp>
        <p:nvSpPr>
          <p:cNvPr id="6" name="object 6"/>
          <p:cNvSpPr txBox="1">
            <a:spLocks noGrp="1"/>
          </p:cNvSpPr>
          <p:nvPr>
            <p:ph type="title"/>
          </p:nvPr>
        </p:nvSpPr>
        <p:spPr>
          <a:xfrm>
            <a:off x="530304" y="1962204"/>
            <a:ext cx="4291200" cy="3534494"/>
          </a:xfrm>
          <a:prstGeom prst="rect">
            <a:avLst/>
          </a:prstGeom>
        </p:spPr>
        <p:txBody>
          <a:bodyPr vert="horz" wrap="square" lIns="0" tIns="189230" rIns="0" bIns="0" rtlCol="0">
            <a:spAutoFit/>
          </a:bodyPr>
          <a:lstStyle/>
          <a:p>
            <a:pPr marL="57150">
              <a:lnSpc>
                <a:spcPct val="100000"/>
              </a:lnSpc>
              <a:spcBef>
                <a:spcPts val="1490"/>
              </a:spcBef>
            </a:pPr>
            <a:r>
              <a:rPr lang="ja-JP" altLang="en-US" sz="6000" b="0" i="0" spc="-105" dirty="0">
                <a:solidFill>
                  <a:srgbClr val="215198"/>
                </a:solidFill>
                <a:latin typeface="A-OTF リュウミン Pr6N M-KL"/>
                <a:cs typeface="A-OTF リュウミン Pr6N M-KL"/>
              </a:rPr>
              <a:t>（</a:t>
            </a:r>
            <a:r>
              <a:rPr lang="en-US" altLang="ja-JP" sz="6000" b="0" i="0" spc="-105" dirty="0">
                <a:solidFill>
                  <a:srgbClr val="215198"/>
                </a:solidFill>
                <a:latin typeface="A-OTF リュウミン Pr6N M-KL"/>
                <a:cs typeface="A-OTF リュウミン Pr6N M-KL"/>
              </a:rPr>
              <a:t>2</a:t>
            </a:r>
            <a:r>
              <a:rPr lang="ja-JP" altLang="en-US" sz="6000" b="0" i="0" spc="-105" dirty="0">
                <a:solidFill>
                  <a:srgbClr val="215198"/>
                </a:solidFill>
                <a:latin typeface="A-OTF リュウミン Pr6N M-KL"/>
                <a:cs typeface="A-OTF リュウミン Pr6N M-KL"/>
              </a:rPr>
              <a:t>）</a:t>
            </a:r>
            <a:endParaRPr sz="6000" dirty="0">
              <a:latin typeface="A-OTF リュウミン Pr6N M-KL"/>
              <a:cs typeface="A-OTF リュウミン Pr6N M-KL"/>
            </a:endParaRPr>
          </a:p>
          <a:p>
            <a:pPr marL="12700" marR="5080">
              <a:lnSpc>
                <a:spcPct val="104200"/>
              </a:lnSpc>
              <a:spcBef>
                <a:spcPts val="875"/>
              </a:spcBef>
            </a:pPr>
            <a:r>
              <a:rPr lang="ja-JP" altLang="en-US" sz="4800" b="0" i="0" dirty="0">
                <a:solidFill>
                  <a:srgbClr val="215198"/>
                </a:solidFill>
                <a:latin typeface="A-OTF リュウミン Pr6N M-KL"/>
                <a:cs typeface="A-OTF リュウミン Pr6N M-KL"/>
              </a:rPr>
              <a:t>医療的ケア児者の受入れに際しての関係者</a:t>
            </a:r>
            <a:endParaRPr sz="4800" dirty="0">
              <a:latin typeface="A-OTF リュウミン Pr6N M-KL"/>
              <a:cs typeface="A-OTF リュウミン Pr6N M-KL"/>
            </a:endParaRPr>
          </a:p>
        </p:txBody>
      </p:sp>
      <p:sp>
        <p:nvSpPr>
          <p:cNvPr id="8" name="object 8"/>
          <p:cNvSpPr txBox="1"/>
          <p:nvPr/>
        </p:nvSpPr>
        <p:spPr>
          <a:xfrm>
            <a:off x="8449268" y="747471"/>
            <a:ext cx="1545632" cy="197490"/>
          </a:xfrm>
          <a:prstGeom prst="rect">
            <a:avLst/>
          </a:prstGeom>
        </p:spPr>
        <p:txBody>
          <a:bodyPr vert="horz" wrap="square" lIns="0" tIns="12700" rIns="0" bIns="0" rtlCol="0">
            <a:spAutoFit/>
          </a:bodyPr>
          <a:lstStyle/>
          <a:p>
            <a:pPr marL="12700">
              <a:lnSpc>
                <a:spcPct val="100000"/>
              </a:lnSpc>
              <a:spcBef>
                <a:spcPts val="100"/>
              </a:spcBef>
            </a:pPr>
            <a:r>
              <a:rPr sz="1200" b="0" dirty="0" err="1">
                <a:solidFill>
                  <a:srgbClr val="284278"/>
                </a:solidFill>
                <a:latin typeface="A-OTF リュウミン Pr6N M-KL"/>
                <a:cs typeface="A-OTF リュウミン Pr6N M-KL"/>
              </a:rPr>
              <a:t>Part</a:t>
            </a:r>
            <a:r>
              <a:rPr lang="en-US" altLang="ja-JP" sz="1200" b="0" dirty="0" err="1">
                <a:solidFill>
                  <a:srgbClr val="284278"/>
                </a:solidFill>
                <a:latin typeface="A-OTF リュウミン Pr6N M-KL"/>
                <a:cs typeface="A-OTF リュウミン Pr6N M-KL"/>
              </a:rPr>
              <a:t>Ⅱ</a:t>
            </a:r>
            <a:r>
              <a:rPr sz="1200" b="0" dirty="0">
                <a:solidFill>
                  <a:srgbClr val="284278"/>
                </a:solidFill>
                <a:latin typeface="A-OTF リュウミン Pr6N M-KL"/>
                <a:cs typeface="A-OTF リュウミン Pr6N M-KL"/>
              </a:rPr>
              <a:t>.</a:t>
            </a:r>
            <a:r>
              <a:rPr lang="ja-JP" altLang="en-US" sz="1200" b="0" dirty="0">
                <a:solidFill>
                  <a:srgbClr val="284278"/>
                </a:solidFill>
                <a:latin typeface="A-OTF リュウミン Pr6N M-KL"/>
                <a:cs typeface="A-OTF リュウミン Pr6N M-KL"/>
              </a:rPr>
              <a:t>　</a:t>
            </a:r>
            <a:r>
              <a:rPr lang="ja-JP" altLang="en-US" sz="1200" b="0" spc="-45" dirty="0">
                <a:solidFill>
                  <a:srgbClr val="284278"/>
                </a:solidFill>
                <a:latin typeface="A-OTF リュウミン Pr6N M-KL"/>
                <a:cs typeface="A-OTF リュウミン Pr6N M-KL"/>
              </a:rPr>
              <a:t>関係者の役割</a:t>
            </a:r>
            <a:endParaRPr sz="1200" dirty="0">
              <a:latin typeface="A-OTF リュウミン Pr6N M-KL"/>
              <a:cs typeface="A-OTF リュウミン Pr6N M-KL"/>
            </a:endParaRPr>
          </a:p>
        </p:txBody>
      </p:sp>
      <p:sp>
        <p:nvSpPr>
          <p:cNvPr id="9" name="object 9"/>
          <p:cNvSpPr/>
          <p:nvPr/>
        </p:nvSpPr>
        <p:spPr>
          <a:xfrm>
            <a:off x="15633" y="982154"/>
            <a:ext cx="10054590" cy="13335"/>
          </a:xfrm>
          <a:custGeom>
            <a:avLst/>
            <a:gdLst/>
            <a:ahLst/>
            <a:cxnLst/>
            <a:rect l="l" t="t" r="r" b="b"/>
            <a:pathLst>
              <a:path w="10054590" h="13334">
                <a:moveTo>
                  <a:pt x="10054082" y="0"/>
                </a:moveTo>
                <a:lnTo>
                  <a:pt x="0" y="0"/>
                </a:lnTo>
                <a:lnTo>
                  <a:pt x="0" y="12712"/>
                </a:lnTo>
                <a:lnTo>
                  <a:pt x="10054082" y="12712"/>
                </a:lnTo>
                <a:lnTo>
                  <a:pt x="10054082" y="0"/>
                </a:lnTo>
                <a:close/>
              </a:path>
            </a:pathLst>
          </a:custGeom>
          <a:solidFill>
            <a:srgbClr val="284278"/>
          </a:solidFill>
        </p:spPr>
        <p:txBody>
          <a:bodyPr wrap="square" lIns="0" tIns="0" rIns="0" bIns="0" rtlCol="0"/>
          <a:lstStyle/>
          <a:p>
            <a:endParaRPr/>
          </a:p>
        </p:txBody>
      </p:sp>
      <p:sp>
        <p:nvSpPr>
          <p:cNvPr id="10" name="object 10"/>
          <p:cNvSpPr/>
          <p:nvPr/>
        </p:nvSpPr>
        <p:spPr>
          <a:xfrm>
            <a:off x="15633" y="544702"/>
            <a:ext cx="10059035" cy="172085"/>
          </a:xfrm>
          <a:custGeom>
            <a:avLst/>
            <a:gdLst/>
            <a:ahLst/>
            <a:cxnLst/>
            <a:rect l="l" t="t" r="r" b="b"/>
            <a:pathLst>
              <a:path w="10059035" h="172084">
                <a:moveTo>
                  <a:pt x="10058793" y="0"/>
                </a:moveTo>
                <a:lnTo>
                  <a:pt x="0" y="0"/>
                </a:lnTo>
                <a:lnTo>
                  <a:pt x="0" y="171881"/>
                </a:lnTo>
                <a:lnTo>
                  <a:pt x="10058793" y="171881"/>
                </a:lnTo>
                <a:lnTo>
                  <a:pt x="10058793" y="0"/>
                </a:lnTo>
                <a:close/>
              </a:path>
            </a:pathLst>
          </a:custGeom>
          <a:solidFill>
            <a:srgbClr val="284278"/>
          </a:solidFill>
        </p:spPr>
        <p:txBody>
          <a:bodyPr wrap="square" lIns="0" tIns="0" rIns="0" bIns="0" rtlCol="0"/>
          <a:lstStyle/>
          <a:p>
            <a:endParaRPr/>
          </a:p>
        </p:txBody>
      </p:sp>
      <p:sp>
        <p:nvSpPr>
          <p:cNvPr id="7" name="スライド番号プレースホルダー 6"/>
          <p:cNvSpPr>
            <a:spLocks noGrp="1"/>
          </p:cNvSpPr>
          <p:nvPr>
            <p:ph type="sldNum" sz="quarter" idx="7"/>
          </p:nvPr>
        </p:nvSpPr>
        <p:spPr/>
        <p:txBody>
          <a:bodyPr/>
          <a:lstStyle/>
          <a:p>
            <a:fld id="{B6F15528-21DE-4FAA-801E-634DDDAF4B2B}" type="slidenum">
              <a:rPr lang="en-US" altLang="ja-JP" smtClean="0"/>
              <a:pPr/>
              <a:t>19</a:t>
            </a:fld>
            <a:endParaRPr lang="ja-JP" altLang="en-US" dirty="0"/>
          </a:p>
        </p:txBody>
      </p:sp>
    </p:spTree>
    <p:extLst>
      <p:ext uri="{BB962C8B-B14F-4D97-AF65-F5344CB8AC3E}">
        <p14:creationId xmlns:p14="http://schemas.microsoft.com/office/powerpoint/2010/main" val="236522690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5552008" y="1262023"/>
            <a:ext cx="4001135" cy="2696251"/>
          </a:xfrm>
          <a:prstGeom prst="rect">
            <a:avLst/>
          </a:prstGeom>
        </p:spPr>
        <p:txBody>
          <a:bodyPr vert="horz" wrap="square" lIns="0" tIns="92075" rIns="0" bIns="0" rtlCol="0">
            <a:spAutoFit/>
          </a:bodyPr>
          <a:lstStyle/>
          <a:p>
            <a:pPr marL="12700">
              <a:lnSpc>
                <a:spcPct val="100000"/>
              </a:lnSpc>
              <a:spcBef>
                <a:spcPts val="725"/>
              </a:spcBef>
            </a:pPr>
            <a:r>
              <a:rPr lang="ja-JP" altLang="en-US" b="1" dirty="0">
                <a:solidFill>
                  <a:srgbClr val="EF4136"/>
                </a:solidFill>
                <a:latin typeface="A-OTF リュウミン Pr6N EB-KL"/>
                <a:cs typeface="A-OTF リュウミン Pr6N EB-KL"/>
              </a:rPr>
              <a:t>受入れに際しての環境整備</a:t>
            </a:r>
            <a:r>
              <a:rPr sz="1800" b="1" dirty="0">
                <a:solidFill>
                  <a:srgbClr val="EF4136"/>
                </a:solidFill>
                <a:latin typeface="A-OTF リュウミン Pr6N EB-KL"/>
                <a:cs typeface="A-OTF リュウミン Pr6N EB-KL"/>
              </a:rPr>
              <a:t>：</a:t>
            </a:r>
            <a:endParaRPr sz="1800" dirty="0">
              <a:latin typeface="A-OTF リュウミン Pr6N EB-KL"/>
              <a:cs typeface="A-OTF リュウミン Pr6N EB-KL"/>
            </a:endParaRPr>
          </a:p>
          <a:p>
            <a:pPr marL="12700">
              <a:lnSpc>
                <a:spcPct val="150000"/>
              </a:lnSpc>
              <a:spcBef>
                <a:spcPts val="300"/>
              </a:spcBef>
            </a:pPr>
            <a:r>
              <a:rPr lang="ja-JP" altLang="en-US" sz="1400" b="0" spc="25" dirty="0">
                <a:solidFill>
                  <a:srgbClr val="231F20"/>
                </a:solidFill>
                <a:latin typeface="A-OTF リュウミン Pr6N M-KL"/>
                <a:cs typeface="A-OTF リュウミン Pr6N M-KL"/>
              </a:rPr>
              <a:t>医療的ケア児者の受入れにあたり、管理者や看護職員は利用者の情報を適切に把握し、受入れにあたって必要な体制構築、衛生環境の整備等を実施します。医療的ケアの実施にあたっては、利用者個別のケアマニュアルを作成し、看護職員</a:t>
            </a:r>
            <a:r>
              <a:rPr lang="ja-JP" altLang="en-US" sz="1400" spc="25" dirty="0">
                <a:solidFill>
                  <a:srgbClr val="231F20"/>
                </a:solidFill>
                <a:latin typeface="A-OTF リュウミン Pr6N M-KL"/>
                <a:cs typeface="A-OTF リュウミン Pr6N M-KL"/>
              </a:rPr>
              <a:t>と介護福祉士及び喀痰吸引等研修を修了した認定</a:t>
            </a:r>
            <a:r>
              <a:rPr lang="ja-JP" altLang="en-US" sz="1400" b="0" spc="25" dirty="0">
                <a:solidFill>
                  <a:srgbClr val="231F20"/>
                </a:solidFill>
                <a:latin typeface="A-OTF リュウミン Pr6N M-KL"/>
                <a:cs typeface="A-OTF リュウミン Pr6N M-KL"/>
              </a:rPr>
              <a:t>特定行為業務従事者が医療的ケアを行います。</a:t>
            </a:r>
            <a:endParaRPr lang="ja-JP" altLang="en-US" sz="1400" dirty="0">
              <a:latin typeface="A-OTF リュウミン Pr6N M-KL"/>
              <a:cs typeface="A-OTF リュウミン Pr6N M-KL"/>
            </a:endParaRPr>
          </a:p>
        </p:txBody>
      </p:sp>
      <p:sp>
        <p:nvSpPr>
          <p:cNvPr id="5" name="object 5"/>
          <p:cNvSpPr txBox="1"/>
          <p:nvPr/>
        </p:nvSpPr>
        <p:spPr>
          <a:xfrm>
            <a:off x="6946901" y="878924"/>
            <a:ext cx="3017140" cy="197490"/>
          </a:xfrm>
          <a:prstGeom prst="rect">
            <a:avLst/>
          </a:prstGeom>
        </p:spPr>
        <p:txBody>
          <a:bodyPr vert="horz" wrap="square" lIns="0" tIns="12700" rIns="0" bIns="0" rtlCol="0">
            <a:spAutoFit/>
          </a:bodyPr>
          <a:lstStyle/>
          <a:p>
            <a:pPr marL="12700">
              <a:lnSpc>
                <a:spcPct val="100000"/>
              </a:lnSpc>
              <a:spcBef>
                <a:spcPts val="100"/>
              </a:spcBef>
            </a:pPr>
            <a:r>
              <a:rPr sz="1200" b="0" dirty="0">
                <a:solidFill>
                  <a:srgbClr val="284278"/>
                </a:solidFill>
                <a:latin typeface="A-OTF リュウミン Pr6N M-KL"/>
                <a:cs typeface="A-OTF リュウミン Pr6N M-KL"/>
              </a:rPr>
              <a:t>(</a:t>
            </a:r>
            <a:r>
              <a:rPr lang="en-US" altLang="ja-JP" sz="1200" b="0" dirty="0">
                <a:solidFill>
                  <a:srgbClr val="284278"/>
                </a:solidFill>
                <a:latin typeface="A-OTF リュウミン Pr6N M-KL"/>
                <a:cs typeface="A-OTF リュウミン Pr6N M-KL"/>
              </a:rPr>
              <a:t>2</a:t>
            </a:r>
            <a:r>
              <a:rPr sz="1200" b="0" dirty="0">
                <a:solidFill>
                  <a:srgbClr val="284278"/>
                </a:solidFill>
                <a:latin typeface="A-OTF リュウミン Pr6N M-KL"/>
                <a:cs typeface="A-OTF リュウミン Pr6N M-KL"/>
              </a:rPr>
              <a:t>)</a:t>
            </a:r>
            <a:r>
              <a:rPr lang="ja-JP" altLang="en-US" sz="1200" b="0" spc="-80" dirty="0">
                <a:solidFill>
                  <a:srgbClr val="284278"/>
                </a:solidFill>
                <a:latin typeface="A-OTF リュウミン Pr6N M-KL"/>
                <a:cs typeface="A-OTF リュウミン Pr6N M-KL"/>
              </a:rPr>
              <a:t>医療的ケア児者の受入れに際しての関係者</a:t>
            </a:r>
            <a:endParaRPr sz="1200" dirty="0">
              <a:latin typeface="A-OTF リュウミン Pr6N M-KL"/>
              <a:cs typeface="A-OTF リュウミン Pr6N M-KL"/>
            </a:endParaRPr>
          </a:p>
        </p:txBody>
      </p:sp>
      <p:grpSp>
        <p:nvGrpSpPr>
          <p:cNvPr id="6" name="object 6"/>
          <p:cNvGrpSpPr/>
          <p:nvPr/>
        </p:nvGrpSpPr>
        <p:grpSpPr>
          <a:xfrm>
            <a:off x="8663" y="15233"/>
            <a:ext cx="10066020" cy="1259205"/>
            <a:chOff x="8663" y="15233"/>
            <a:chExt cx="10066020" cy="1259205"/>
          </a:xfrm>
        </p:grpSpPr>
        <p:sp>
          <p:nvSpPr>
            <p:cNvPr id="7" name="object 7"/>
            <p:cNvSpPr/>
            <p:nvPr/>
          </p:nvSpPr>
          <p:spPr>
            <a:xfrm>
              <a:off x="5771845" y="15239"/>
              <a:ext cx="4302760" cy="701675"/>
            </a:xfrm>
            <a:custGeom>
              <a:avLst/>
              <a:gdLst/>
              <a:ahLst/>
              <a:cxnLst/>
              <a:rect l="l" t="t" r="r" b="b"/>
              <a:pathLst>
                <a:path w="4302759" h="701675">
                  <a:moveTo>
                    <a:pt x="4302582" y="529475"/>
                  </a:moveTo>
                  <a:lnTo>
                    <a:pt x="1066965" y="529475"/>
                  </a:lnTo>
                  <a:lnTo>
                    <a:pt x="597877" y="0"/>
                  </a:lnTo>
                  <a:lnTo>
                    <a:pt x="146519" y="529475"/>
                  </a:lnTo>
                  <a:lnTo>
                    <a:pt x="146088" y="529971"/>
                  </a:lnTo>
                  <a:lnTo>
                    <a:pt x="0" y="701357"/>
                  </a:lnTo>
                  <a:lnTo>
                    <a:pt x="4302582" y="701357"/>
                  </a:lnTo>
                  <a:lnTo>
                    <a:pt x="4302582" y="529475"/>
                  </a:lnTo>
                  <a:close/>
                </a:path>
              </a:pathLst>
            </a:custGeom>
            <a:solidFill>
              <a:srgbClr val="284278"/>
            </a:solidFill>
          </p:spPr>
          <p:txBody>
            <a:bodyPr wrap="square" lIns="0" tIns="0" rIns="0" bIns="0" rtlCol="0"/>
            <a:lstStyle/>
            <a:p>
              <a:endParaRPr/>
            </a:p>
          </p:txBody>
        </p:sp>
        <p:sp>
          <p:nvSpPr>
            <p:cNvPr id="8" name="object 8"/>
            <p:cNvSpPr/>
            <p:nvPr/>
          </p:nvSpPr>
          <p:spPr>
            <a:xfrm>
              <a:off x="8663" y="15233"/>
              <a:ext cx="6361430" cy="1259205"/>
            </a:xfrm>
            <a:custGeom>
              <a:avLst/>
              <a:gdLst/>
              <a:ahLst/>
              <a:cxnLst/>
              <a:rect l="l" t="t" r="r" b="b"/>
              <a:pathLst>
                <a:path w="6361430" h="1259205">
                  <a:moveTo>
                    <a:pt x="6361074" y="0"/>
                  </a:moveTo>
                  <a:lnTo>
                    <a:pt x="0" y="0"/>
                  </a:lnTo>
                  <a:lnTo>
                    <a:pt x="0" y="1259179"/>
                  </a:lnTo>
                  <a:lnTo>
                    <a:pt x="5286997" y="1259179"/>
                  </a:lnTo>
                  <a:lnTo>
                    <a:pt x="6361074" y="0"/>
                  </a:lnTo>
                  <a:close/>
                </a:path>
              </a:pathLst>
            </a:custGeom>
            <a:solidFill>
              <a:srgbClr val="215198"/>
            </a:solidFill>
          </p:spPr>
          <p:txBody>
            <a:bodyPr wrap="square" lIns="0" tIns="0" rIns="0" bIns="0" rtlCol="0"/>
            <a:lstStyle/>
            <a:p>
              <a:endParaRPr/>
            </a:p>
          </p:txBody>
        </p:sp>
      </p:grpSp>
      <p:sp>
        <p:nvSpPr>
          <p:cNvPr id="9" name="object 9"/>
          <p:cNvSpPr txBox="1">
            <a:spLocks noGrp="1"/>
          </p:cNvSpPr>
          <p:nvPr>
            <p:ph type="title"/>
          </p:nvPr>
        </p:nvSpPr>
        <p:spPr>
          <a:xfrm>
            <a:off x="1507193" y="504825"/>
            <a:ext cx="3981942" cy="659155"/>
          </a:xfrm>
          <a:prstGeom prst="rect">
            <a:avLst/>
          </a:prstGeom>
        </p:spPr>
        <p:txBody>
          <a:bodyPr vert="horz" wrap="square" lIns="0" tIns="12700" rIns="0" bIns="0" rtlCol="0">
            <a:spAutoFit/>
          </a:bodyPr>
          <a:lstStyle/>
          <a:p>
            <a:pPr marL="12700">
              <a:lnSpc>
                <a:spcPct val="100000"/>
              </a:lnSpc>
              <a:spcBef>
                <a:spcPts val="100"/>
              </a:spcBef>
            </a:pPr>
            <a:r>
              <a:rPr lang="ja-JP" altLang="en-US" sz="2400" b="0" i="0" spc="-85" dirty="0">
                <a:latin typeface="A-OTF リュウミン Pr6N M-KL"/>
                <a:cs typeface="A-OTF リュウミン Pr6N M-KL"/>
              </a:rPr>
              <a:t>受入れ事業所内の職員</a:t>
            </a:r>
            <a:r>
              <a:rPr lang="en-US" altLang="ja-JP" sz="2400" b="0" i="0" spc="-85" dirty="0">
                <a:latin typeface="A-OTF リュウミン Pr6N M-KL"/>
                <a:cs typeface="A-OTF リュウミン Pr6N M-KL"/>
              </a:rPr>
              <a:t/>
            </a:r>
            <a:br>
              <a:rPr lang="en-US" altLang="ja-JP" sz="2400" b="0" i="0" spc="-85" dirty="0">
                <a:latin typeface="A-OTF リュウミン Pr6N M-KL"/>
                <a:cs typeface="A-OTF リュウミン Pr6N M-KL"/>
              </a:rPr>
            </a:br>
            <a:r>
              <a:rPr lang="ja-JP" altLang="en-US" sz="1800" b="0" i="0" spc="-85" dirty="0">
                <a:latin typeface="A-OTF リュウミン Pr6N M-KL"/>
                <a:cs typeface="A-OTF リュウミン Pr6N M-KL"/>
              </a:rPr>
              <a:t>（管理者・看護職員・その他の職種の職員）</a:t>
            </a:r>
            <a:endParaRPr sz="2400" dirty="0">
              <a:latin typeface="A-OTF リュウミン Pr6N M-KL"/>
              <a:cs typeface="A-OTF リュウミン Pr6N M-KL"/>
            </a:endParaRPr>
          </a:p>
        </p:txBody>
      </p:sp>
      <p:sp>
        <p:nvSpPr>
          <p:cNvPr id="10" name="object 10"/>
          <p:cNvSpPr txBox="1"/>
          <p:nvPr/>
        </p:nvSpPr>
        <p:spPr>
          <a:xfrm>
            <a:off x="462483" y="380450"/>
            <a:ext cx="762000" cy="939800"/>
          </a:xfrm>
          <a:prstGeom prst="rect">
            <a:avLst/>
          </a:prstGeom>
        </p:spPr>
        <p:txBody>
          <a:bodyPr vert="horz" wrap="square" lIns="0" tIns="12700" rIns="0" bIns="0" rtlCol="0">
            <a:spAutoFit/>
          </a:bodyPr>
          <a:lstStyle/>
          <a:p>
            <a:pPr marL="12700">
              <a:lnSpc>
                <a:spcPct val="100000"/>
              </a:lnSpc>
              <a:spcBef>
                <a:spcPts val="100"/>
              </a:spcBef>
            </a:pPr>
            <a:r>
              <a:rPr sz="6000" b="0" spc="-105" dirty="0">
                <a:solidFill>
                  <a:srgbClr val="FFFFFF"/>
                </a:solidFill>
                <a:latin typeface="A-OTF リュウミン Pr6N M-KL"/>
                <a:cs typeface="A-OTF リュウミン Pr6N M-KL"/>
              </a:rPr>
              <a:t>01</a:t>
            </a:r>
            <a:endParaRPr sz="6000">
              <a:latin typeface="A-OTF リュウミン Pr6N M-KL"/>
              <a:cs typeface="A-OTF リュウミン Pr6N M-KL"/>
            </a:endParaRPr>
          </a:p>
        </p:txBody>
      </p:sp>
      <p:sp>
        <p:nvSpPr>
          <p:cNvPr id="11" name="object 11"/>
          <p:cNvSpPr/>
          <p:nvPr/>
        </p:nvSpPr>
        <p:spPr>
          <a:xfrm>
            <a:off x="5372201" y="1266366"/>
            <a:ext cx="4711599"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grpSp>
        <p:nvGrpSpPr>
          <p:cNvPr id="12" name="object 12"/>
          <p:cNvGrpSpPr/>
          <p:nvPr/>
        </p:nvGrpSpPr>
        <p:grpSpPr>
          <a:xfrm>
            <a:off x="9099959" y="7044409"/>
            <a:ext cx="980440" cy="172085"/>
            <a:chOff x="9099959" y="7044409"/>
            <a:chExt cx="980440" cy="172085"/>
          </a:xfrm>
        </p:grpSpPr>
        <p:sp>
          <p:nvSpPr>
            <p:cNvPr id="13" name="object 13"/>
            <p:cNvSpPr/>
            <p:nvPr/>
          </p:nvSpPr>
          <p:spPr>
            <a:xfrm>
              <a:off x="9516378" y="7044409"/>
              <a:ext cx="563880" cy="172085"/>
            </a:xfrm>
            <a:custGeom>
              <a:avLst/>
              <a:gdLst/>
              <a:ahLst/>
              <a:cxnLst/>
              <a:rect l="l" t="t" r="r" b="b"/>
              <a:pathLst>
                <a:path w="563879" h="172084">
                  <a:moveTo>
                    <a:pt x="563410" y="0"/>
                  </a:moveTo>
                  <a:lnTo>
                    <a:pt x="0" y="0"/>
                  </a:lnTo>
                  <a:lnTo>
                    <a:pt x="220459" y="171475"/>
                  </a:lnTo>
                  <a:lnTo>
                    <a:pt x="563410" y="171475"/>
                  </a:lnTo>
                  <a:lnTo>
                    <a:pt x="563410" y="0"/>
                  </a:lnTo>
                  <a:close/>
                </a:path>
              </a:pathLst>
            </a:custGeom>
            <a:solidFill>
              <a:srgbClr val="284278"/>
            </a:solidFill>
          </p:spPr>
          <p:txBody>
            <a:bodyPr wrap="square" lIns="0" tIns="0" rIns="0" bIns="0" rtlCol="0"/>
            <a:lstStyle/>
            <a:p>
              <a:endParaRPr/>
            </a:p>
          </p:txBody>
        </p:sp>
        <p:sp>
          <p:nvSpPr>
            <p:cNvPr id="14" name="object 14"/>
            <p:cNvSpPr/>
            <p:nvPr/>
          </p:nvSpPr>
          <p:spPr>
            <a:xfrm>
              <a:off x="9099959" y="7044412"/>
              <a:ext cx="636905" cy="172085"/>
            </a:xfrm>
            <a:custGeom>
              <a:avLst/>
              <a:gdLst/>
              <a:ahLst/>
              <a:cxnLst/>
              <a:rect l="l" t="t" r="r" b="b"/>
              <a:pathLst>
                <a:path w="636904" h="172084">
                  <a:moveTo>
                    <a:pt x="416420" y="0"/>
                  </a:moveTo>
                  <a:lnTo>
                    <a:pt x="0" y="0"/>
                  </a:lnTo>
                  <a:lnTo>
                    <a:pt x="0" y="171462"/>
                  </a:lnTo>
                  <a:lnTo>
                    <a:pt x="636879" y="171462"/>
                  </a:lnTo>
                  <a:lnTo>
                    <a:pt x="416420" y="0"/>
                  </a:lnTo>
                  <a:close/>
                </a:path>
              </a:pathLst>
            </a:custGeom>
            <a:solidFill>
              <a:srgbClr val="231F20"/>
            </a:solidFill>
          </p:spPr>
          <p:txBody>
            <a:bodyPr wrap="square" lIns="0" tIns="0" rIns="0" bIns="0" rtlCol="0"/>
            <a:lstStyle/>
            <a:p>
              <a:endParaRPr/>
            </a:p>
          </p:txBody>
        </p:sp>
      </p:grpSp>
      <p:sp>
        <p:nvSpPr>
          <p:cNvPr id="16" name="object 2">
            <a:extLst>
              <a:ext uri="{FF2B5EF4-FFF2-40B4-BE49-F238E27FC236}">
                <a16:creationId xmlns:a16="http://schemas.microsoft.com/office/drawing/2014/main" xmlns="" id="{001A4C34-1560-431F-9E63-C425DEA43801}"/>
              </a:ext>
            </a:extLst>
          </p:cNvPr>
          <p:cNvSpPr txBox="1"/>
          <p:nvPr/>
        </p:nvSpPr>
        <p:spPr>
          <a:xfrm>
            <a:off x="5552008" y="3915005"/>
            <a:ext cx="4001135" cy="2982548"/>
          </a:xfrm>
          <a:prstGeom prst="rect">
            <a:avLst/>
          </a:prstGeom>
        </p:spPr>
        <p:txBody>
          <a:bodyPr vert="horz" wrap="square" lIns="0" tIns="92075" rIns="0" bIns="0" rtlCol="0">
            <a:spAutoFit/>
          </a:bodyPr>
          <a:lstStyle/>
          <a:p>
            <a:pPr marL="12700">
              <a:lnSpc>
                <a:spcPct val="100000"/>
              </a:lnSpc>
              <a:spcBef>
                <a:spcPts val="725"/>
              </a:spcBef>
            </a:pPr>
            <a:r>
              <a:rPr lang="ja-JP" altLang="en-US" b="1" dirty="0">
                <a:solidFill>
                  <a:srgbClr val="EF4136"/>
                </a:solidFill>
                <a:latin typeface="A-OTF リュウミン Pr6N EB-KL"/>
                <a:cs typeface="A-OTF リュウミン Pr6N EB-KL"/>
              </a:rPr>
              <a:t>事業所内外との情報共有</a:t>
            </a:r>
            <a:r>
              <a:rPr sz="1800" b="1" dirty="0">
                <a:solidFill>
                  <a:srgbClr val="EF4136"/>
                </a:solidFill>
                <a:latin typeface="A-OTF リュウミン Pr6N EB-KL"/>
                <a:cs typeface="A-OTF リュウミン Pr6N EB-KL"/>
              </a:rPr>
              <a:t>：</a:t>
            </a:r>
            <a:endParaRPr sz="1800" dirty="0">
              <a:latin typeface="A-OTF リュウミン Pr6N EB-KL"/>
              <a:cs typeface="A-OTF リュウミン Pr6N EB-KL"/>
            </a:endParaRPr>
          </a:p>
          <a:p>
            <a:pPr marL="12700">
              <a:lnSpc>
                <a:spcPct val="150000"/>
              </a:lnSpc>
              <a:spcBef>
                <a:spcPts val="300"/>
              </a:spcBef>
            </a:pPr>
            <a:r>
              <a:rPr lang="ja-JP" altLang="en-US" sz="1400" b="0" spc="25" dirty="0">
                <a:solidFill>
                  <a:srgbClr val="231F20"/>
                </a:solidFill>
                <a:latin typeface="A-OTF リュウミン Pr6N M-KL"/>
                <a:cs typeface="A-OTF リュウミン Pr6N M-KL"/>
              </a:rPr>
              <a:t>医療的ケアを担当しない職員においても、医療的ケア児者の体調の変化等に気を配り、気が付いた際には適切な対応がなされるよう、職員全体でケアマニュアルの内容や利用者の状態等の情報を共有します。また、主治医をはじめとした関係者に対し、医療的ケアの実施にあたり適切な指示が得られるよう、事業所内の看護職員の配置状況や衛生環境等について情報提供を行います。</a:t>
            </a:r>
            <a:endParaRPr lang="ja-JP" altLang="en-US" sz="1400" dirty="0">
              <a:latin typeface="A-OTF リュウミン Pr6N M-KL"/>
              <a:cs typeface="A-OTF リュウミン Pr6N M-KL"/>
            </a:endParaRPr>
          </a:p>
        </p:txBody>
      </p:sp>
      <p:sp>
        <p:nvSpPr>
          <p:cNvPr id="17" name="object 3">
            <a:extLst>
              <a:ext uri="{FF2B5EF4-FFF2-40B4-BE49-F238E27FC236}">
                <a16:creationId xmlns:a16="http://schemas.microsoft.com/office/drawing/2014/main" xmlns="" id="{814C957E-6C8B-43C9-AEDF-B43E52AACE58}"/>
              </a:ext>
            </a:extLst>
          </p:cNvPr>
          <p:cNvSpPr txBox="1"/>
          <p:nvPr/>
        </p:nvSpPr>
        <p:spPr>
          <a:xfrm>
            <a:off x="559752" y="6899298"/>
            <a:ext cx="4114800" cy="462306"/>
          </a:xfrm>
          <a:prstGeom prst="rect">
            <a:avLst/>
          </a:prstGeom>
        </p:spPr>
        <p:txBody>
          <a:bodyPr vert="horz" wrap="square" lIns="0" tIns="92075" rIns="0" bIns="0" rtlCol="0">
            <a:spAutoFit/>
          </a:bodyPr>
          <a:lstStyle/>
          <a:p>
            <a:pPr marL="12700">
              <a:lnSpc>
                <a:spcPct val="100000"/>
              </a:lnSpc>
            </a:pPr>
            <a:r>
              <a:rPr lang="ja-JP" altLang="en-US" sz="800" spc="20" dirty="0">
                <a:solidFill>
                  <a:srgbClr val="231F20"/>
                </a:solidFill>
                <a:latin typeface="+mn-ea"/>
                <a:cs typeface="A-OTF リュウミン Pr6N M-KL"/>
              </a:rPr>
              <a:t>障害児通所支援事業所等における安全な医療的ケアの実施体制の構築に関する調査研究</a:t>
            </a:r>
          </a:p>
          <a:p>
            <a:pPr marL="12700">
              <a:lnSpc>
                <a:spcPct val="100000"/>
              </a:lnSpc>
            </a:pPr>
            <a:r>
              <a:rPr lang="ja-JP" altLang="en-US" sz="800" spc="20" dirty="0">
                <a:solidFill>
                  <a:srgbClr val="231F20"/>
                </a:solidFill>
                <a:latin typeface="+mn-ea"/>
                <a:cs typeface="A-OTF リュウミン Pr6N M-KL"/>
              </a:rPr>
              <a:t>みずほ情報総研株式会社</a:t>
            </a:r>
          </a:p>
          <a:p>
            <a:pPr marL="12700">
              <a:lnSpc>
                <a:spcPct val="100000"/>
              </a:lnSpc>
            </a:pPr>
            <a:r>
              <a:rPr lang="en-US" altLang="ja-JP" sz="800" spc="20" dirty="0">
                <a:solidFill>
                  <a:srgbClr val="231F20"/>
                </a:solidFill>
                <a:latin typeface="+mn-ea"/>
                <a:cs typeface="A-OTF リュウミン Pr6N M-KL"/>
              </a:rPr>
              <a:t>【</a:t>
            </a:r>
            <a:r>
              <a:rPr lang="en-US" altLang="ja-JP" sz="800" dirty="0" err="1">
                <a:latin typeface="+mn-ea"/>
                <a:cs typeface="A-OTF リュウミン Pr6N M-KL"/>
              </a:rPr>
              <a:t>Part.Ⅱ</a:t>
            </a:r>
            <a:r>
              <a:rPr lang="en-US" altLang="ja-JP" sz="800" spc="20" dirty="0">
                <a:solidFill>
                  <a:srgbClr val="231F20"/>
                </a:solidFill>
                <a:latin typeface="+mn-ea"/>
                <a:cs typeface="A-OTF リュウミン Pr6N M-KL"/>
              </a:rPr>
              <a:t>】</a:t>
            </a:r>
            <a:r>
              <a:rPr lang="ja-JP" altLang="en-US" sz="800" spc="20" dirty="0">
                <a:solidFill>
                  <a:srgbClr val="231F20"/>
                </a:solidFill>
                <a:latin typeface="+mn-ea"/>
                <a:cs typeface="A-OTF リュウミン Pr6N M-KL"/>
              </a:rPr>
              <a:t>関係者の役割</a:t>
            </a:r>
            <a:endParaRPr sz="800" dirty="0">
              <a:latin typeface="+mn-ea"/>
              <a:cs typeface="A-OTF リュウミン Pr6N M-KL"/>
            </a:endParaRPr>
          </a:p>
        </p:txBody>
      </p:sp>
      <p:sp>
        <p:nvSpPr>
          <p:cNvPr id="19" name="object 11">
            <a:extLst>
              <a:ext uri="{FF2B5EF4-FFF2-40B4-BE49-F238E27FC236}">
                <a16:creationId xmlns:a16="http://schemas.microsoft.com/office/drawing/2014/main" xmlns="" id="{4AFA8C40-3BF1-43EE-A57D-B4B2B636F8F4}"/>
              </a:ext>
            </a:extLst>
          </p:cNvPr>
          <p:cNvSpPr/>
          <p:nvPr/>
        </p:nvSpPr>
        <p:spPr>
          <a:xfrm>
            <a:off x="546100" y="6859906"/>
            <a:ext cx="9524048"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sp>
        <p:nvSpPr>
          <p:cNvPr id="3" name="スライド番号プレースホルダー 2"/>
          <p:cNvSpPr>
            <a:spLocks noGrp="1"/>
          </p:cNvSpPr>
          <p:nvPr>
            <p:ph type="sldNum" sz="quarter" idx="7"/>
          </p:nvPr>
        </p:nvSpPr>
        <p:spPr/>
        <p:txBody>
          <a:bodyPr/>
          <a:lstStyle/>
          <a:p>
            <a:fld id="{B6F15528-21DE-4FAA-801E-634DDDAF4B2B}" type="slidenum">
              <a:rPr lang="en-US" altLang="ja-JP" smtClean="0"/>
              <a:pPr/>
              <a:t>20</a:t>
            </a:fld>
            <a:endParaRPr lang="ja-JP" altLang="en-US" dirty="0"/>
          </a:p>
        </p:txBody>
      </p:sp>
      <p:pic>
        <p:nvPicPr>
          <p:cNvPr id="4" name="図 3"/>
          <p:cNvPicPr>
            <a:picLocks noChangeAspect="1"/>
          </p:cNvPicPr>
          <p:nvPr/>
        </p:nvPicPr>
        <p:blipFill rotWithShape="1">
          <a:blip r:embed="rId2" cstate="print">
            <a:extLst>
              <a:ext uri="{28A0092B-C50C-407E-A947-70E740481C1C}">
                <a14:useLocalDpi xmlns:a14="http://schemas.microsoft.com/office/drawing/2010/main" val="0"/>
              </a:ext>
            </a:extLst>
          </a:blip>
          <a:srcRect t="-2051" b="-22000"/>
          <a:stretch/>
        </p:blipFill>
        <p:spPr>
          <a:xfrm>
            <a:off x="546100" y="1691469"/>
            <a:ext cx="4419600" cy="4726315"/>
          </a:xfrm>
          <a:prstGeom prst="rect">
            <a:avLst/>
          </a:prstGeom>
        </p:spPr>
      </p:pic>
    </p:spTree>
    <p:extLst>
      <p:ext uri="{BB962C8B-B14F-4D97-AF65-F5344CB8AC3E}">
        <p14:creationId xmlns:p14="http://schemas.microsoft.com/office/powerpoint/2010/main" val="179465730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5552008" y="1419225"/>
            <a:ext cx="4184856" cy="1689886"/>
          </a:xfrm>
          <a:prstGeom prst="rect">
            <a:avLst/>
          </a:prstGeom>
        </p:spPr>
        <p:txBody>
          <a:bodyPr vert="horz" wrap="square" lIns="0" tIns="92075" rIns="0" bIns="0" rtlCol="0">
            <a:spAutoFit/>
          </a:bodyPr>
          <a:lstStyle/>
          <a:p>
            <a:pPr marL="12700">
              <a:lnSpc>
                <a:spcPct val="100000"/>
              </a:lnSpc>
              <a:spcBef>
                <a:spcPts val="725"/>
              </a:spcBef>
            </a:pPr>
            <a:r>
              <a:rPr lang="ja-JP" altLang="en-US" sz="1800" b="1" dirty="0">
                <a:solidFill>
                  <a:srgbClr val="EF4136"/>
                </a:solidFill>
                <a:latin typeface="A-OTF リュウミン Pr6N EB-KL"/>
                <a:cs typeface="A-OTF リュウミン Pr6N EB-KL"/>
              </a:rPr>
              <a:t>日々の情報共有</a:t>
            </a:r>
            <a:r>
              <a:rPr sz="1800" b="1" dirty="0">
                <a:solidFill>
                  <a:srgbClr val="EF4136"/>
                </a:solidFill>
                <a:latin typeface="A-OTF リュウミン Pr6N EB-KL"/>
                <a:cs typeface="A-OTF リュウミン Pr6N EB-KL"/>
              </a:rPr>
              <a:t>：</a:t>
            </a:r>
            <a:endParaRPr sz="1800" dirty="0">
              <a:latin typeface="A-OTF リュウミン Pr6N EB-KL"/>
              <a:cs typeface="A-OTF リュウミン Pr6N EB-KL"/>
            </a:endParaRPr>
          </a:p>
          <a:p>
            <a:pPr marL="12700">
              <a:lnSpc>
                <a:spcPct val="150000"/>
              </a:lnSpc>
              <a:spcBef>
                <a:spcPts val="490"/>
              </a:spcBef>
            </a:pPr>
            <a:r>
              <a:rPr lang="ja-JP" altLang="en-US" sz="1400" b="0" spc="25" dirty="0">
                <a:solidFill>
                  <a:srgbClr val="231F20"/>
                </a:solidFill>
                <a:latin typeface="A-OTF リュウミン Pr6N M-KL"/>
                <a:cs typeface="A-OTF リュウミン Pr6N M-KL"/>
              </a:rPr>
              <a:t>保護者をはじめとした家族は、利用者に関する情報（身体状況、必要とされる医療的ケアの内容、日々の体調変化等）を利用開始前、開始後の日々の通所時、送迎時等のタイミングで、事業所に適切に伝えます。</a:t>
            </a:r>
            <a:endParaRPr lang="ja-JP" altLang="en-US" sz="1400" dirty="0">
              <a:latin typeface="A-OTF リュウミン Pr6N M-KL"/>
              <a:cs typeface="A-OTF リュウミン Pr6N M-KL"/>
            </a:endParaRPr>
          </a:p>
        </p:txBody>
      </p:sp>
      <p:grpSp>
        <p:nvGrpSpPr>
          <p:cNvPr id="6" name="object 6"/>
          <p:cNvGrpSpPr/>
          <p:nvPr/>
        </p:nvGrpSpPr>
        <p:grpSpPr>
          <a:xfrm>
            <a:off x="8663" y="15233"/>
            <a:ext cx="10066020" cy="1259205"/>
            <a:chOff x="8663" y="15233"/>
            <a:chExt cx="10066020" cy="1259205"/>
          </a:xfrm>
        </p:grpSpPr>
        <p:sp>
          <p:nvSpPr>
            <p:cNvPr id="7" name="object 7"/>
            <p:cNvSpPr/>
            <p:nvPr/>
          </p:nvSpPr>
          <p:spPr>
            <a:xfrm>
              <a:off x="5771845" y="15239"/>
              <a:ext cx="4302760" cy="701675"/>
            </a:xfrm>
            <a:custGeom>
              <a:avLst/>
              <a:gdLst/>
              <a:ahLst/>
              <a:cxnLst/>
              <a:rect l="l" t="t" r="r" b="b"/>
              <a:pathLst>
                <a:path w="4302759" h="701675">
                  <a:moveTo>
                    <a:pt x="4302582" y="529475"/>
                  </a:moveTo>
                  <a:lnTo>
                    <a:pt x="1066965" y="529475"/>
                  </a:lnTo>
                  <a:lnTo>
                    <a:pt x="597877" y="0"/>
                  </a:lnTo>
                  <a:lnTo>
                    <a:pt x="146519" y="529475"/>
                  </a:lnTo>
                  <a:lnTo>
                    <a:pt x="146088" y="529971"/>
                  </a:lnTo>
                  <a:lnTo>
                    <a:pt x="0" y="701357"/>
                  </a:lnTo>
                  <a:lnTo>
                    <a:pt x="4302582" y="701357"/>
                  </a:lnTo>
                  <a:lnTo>
                    <a:pt x="4302582" y="529475"/>
                  </a:lnTo>
                  <a:close/>
                </a:path>
              </a:pathLst>
            </a:custGeom>
            <a:solidFill>
              <a:srgbClr val="284278"/>
            </a:solidFill>
          </p:spPr>
          <p:txBody>
            <a:bodyPr wrap="square" lIns="0" tIns="0" rIns="0" bIns="0" rtlCol="0"/>
            <a:lstStyle/>
            <a:p>
              <a:endParaRPr/>
            </a:p>
          </p:txBody>
        </p:sp>
        <p:sp>
          <p:nvSpPr>
            <p:cNvPr id="8" name="object 8"/>
            <p:cNvSpPr/>
            <p:nvPr/>
          </p:nvSpPr>
          <p:spPr>
            <a:xfrm>
              <a:off x="8663" y="15233"/>
              <a:ext cx="6361430" cy="1259205"/>
            </a:xfrm>
            <a:custGeom>
              <a:avLst/>
              <a:gdLst/>
              <a:ahLst/>
              <a:cxnLst/>
              <a:rect l="l" t="t" r="r" b="b"/>
              <a:pathLst>
                <a:path w="6361430" h="1259205">
                  <a:moveTo>
                    <a:pt x="6361074" y="0"/>
                  </a:moveTo>
                  <a:lnTo>
                    <a:pt x="0" y="0"/>
                  </a:lnTo>
                  <a:lnTo>
                    <a:pt x="0" y="1259179"/>
                  </a:lnTo>
                  <a:lnTo>
                    <a:pt x="5286997" y="1259179"/>
                  </a:lnTo>
                  <a:lnTo>
                    <a:pt x="6361074" y="0"/>
                  </a:lnTo>
                  <a:close/>
                </a:path>
              </a:pathLst>
            </a:custGeom>
            <a:solidFill>
              <a:srgbClr val="215198"/>
            </a:solidFill>
          </p:spPr>
          <p:txBody>
            <a:bodyPr wrap="square" lIns="0" tIns="0" rIns="0" bIns="0" rtlCol="0"/>
            <a:lstStyle/>
            <a:p>
              <a:endParaRPr/>
            </a:p>
          </p:txBody>
        </p:sp>
      </p:grpSp>
      <p:sp>
        <p:nvSpPr>
          <p:cNvPr id="9" name="object 9"/>
          <p:cNvSpPr txBox="1">
            <a:spLocks noGrp="1"/>
          </p:cNvSpPr>
          <p:nvPr>
            <p:ph type="title"/>
          </p:nvPr>
        </p:nvSpPr>
        <p:spPr>
          <a:xfrm>
            <a:off x="1517158" y="659272"/>
            <a:ext cx="3558540" cy="382156"/>
          </a:xfrm>
          <a:prstGeom prst="rect">
            <a:avLst/>
          </a:prstGeom>
        </p:spPr>
        <p:txBody>
          <a:bodyPr vert="horz" wrap="square" lIns="0" tIns="12700" rIns="0" bIns="0" rtlCol="0">
            <a:spAutoFit/>
          </a:bodyPr>
          <a:lstStyle/>
          <a:p>
            <a:pPr marL="12700">
              <a:lnSpc>
                <a:spcPct val="100000"/>
              </a:lnSpc>
              <a:spcBef>
                <a:spcPts val="100"/>
              </a:spcBef>
            </a:pPr>
            <a:r>
              <a:rPr lang="ja-JP" altLang="en-US" sz="2400" b="0" i="0" spc="-85" dirty="0">
                <a:latin typeface="A-OTF リュウミン Pr6N M-KL"/>
                <a:cs typeface="A-OTF リュウミン Pr6N M-KL"/>
              </a:rPr>
              <a:t>家族等</a:t>
            </a:r>
            <a:endParaRPr sz="2400" dirty="0">
              <a:latin typeface="A-OTF リュウミン Pr6N M-KL"/>
              <a:cs typeface="A-OTF リュウミン Pr6N M-KL"/>
            </a:endParaRPr>
          </a:p>
        </p:txBody>
      </p:sp>
      <p:sp>
        <p:nvSpPr>
          <p:cNvPr id="10" name="object 10"/>
          <p:cNvSpPr txBox="1"/>
          <p:nvPr/>
        </p:nvSpPr>
        <p:spPr>
          <a:xfrm>
            <a:off x="462483" y="380450"/>
            <a:ext cx="762000" cy="936154"/>
          </a:xfrm>
          <a:prstGeom prst="rect">
            <a:avLst/>
          </a:prstGeom>
        </p:spPr>
        <p:txBody>
          <a:bodyPr vert="horz" wrap="square" lIns="0" tIns="12700" rIns="0" bIns="0" rtlCol="0">
            <a:spAutoFit/>
          </a:bodyPr>
          <a:lstStyle/>
          <a:p>
            <a:pPr marL="12700">
              <a:lnSpc>
                <a:spcPct val="100000"/>
              </a:lnSpc>
              <a:spcBef>
                <a:spcPts val="100"/>
              </a:spcBef>
            </a:pPr>
            <a:r>
              <a:rPr sz="6000" b="0" spc="-105" dirty="0">
                <a:solidFill>
                  <a:srgbClr val="FFFFFF"/>
                </a:solidFill>
                <a:latin typeface="A-OTF リュウミン Pr6N M-KL"/>
                <a:cs typeface="A-OTF リュウミン Pr6N M-KL"/>
              </a:rPr>
              <a:t>0</a:t>
            </a:r>
            <a:r>
              <a:rPr lang="en-US" altLang="ja-JP" sz="6000" b="0" spc="-105" dirty="0">
                <a:solidFill>
                  <a:srgbClr val="FFFFFF"/>
                </a:solidFill>
                <a:latin typeface="A-OTF リュウミン Pr6N M-KL"/>
                <a:cs typeface="A-OTF リュウミン Pr6N M-KL"/>
              </a:rPr>
              <a:t>2</a:t>
            </a:r>
            <a:endParaRPr sz="6000" dirty="0">
              <a:latin typeface="A-OTF リュウミン Pr6N M-KL"/>
              <a:cs typeface="A-OTF リュウミン Pr6N M-KL"/>
            </a:endParaRPr>
          </a:p>
        </p:txBody>
      </p:sp>
      <p:sp>
        <p:nvSpPr>
          <p:cNvPr id="11" name="object 11"/>
          <p:cNvSpPr/>
          <p:nvPr/>
        </p:nvSpPr>
        <p:spPr>
          <a:xfrm>
            <a:off x="5372201" y="1266366"/>
            <a:ext cx="4711599"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grpSp>
        <p:nvGrpSpPr>
          <p:cNvPr id="12" name="object 12"/>
          <p:cNvGrpSpPr/>
          <p:nvPr/>
        </p:nvGrpSpPr>
        <p:grpSpPr>
          <a:xfrm>
            <a:off x="9099959" y="7044409"/>
            <a:ext cx="980440" cy="172085"/>
            <a:chOff x="9099959" y="7044409"/>
            <a:chExt cx="980440" cy="172085"/>
          </a:xfrm>
        </p:grpSpPr>
        <p:sp>
          <p:nvSpPr>
            <p:cNvPr id="13" name="object 13"/>
            <p:cNvSpPr/>
            <p:nvPr/>
          </p:nvSpPr>
          <p:spPr>
            <a:xfrm>
              <a:off x="9516378" y="7044409"/>
              <a:ext cx="563880" cy="172085"/>
            </a:xfrm>
            <a:custGeom>
              <a:avLst/>
              <a:gdLst/>
              <a:ahLst/>
              <a:cxnLst/>
              <a:rect l="l" t="t" r="r" b="b"/>
              <a:pathLst>
                <a:path w="563879" h="172084">
                  <a:moveTo>
                    <a:pt x="563410" y="0"/>
                  </a:moveTo>
                  <a:lnTo>
                    <a:pt x="0" y="0"/>
                  </a:lnTo>
                  <a:lnTo>
                    <a:pt x="220459" y="171475"/>
                  </a:lnTo>
                  <a:lnTo>
                    <a:pt x="563410" y="171475"/>
                  </a:lnTo>
                  <a:lnTo>
                    <a:pt x="563410" y="0"/>
                  </a:lnTo>
                  <a:close/>
                </a:path>
              </a:pathLst>
            </a:custGeom>
            <a:solidFill>
              <a:srgbClr val="284278"/>
            </a:solidFill>
          </p:spPr>
          <p:txBody>
            <a:bodyPr wrap="square" lIns="0" tIns="0" rIns="0" bIns="0" rtlCol="0"/>
            <a:lstStyle/>
            <a:p>
              <a:endParaRPr/>
            </a:p>
          </p:txBody>
        </p:sp>
        <p:sp>
          <p:nvSpPr>
            <p:cNvPr id="14" name="object 14"/>
            <p:cNvSpPr/>
            <p:nvPr/>
          </p:nvSpPr>
          <p:spPr>
            <a:xfrm>
              <a:off x="9099959" y="7044412"/>
              <a:ext cx="636905" cy="172085"/>
            </a:xfrm>
            <a:custGeom>
              <a:avLst/>
              <a:gdLst/>
              <a:ahLst/>
              <a:cxnLst/>
              <a:rect l="l" t="t" r="r" b="b"/>
              <a:pathLst>
                <a:path w="636904" h="172084">
                  <a:moveTo>
                    <a:pt x="416420" y="0"/>
                  </a:moveTo>
                  <a:lnTo>
                    <a:pt x="0" y="0"/>
                  </a:lnTo>
                  <a:lnTo>
                    <a:pt x="0" y="171462"/>
                  </a:lnTo>
                  <a:lnTo>
                    <a:pt x="636879" y="171462"/>
                  </a:lnTo>
                  <a:lnTo>
                    <a:pt x="416420" y="0"/>
                  </a:lnTo>
                  <a:close/>
                </a:path>
              </a:pathLst>
            </a:custGeom>
            <a:solidFill>
              <a:srgbClr val="231F20"/>
            </a:solidFill>
          </p:spPr>
          <p:txBody>
            <a:bodyPr wrap="square" lIns="0" tIns="0" rIns="0" bIns="0" rtlCol="0"/>
            <a:lstStyle/>
            <a:p>
              <a:endParaRPr/>
            </a:p>
          </p:txBody>
        </p:sp>
      </p:grpSp>
      <p:sp>
        <p:nvSpPr>
          <p:cNvPr id="16" name="object 2">
            <a:extLst>
              <a:ext uri="{FF2B5EF4-FFF2-40B4-BE49-F238E27FC236}">
                <a16:creationId xmlns:a16="http://schemas.microsoft.com/office/drawing/2014/main" xmlns="" id="{001A4C34-1560-431F-9E63-C425DEA43801}"/>
              </a:ext>
            </a:extLst>
          </p:cNvPr>
          <p:cNvSpPr txBox="1"/>
          <p:nvPr/>
        </p:nvSpPr>
        <p:spPr>
          <a:xfrm>
            <a:off x="5552008" y="3622046"/>
            <a:ext cx="4184856" cy="1689886"/>
          </a:xfrm>
          <a:prstGeom prst="rect">
            <a:avLst/>
          </a:prstGeom>
        </p:spPr>
        <p:txBody>
          <a:bodyPr vert="horz" wrap="square" lIns="0" tIns="92075" rIns="0" bIns="0" rtlCol="0">
            <a:spAutoFit/>
          </a:bodyPr>
          <a:lstStyle/>
          <a:p>
            <a:pPr marL="12700">
              <a:lnSpc>
                <a:spcPct val="100000"/>
              </a:lnSpc>
              <a:spcBef>
                <a:spcPts val="725"/>
              </a:spcBef>
            </a:pPr>
            <a:r>
              <a:rPr lang="ja-JP" altLang="en-US" b="1" dirty="0">
                <a:solidFill>
                  <a:srgbClr val="EF4136"/>
                </a:solidFill>
                <a:latin typeface="A-OTF リュウミン Pr6N EB-KL"/>
                <a:cs typeface="A-OTF リュウミン Pr6N EB-KL"/>
              </a:rPr>
              <a:t>リスク管理と緊急時の対応</a:t>
            </a:r>
            <a:r>
              <a:rPr sz="1800" b="1" dirty="0">
                <a:solidFill>
                  <a:srgbClr val="EF4136"/>
                </a:solidFill>
                <a:latin typeface="A-OTF リュウミン Pr6N EB-KL"/>
                <a:cs typeface="A-OTF リュウミン Pr6N EB-KL"/>
              </a:rPr>
              <a:t>：</a:t>
            </a:r>
            <a:endParaRPr sz="1800" dirty="0">
              <a:latin typeface="A-OTF リュウミン Pr6N EB-KL"/>
              <a:cs typeface="A-OTF リュウミン Pr6N EB-KL"/>
            </a:endParaRPr>
          </a:p>
          <a:p>
            <a:pPr marL="12700">
              <a:lnSpc>
                <a:spcPct val="150000"/>
              </a:lnSpc>
              <a:spcBef>
                <a:spcPts val="490"/>
              </a:spcBef>
            </a:pPr>
            <a:r>
              <a:rPr lang="ja-JP" altLang="en-US" sz="1400" b="0" spc="25" dirty="0">
                <a:solidFill>
                  <a:srgbClr val="231F20"/>
                </a:solidFill>
                <a:latin typeface="A-OTF リュウミン Pr6N M-KL"/>
                <a:cs typeface="A-OTF リュウミン Pr6N M-KL"/>
              </a:rPr>
              <a:t>事業所での受入れや医療的ケアの実施におけるリスクについて理解し、情報を共有します。また、緊急時の対応について事業所や主治医との間であらかじめ協議し、取り決めます。</a:t>
            </a:r>
            <a:endParaRPr lang="ja-JP" altLang="en-US" sz="1400" dirty="0">
              <a:latin typeface="A-OTF リュウミン Pr6N M-KL"/>
              <a:cs typeface="A-OTF リュウミン Pr6N M-KL"/>
            </a:endParaRPr>
          </a:p>
        </p:txBody>
      </p:sp>
      <p:sp>
        <p:nvSpPr>
          <p:cNvPr id="17" name="object 3">
            <a:extLst>
              <a:ext uri="{FF2B5EF4-FFF2-40B4-BE49-F238E27FC236}">
                <a16:creationId xmlns:a16="http://schemas.microsoft.com/office/drawing/2014/main" xmlns="" id="{F192DDB9-DA3E-4898-B204-7BF086B2CE54}"/>
              </a:ext>
            </a:extLst>
          </p:cNvPr>
          <p:cNvSpPr txBox="1"/>
          <p:nvPr/>
        </p:nvSpPr>
        <p:spPr>
          <a:xfrm>
            <a:off x="559752" y="6899298"/>
            <a:ext cx="4114800" cy="462306"/>
          </a:xfrm>
          <a:prstGeom prst="rect">
            <a:avLst/>
          </a:prstGeom>
        </p:spPr>
        <p:txBody>
          <a:bodyPr vert="horz" wrap="square" lIns="0" tIns="92075" rIns="0" bIns="0" rtlCol="0">
            <a:spAutoFit/>
          </a:bodyPr>
          <a:lstStyle/>
          <a:p>
            <a:pPr marL="12700">
              <a:lnSpc>
                <a:spcPct val="100000"/>
              </a:lnSpc>
            </a:pPr>
            <a:r>
              <a:rPr lang="ja-JP" altLang="en-US" sz="800" spc="20" dirty="0">
                <a:solidFill>
                  <a:srgbClr val="231F20"/>
                </a:solidFill>
                <a:latin typeface="+mn-ea"/>
                <a:cs typeface="A-OTF リュウミン Pr6N M-KL"/>
              </a:rPr>
              <a:t>障害児通所支援事業所等における安全な医療的ケアの実施体制の構築に関する調査研究</a:t>
            </a:r>
          </a:p>
          <a:p>
            <a:pPr marL="12700">
              <a:lnSpc>
                <a:spcPct val="100000"/>
              </a:lnSpc>
            </a:pPr>
            <a:r>
              <a:rPr lang="ja-JP" altLang="en-US" sz="800" spc="20" dirty="0">
                <a:solidFill>
                  <a:srgbClr val="231F20"/>
                </a:solidFill>
                <a:latin typeface="+mn-ea"/>
                <a:cs typeface="A-OTF リュウミン Pr6N M-KL"/>
              </a:rPr>
              <a:t>みずほ情報総研株式会社</a:t>
            </a:r>
          </a:p>
          <a:p>
            <a:pPr marL="12700">
              <a:lnSpc>
                <a:spcPct val="100000"/>
              </a:lnSpc>
            </a:pPr>
            <a:r>
              <a:rPr lang="en-US" altLang="ja-JP" sz="800" spc="20" dirty="0">
                <a:solidFill>
                  <a:srgbClr val="231F20"/>
                </a:solidFill>
                <a:latin typeface="+mn-ea"/>
                <a:cs typeface="A-OTF リュウミン Pr6N M-KL"/>
              </a:rPr>
              <a:t>【</a:t>
            </a:r>
            <a:r>
              <a:rPr lang="en-US" altLang="ja-JP" sz="800" dirty="0" err="1">
                <a:latin typeface="+mn-ea"/>
                <a:cs typeface="A-OTF リュウミン Pr6N M-KL"/>
              </a:rPr>
              <a:t>Part.Ⅱ</a:t>
            </a:r>
            <a:r>
              <a:rPr lang="en-US" altLang="ja-JP" sz="800" spc="20" dirty="0">
                <a:solidFill>
                  <a:srgbClr val="231F20"/>
                </a:solidFill>
                <a:latin typeface="+mn-ea"/>
                <a:cs typeface="A-OTF リュウミン Pr6N M-KL"/>
              </a:rPr>
              <a:t>】</a:t>
            </a:r>
            <a:r>
              <a:rPr lang="ja-JP" altLang="en-US" sz="800" spc="20" dirty="0">
                <a:solidFill>
                  <a:srgbClr val="231F20"/>
                </a:solidFill>
                <a:latin typeface="+mn-ea"/>
                <a:cs typeface="A-OTF リュウミン Pr6N M-KL"/>
              </a:rPr>
              <a:t>関係者の役割</a:t>
            </a:r>
            <a:endParaRPr sz="800" dirty="0">
              <a:latin typeface="+mn-ea"/>
              <a:cs typeface="A-OTF リュウミン Pr6N M-KL"/>
            </a:endParaRPr>
          </a:p>
        </p:txBody>
      </p:sp>
      <p:sp>
        <p:nvSpPr>
          <p:cNvPr id="19" name="object 11">
            <a:extLst>
              <a:ext uri="{FF2B5EF4-FFF2-40B4-BE49-F238E27FC236}">
                <a16:creationId xmlns:a16="http://schemas.microsoft.com/office/drawing/2014/main" xmlns="" id="{418EE8F6-99F6-481E-8A45-77EBD0D279C8}"/>
              </a:ext>
            </a:extLst>
          </p:cNvPr>
          <p:cNvSpPr/>
          <p:nvPr/>
        </p:nvSpPr>
        <p:spPr>
          <a:xfrm>
            <a:off x="546100" y="6859906"/>
            <a:ext cx="9524048"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sp>
        <p:nvSpPr>
          <p:cNvPr id="20" name="object 5"/>
          <p:cNvSpPr txBox="1"/>
          <p:nvPr/>
        </p:nvSpPr>
        <p:spPr>
          <a:xfrm>
            <a:off x="6946901" y="878924"/>
            <a:ext cx="3017140" cy="197490"/>
          </a:xfrm>
          <a:prstGeom prst="rect">
            <a:avLst/>
          </a:prstGeom>
        </p:spPr>
        <p:txBody>
          <a:bodyPr vert="horz" wrap="square" lIns="0" tIns="12700" rIns="0" bIns="0" rtlCol="0">
            <a:spAutoFit/>
          </a:bodyPr>
          <a:lstStyle/>
          <a:p>
            <a:pPr marL="12700">
              <a:lnSpc>
                <a:spcPct val="100000"/>
              </a:lnSpc>
              <a:spcBef>
                <a:spcPts val="100"/>
              </a:spcBef>
            </a:pPr>
            <a:r>
              <a:rPr sz="1200" b="0" dirty="0">
                <a:solidFill>
                  <a:srgbClr val="284278"/>
                </a:solidFill>
                <a:latin typeface="A-OTF リュウミン Pr6N M-KL"/>
                <a:cs typeface="A-OTF リュウミン Pr6N M-KL"/>
              </a:rPr>
              <a:t>(</a:t>
            </a:r>
            <a:r>
              <a:rPr lang="en-US" altLang="ja-JP" sz="1200" b="0" dirty="0">
                <a:solidFill>
                  <a:srgbClr val="284278"/>
                </a:solidFill>
                <a:latin typeface="A-OTF リュウミン Pr6N M-KL"/>
                <a:cs typeface="A-OTF リュウミン Pr6N M-KL"/>
              </a:rPr>
              <a:t>2</a:t>
            </a:r>
            <a:r>
              <a:rPr sz="1200" b="0" dirty="0">
                <a:solidFill>
                  <a:srgbClr val="284278"/>
                </a:solidFill>
                <a:latin typeface="A-OTF リュウミン Pr6N M-KL"/>
                <a:cs typeface="A-OTF リュウミン Pr6N M-KL"/>
              </a:rPr>
              <a:t>)</a:t>
            </a:r>
            <a:r>
              <a:rPr lang="ja-JP" altLang="en-US" sz="1200" b="0" spc="-80" dirty="0">
                <a:solidFill>
                  <a:srgbClr val="284278"/>
                </a:solidFill>
                <a:latin typeface="A-OTF リュウミン Pr6N M-KL"/>
                <a:cs typeface="A-OTF リュウミン Pr6N M-KL"/>
              </a:rPr>
              <a:t>医療的ケア児者の受入れに際しての関係者</a:t>
            </a:r>
            <a:endParaRPr sz="1200" dirty="0">
              <a:latin typeface="A-OTF リュウミン Pr6N M-KL"/>
              <a:cs typeface="A-OTF リュウミン Pr6N M-KL"/>
            </a:endParaRPr>
          </a:p>
        </p:txBody>
      </p:sp>
      <p:sp>
        <p:nvSpPr>
          <p:cNvPr id="3" name="スライド番号プレースホルダー 2"/>
          <p:cNvSpPr>
            <a:spLocks noGrp="1"/>
          </p:cNvSpPr>
          <p:nvPr>
            <p:ph type="sldNum" sz="quarter" idx="7"/>
          </p:nvPr>
        </p:nvSpPr>
        <p:spPr/>
        <p:txBody>
          <a:bodyPr/>
          <a:lstStyle/>
          <a:p>
            <a:fld id="{B6F15528-21DE-4FAA-801E-634DDDAF4B2B}" type="slidenum">
              <a:rPr lang="en-US" altLang="ja-JP" smtClean="0"/>
              <a:pPr/>
              <a:t>21</a:t>
            </a:fld>
            <a:endParaRPr lang="ja-JP" altLang="en-US" dirty="0"/>
          </a:p>
        </p:txBody>
      </p:sp>
      <p:pic>
        <p:nvPicPr>
          <p:cNvPr id="4" name="図 3"/>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569209" y="1888281"/>
            <a:ext cx="4318863" cy="3991039"/>
          </a:xfrm>
          <a:prstGeom prst="rect">
            <a:avLst/>
          </a:prstGeom>
        </p:spPr>
      </p:pic>
    </p:spTree>
    <p:extLst>
      <p:ext uri="{BB962C8B-B14F-4D97-AF65-F5344CB8AC3E}">
        <p14:creationId xmlns:p14="http://schemas.microsoft.com/office/powerpoint/2010/main" val="137984775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5552008" y="1426935"/>
            <a:ext cx="4001135" cy="2659382"/>
          </a:xfrm>
          <a:prstGeom prst="rect">
            <a:avLst/>
          </a:prstGeom>
        </p:spPr>
        <p:txBody>
          <a:bodyPr vert="horz" wrap="square" lIns="0" tIns="92075" rIns="0" bIns="0" rtlCol="0">
            <a:spAutoFit/>
          </a:bodyPr>
          <a:lstStyle/>
          <a:p>
            <a:pPr marL="12700">
              <a:lnSpc>
                <a:spcPct val="100000"/>
              </a:lnSpc>
              <a:spcBef>
                <a:spcPts val="725"/>
              </a:spcBef>
            </a:pPr>
            <a:r>
              <a:rPr lang="ja-JP" altLang="en-US" sz="1800" b="1" dirty="0">
                <a:solidFill>
                  <a:srgbClr val="EF4136"/>
                </a:solidFill>
                <a:latin typeface="A-OTF リュウミン Pr6N EB-KL"/>
                <a:cs typeface="A-OTF リュウミン Pr6N EB-KL"/>
              </a:rPr>
              <a:t>医療的ケアに関する指導・助言</a:t>
            </a:r>
            <a:r>
              <a:rPr sz="1800" b="1" dirty="0">
                <a:solidFill>
                  <a:srgbClr val="EF4136"/>
                </a:solidFill>
                <a:latin typeface="A-OTF リュウミン Pr6N EB-KL"/>
                <a:cs typeface="A-OTF リュウミン Pr6N EB-KL"/>
              </a:rPr>
              <a:t>：</a:t>
            </a:r>
            <a:endParaRPr sz="1800" dirty="0">
              <a:latin typeface="A-OTF リュウミン Pr6N EB-KL"/>
              <a:cs typeface="A-OTF リュウミン Pr6N EB-KL"/>
            </a:endParaRPr>
          </a:p>
          <a:p>
            <a:pPr marL="12700">
              <a:lnSpc>
                <a:spcPct val="150000"/>
              </a:lnSpc>
              <a:spcBef>
                <a:spcPts val="490"/>
              </a:spcBef>
            </a:pPr>
            <a:r>
              <a:rPr lang="ja-JP" altLang="en-US" sz="1400" b="0" spc="25" dirty="0">
                <a:solidFill>
                  <a:srgbClr val="231F20"/>
                </a:solidFill>
                <a:latin typeface="A-OTF リュウミン Pr6N M-KL"/>
                <a:cs typeface="A-OTF リュウミン Pr6N M-KL"/>
              </a:rPr>
              <a:t>主治医は、障害児通所支援事業所等からの情報提供を受けてその環境を把握し、事業所における医療的ケアの実施について、看護職員等に具体的な指示を行い、必要に応じて事業所等からの相談に対し指導を行います。また、利用者の事業所内での日々の様子について報告を受け、必要に応じて事業所に対して助言を行います。</a:t>
            </a:r>
            <a:endParaRPr lang="ja-JP" altLang="en-US" sz="1400" dirty="0">
              <a:latin typeface="A-OTF リュウミン Pr6N M-KL"/>
              <a:cs typeface="A-OTF リュウミン Pr6N M-KL"/>
            </a:endParaRPr>
          </a:p>
        </p:txBody>
      </p:sp>
      <p:grpSp>
        <p:nvGrpSpPr>
          <p:cNvPr id="6" name="object 6"/>
          <p:cNvGrpSpPr/>
          <p:nvPr/>
        </p:nvGrpSpPr>
        <p:grpSpPr>
          <a:xfrm>
            <a:off x="8663" y="15233"/>
            <a:ext cx="10066020" cy="1259205"/>
            <a:chOff x="8663" y="15233"/>
            <a:chExt cx="10066020" cy="1259205"/>
          </a:xfrm>
        </p:grpSpPr>
        <p:sp>
          <p:nvSpPr>
            <p:cNvPr id="7" name="object 7"/>
            <p:cNvSpPr/>
            <p:nvPr/>
          </p:nvSpPr>
          <p:spPr>
            <a:xfrm>
              <a:off x="5771845" y="15239"/>
              <a:ext cx="4302760" cy="701675"/>
            </a:xfrm>
            <a:custGeom>
              <a:avLst/>
              <a:gdLst/>
              <a:ahLst/>
              <a:cxnLst/>
              <a:rect l="l" t="t" r="r" b="b"/>
              <a:pathLst>
                <a:path w="4302759" h="701675">
                  <a:moveTo>
                    <a:pt x="4302582" y="529475"/>
                  </a:moveTo>
                  <a:lnTo>
                    <a:pt x="1066965" y="529475"/>
                  </a:lnTo>
                  <a:lnTo>
                    <a:pt x="597877" y="0"/>
                  </a:lnTo>
                  <a:lnTo>
                    <a:pt x="146519" y="529475"/>
                  </a:lnTo>
                  <a:lnTo>
                    <a:pt x="146088" y="529971"/>
                  </a:lnTo>
                  <a:lnTo>
                    <a:pt x="0" y="701357"/>
                  </a:lnTo>
                  <a:lnTo>
                    <a:pt x="4302582" y="701357"/>
                  </a:lnTo>
                  <a:lnTo>
                    <a:pt x="4302582" y="529475"/>
                  </a:lnTo>
                  <a:close/>
                </a:path>
              </a:pathLst>
            </a:custGeom>
            <a:solidFill>
              <a:srgbClr val="284278"/>
            </a:solidFill>
          </p:spPr>
          <p:txBody>
            <a:bodyPr wrap="square" lIns="0" tIns="0" rIns="0" bIns="0" rtlCol="0"/>
            <a:lstStyle/>
            <a:p>
              <a:endParaRPr/>
            </a:p>
          </p:txBody>
        </p:sp>
        <p:sp>
          <p:nvSpPr>
            <p:cNvPr id="8" name="object 8"/>
            <p:cNvSpPr/>
            <p:nvPr/>
          </p:nvSpPr>
          <p:spPr>
            <a:xfrm>
              <a:off x="8663" y="15233"/>
              <a:ext cx="6361430" cy="1259205"/>
            </a:xfrm>
            <a:custGeom>
              <a:avLst/>
              <a:gdLst/>
              <a:ahLst/>
              <a:cxnLst/>
              <a:rect l="l" t="t" r="r" b="b"/>
              <a:pathLst>
                <a:path w="6361430" h="1259205">
                  <a:moveTo>
                    <a:pt x="6361074" y="0"/>
                  </a:moveTo>
                  <a:lnTo>
                    <a:pt x="0" y="0"/>
                  </a:lnTo>
                  <a:lnTo>
                    <a:pt x="0" y="1259179"/>
                  </a:lnTo>
                  <a:lnTo>
                    <a:pt x="5286997" y="1259179"/>
                  </a:lnTo>
                  <a:lnTo>
                    <a:pt x="6361074" y="0"/>
                  </a:lnTo>
                  <a:close/>
                </a:path>
              </a:pathLst>
            </a:custGeom>
            <a:solidFill>
              <a:srgbClr val="215198"/>
            </a:solidFill>
          </p:spPr>
          <p:txBody>
            <a:bodyPr wrap="square" lIns="0" tIns="0" rIns="0" bIns="0" rtlCol="0"/>
            <a:lstStyle/>
            <a:p>
              <a:endParaRPr/>
            </a:p>
          </p:txBody>
        </p:sp>
      </p:grpSp>
      <p:sp>
        <p:nvSpPr>
          <p:cNvPr id="9" name="object 9"/>
          <p:cNvSpPr txBox="1">
            <a:spLocks noGrp="1"/>
          </p:cNvSpPr>
          <p:nvPr>
            <p:ph type="title"/>
          </p:nvPr>
        </p:nvSpPr>
        <p:spPr>
          <a:xfrm>
            <a:off x="1517158" y="659272"/>
            <a:ext cx="3558540" cy="382156"/>
          </a:xfrm>
          <a:prstGeom prst="rect">
            <a:avLst/>
          </a:prstGeom>
        </p:spPr>
        <p:txBody>
          <a:bodyPr vert="horz" wrap="square" lIns="0" tIns="12700" rIns="0" bIns="0" rtlCol="0">
            <a:spAutoFit/>
          </a:bodyPr>
          <a:lstStyle/>
          <a:p>
            <a:pPr marL="12700">
              <a:lnSpc>
                <a:spcPct val="100000"/>
              </a:lnSpc>
              <a:spcBef>
                <a:spcPts val="100"/>
              </a:spcBef>
            </a:pPr>
            <a:r>
              <a:rPr lang="ja-JP" altLang="en-US" sz="2400" b="0" i="0" spc="-85" dirty="0">
                <a:latin typeface="A-OTF リュウミン Pr6N M-KL"/>
                <a:cs typeface="A-OTF リュウミン Pr6N M-KL"/>
              </a:rPr>
              <a:t>主治医</a:t>
            </a:r>
            <a:endParaRPr lang="ja-JP" altLang="en-US" sz="2400" dirty="0">
              <a:latin typeface="A-OTF リュウミン Pr6N M-KL"/>
              <a:cs typeface="A-OTF リュウミン Pr6N M-KL"/>
            </a:endParaRPr>
          </a:p>
        </p:txBody>
      </p:sp>
      <p:sp>
        <p:nvSpPr>
          <p:cNvPr id="10" name="object 10"/>
          <p:cNvSpPr txBox="1"/>
          <p:nvPr/>
        </p:nvSpPr>
        <p:spPr>
          <a:xfrm>
            <a:off x="462483" y="380450"/>
            <a:ext cx="762000" cy="936154"/>
          </a:xfrm>
          <a:prstGeom prst="rect">
            <a:avLst/>
          </a:prstGeom>
        </p:spPr>
        <p:txBody>
          <a:bodyPr vert="horz" wrap="square" lIns="0" tIns="12700" rIns="0" bIns="0" rtlCol="0">
            <a:spAutoFit/>
          </a:bodyPr>
          <a:lstStyle/>
          <a:p>
            <a:pPr marL="12700">
              <a:lnSpc>
                <a:spcPct val="100000"/>
              </a:lnSpc>
              <a:spcBef>
                <a:spcPts val="100"/>
              </a:spcBef>
            </a:pPr>
            <a:r>
              <a:rPr sz="6000" b="0" spc="-105" dirty="0">
                <a:solidFill>
                  <a:srgbClr val="FFFFFF"/>
                </a:solidFill>
                <a:latin typeface="A-OTF リュウミン Pr6N M-KL"/>
                <a:cs typeface="A-OTF リュウミン Pr6N M-KL"/>
              </a:rPr>
              <a:t>0</a:t>
            </a:r>
            <a:r>
              <a:rPr lang="en-US" altLang="ja-JP" sz="6000" spc="-105" dirty="0">
                <a:solidFill>
                  <a:srgbClr val="FFFFFF"/>
                </a:solidFill>
                <a:latin typeface="A-OTF リュウミン Pr6N M-KL"/>
                <a:cs typeface="A-OTF リュウミン Pr6N M-KL"/>
              </a:rPr>
              <a:t>3</a:t>
            </a:r>
            <a:endParaRPr sz="6000" dirty="0">
              <a:latin typeface="A-OTF リュウミン Pr6N M-KL"/>
              <a:cs typeface="A-OTF リュウミン Pr6N M-KL"/>
            </a:endParaRPr>
          </a:p>
        </p:txBody>
      </p:sp>
      <p:sp>
        <p:nvSpPr>
          <p:cNvPr id="11" name="object 11"/>
          <p:cNvSpPr/>
          <p:nvPr/>
        </p:nvSpPr>
        <p:spPr>
          <a:xfrm>
            <a:off x="5372201" y="1266366"/>
            <a:ext cx="4711599"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grpSp>
        <p:nvGrpSpPr>
          <p:cNvPr id="12" name="object 12"/>
          <p:cNvGrpSpPr/>
          <p:nvPr/>
        </p:nvGrpSpPr>
        <p:grpSpPr>
          <a:xfrm>
            <a:off x="9099959" y="7044409"/>
            <a:ext cx="980440" cy="172085"/>
            <a:chOff x="9099959" y="7044409"/>
            <a:chExt cx="980440" cy="172085"/>
          </a:xfrm>
        </p:grpSpPr>
        <p:sp>
          <p:nvSpPr>
            <p:cNvPr id="13" name="object 13"/>
            <p:cNvSpPr/>
            <p:nvPr/>
          </p:nvSpPr>
          <p:spPr>
            <a:xfrm>
              <a:off x="9516378" y="7044409"/>
              <a:ext cx="563880" cy="172085"/>
            </a:xfrm>
            <a:custGeom>
              <a:avLst/>
              <a:gdLst/>
              <a:ahLst/>
              <a:cxnLst/>
              <a:rect l="l" t="t" r="r" b="b"/>
              <a:pathLst>
                <a:path w="563879" h="172084">
                  <a:moveTo>
                    <a:pt x="563410" y="0"/>
                  </a:moveTo>
                  <a:lnTo>
                    <a:pt x="0" y="0"/>
                  </a:lnTo>
                  <a:lnTo>
                    <a:pt x="220459" y="171475"/>
                  </a:lnTo>
                  <a:lnTo>
                    <a:pt x="563410" y="171475"/>
                  </a:lnTo>
                  <a:lnTo>
                    <a:pt x="563410" y="0"/>
                  </a:lnTo>
                  <a:close/>
                </a:path>
              </a:pathLst>
            </a:custGeom>
            <a:solidFill>
              <a:srgbClr val="284278"/>
            </a:solidFill>
          </p:spPr>
          <p:txBody>
            <a:bodyPr wrap="square" lIns="0" tIns="0" rIns="0" bIns="0" rtlCol="0"/>
            <a:lstStyle/>
            <a:p>
              <a:endParaRPr/>
            </a:p>
          </p:txBody>
        </p:sp>
        <p:sp>
          <p:nvSpPr>
            <p:cNvPr id="14" name="object 14"/>
            <p:cNvSpPr/>
            <p:nvPr/>
          </p:nvSpPr>
          <p:spPr>
            <a:xfrm>
              <a:off x="9099959" y="7044412"/>
              <a:ext cx="636905" cy="172085"/>
            </a:xfrm>
            <a:custGeom>
              <a:avLst/>
              <a:gdLst/>
              <a:ahLst/>
              <a:cxnLst/>
              <a:rect l="l" t="t" r="r" b="b"/>
              <a:pathLst>
                <a:path w="636904" h="172084">
                  <a:moveTo>
                    <a:pt x="416420" y="0"/>
                  </a:moveTo>
                  <a:lnTo>
                    <a:pt x="0" y="0"/>
                  </a:lnTo>
                  <a:lnTo>
                    <a:pt x="0" y="171462"/>
                  </a:lnTo>
                  <a:lnTo>
                    <a:pt x="636879" y="171462"/>
                  </a:lnTo>
                  <a:lnTo>
                    <a:pt x="416420" y="0"/>
                  </a:lnTo>
                  <a:close/>
                </a:path>
              </a:pathLst>
            </a:custGeom>
            <a:solidFill>
              <a:srgbClr val="231F20"/>
            </a:solidFill>
          </p:spPr>
          <p:txBody>
            <a:bodyPr wrap="square" lIns="0" tIns="0" rIns="0" bIns="0" rtlCol="0"/>
            <a:lstStyle/>
            <a:p>
              <a:endParaRPr/>
            </a:p>
          </p:txBody>
        </p:sp>
      </p:grpSp>
      <p:sp>
        <p:nvSpPr>
          <p:cNvPr id="16" name="object 2">
            <a:extLst>
              <a:ext uri="{FF2B5EF4-FFF2-40B4-BE49-F238E27FC236}">
                <a16:creationId xmlns:a16="http://schemas.microsoft.com/office/drawing/2014/main" xmlns="" id="{001A4C34-1560-431F-9E63-C425DEA43801}"/>
              </a:ext>
            </a:extLst>
          </p:cNvPr>
          <p:cNvSpPr txBox="1"/>
          <p:nvPr/>
        </p:nvSpPr>
        <p:spPr>
          <a:xfrm>
            <a:off x="5552008" y="4328787"/>
            <a:ext cx="4001135" cy="1043555"/>
          </a:xfrm>
          <a:prstGeom prst="rect">
            <a:avLst/>
          </a:prstGeom>
        </p:spPr>
        <p:txBody>
          <a:bodyPr vert="horz" wrap="square" lIns="0" tIns="92075" rIns="0" bIns="0" rtlCol="0">
            <a:spAutoFit/>
          </a:bodyPr>
          <a:lstStyle/>
          <a:p>
            <a:pPr marL="12700">
              <a:lnSpc>
                <a:spcPct val="100000"/>
              </a:lnSpc>
              <a:spcBef>
                <a:spcPts val="725"/>
              </a:spcBef>
            </a:pPr>
            <a:r>
              <a:rPr lang="ja-JP" altLang="en-US" b="1" dirty="0">
                <a:solidFill>
                  <a:srgbClr val="EF4136"/>
                </a:solidFill>
                <a:latin typeface="A-OTF リュウミン Pr6N EB-KL"/>
                <a:cs typeface="A-OTF リュウミン Pr6N EB-KL"/>
              </a:rPr>
              <a:t>緊急時の対応</a:t>
            </a:r>
            <a:r>
              <a:rPr sz="1800" b="1" dirty="0">
                <a:solidFill>
                  <a:srgbClr val="EF4136"/>
                </a:solidFill>
                <a:latin typeface="A-OTF リュウミン Pr6N EB-KL"/>
                <a:cs typeface="A-OTF リュウミン Pr6N EB-KL"/>
              </a:rPr>
              <a:t>：</a:t>
            </a:r>
            <a:endParaRPr sz="1800" dirty="0">
              <a:latin typeface="A-OTF リュウミン Pr6N EB-KL"/>
              <a:cs typeface="A-OTF リュウミン Pr6N EB-KL"/>
            </a:endParaRPr>
          </a:p>
          <a:p>
            <a:pPr marL="12700">
              <a:lnSpc>
                <a:spcPct val="150000"/>
              </a:lnSpc>
              <a:spcBef>
                <a:spcPts val="490"/>
              </a:spcBef>
            </a:pPr>
            <a:r>
              <a:rPr lang="ja-JP" altLang="en-US" sz="1400" b="0" spc="25" dirty="0">
                <a:solidFill>
                  <a:srgbClr val="231F20"/>
                </a:solidFill>
                <a:latin typeface="A-OTF リュウミン Pr6N M-KL"/>
                <a:cs typeface="A-OTF リュウミン Pr6N M-KL"/>
              </a:rPr>
              <a:t>緊急時の対応については、保護者や事業所とあらかじめ協議し、方針を決めます。</a:t>
            </a:r>
            <a:endParaRPr lang="ja-JP" altLang="en-US" sz="1400" dirty="0">
              <a:latin typeface="A-OTF リュウミン Pr6N M-KL"/>
              <a:cs typeface="A-OTF リュウミン Pr6N M-KL"/>
            </a:endParaRPr>
          </a:p>
        </p:txBody>
      </p:sp>
      <p:sp>
        <p:nvSpPr>
          <p:cNvPr id="17" name="object 3">
            <a:extLst>
              <a:ext uri="{FF2B5EF4-FFF2-40B4-BE49-F238E27FC236}">
                <a16:creationId xmlns:a16="http://schemas.microsoft.com/office/drawing/2014/main" xmlns="" id="{32EBB669-E498-41E5-BC90-68AC68C3A6C0}"/>
              </a:ext>
            </a:extLst>
          </p:cNvPr>
          <p:cNvSpPr txBox="1"/>
          <p:nvPr/>
        </p:nvSpPr>
        <p:spPr>
          <a:xfrm>
            <a:off x="559752" y="6899298"/>
            <a:ext cx="4114800" cy="462306"/>
          </a:xfrm>
          <a:prstGeom prst="rect">
            <a:avLst/>
          </a:prstGeom>
        </p:spPr>
        <p:txBody>
          <a:bodyPr vert="horz" wrap="square" lIns="0" tIns="92075" rIns="0" bIns="0" rtlCol="0">
            <a:spAutoFit/>
          </a:bodyPr>
          <a:lstStyle/>
          <a:p>
            <a:pPr marL="12700">
              <a:lnSpc>
                <a:spcPct val="100000"/>
              </a:lnSpc>
            </a:pPr>
            <a:r>
              <a:rPr lang="ja-JP" altLang="en-US" sz="800" spc="20" dirty="0">
                <a:solidFill>
                  <a:srgbClr val="231F20"/>
                </a:solidFill>
                <a:latin typeface="+mn-ea"/>
                <a:cs typeface="A-OTF リュウミン Pr6N M-KL"/>
              </a:rPr>
              <a:t>障害児通所支援事業所等における安全な医療的ケアの実施体制の構築に関する調査研究</a:t>
            </a:r>
          </a:p>
          <a:p>
            <a:pPr marL="12700">
              <a:lnSpc>
                <a:spcPct val="100000"/>
              </a:lnSpc>
            </a:pPr>
            <a:r>
              <a:rPr lang="ja-JP" altLang="en-US" sz="800" spc="20" dirty="0">
                <a:solidFill>
                  <a:srgbClr val="231F20"/>
                </a:solidFill>
                <a:latin typeface="+mn-ea"/>
                <a:cs typeface="A-OTF リュウミン Pr6N M-KL"/>
              </a:rPr>
              <a:t>みずほ情報総研株式会社</a:t>
            </a:r>
          </a:p>
          <a:p>
            <a:pPr marL="12700">
              <a:lnSpc>
                <a:spcPct val="100000"/>
              </a:lnSpc>
            </a:pPr>
            <a:r>
              <a:rPr lang="en-US" altLang="ja-JP" sz="800" spc="20" dirty="0">
                <a:solidFill>
                  <a:srgbClr val="231F20"/>
                </a:solidFill>
                <a:latin typeface="+mn-ea"/>
                <a:cs typeface="A-OTF リュウミン Pr6N M-KL"/>
              </a:rPr>
              <a:t>【</a:t>
            </a:r>
            <a:r>
              <a:rPr lang="en-US" altLang="ja-JP" sz="800" dirty="0" err="1">
                <a:latin typeface="+mn-ea"/>
                <a:cs typeface="A-OTF リュウミン Pr6N M-KL"/>
              </a:rPr>
              <a:t>Part.Ⅱ</a:t>
            </a:r>
            <a:r>
              <a:rPr lang="en-US" altLang="ja-JP" sz="800" spc="20" dirty="0">
                <a:solidFill>
                  <a:srgbClr val="231F20"/>
                </a:solidFill>
                <a:latin typeface="+mn-ea"/>
                <a:cs typeface="A-OTF リュウミン Pr6N M-KL"/>
              </a:rPr>
              <a:t>】</a:t>
            </a:r>
            <a:r>
              <a:rPr lang="ja-JP" altLang="en-US" sz="800" spc="20" dirty="0">
                <a:solidFill>
                  <a:srgbClr val="231F20"/>
                </a:solidFill>
                <a:latin typeface="+mn-ea"/>
                <a:cs typeface="A-OTF リュウミン Pr6N M-KL"/>
              </a:rPr>
              <a:t>関係者の役割</a:t>
            </a:r>
            <a:endParaRPr sz="800" dirty="0">
              <a:latin typeface="+mn-ea"/>
              <a:cs typeface="A-OTF リュウミン Pr6N M-KL"/>
            </a:endParaRPr>
          </a:p>
        </p:txBody>
      </p:sp>
      <p:sp>
        <p:nvSpPr>
          <p:cNvPr id="19" name="object 11">
            <a:extLst>
              <a:ext uri="{FF2B5EF4-FFF2-40B4-BE49-F238E27FC236}">
                <a16:creationId xmlns:a16="http://schemas.microsoft.com/office/drawing/2014/main" xmlns="" id="{766F27C1-DDAF-458A-8324-C4B729F1AC6E}"/>
              </a:ext>
            </a:extLst>
          </p:cNvPr>
          <p:cNvSpPr/>
          <p:nvPr/>
        </p:nvSpPr>
        <p:spPr>
          <a:xfrm>
            <a:off x="546100" y="6859906"/>
            <a:ext cx="9524048"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sp>
        <p:nvSpPr>
          <p:cNvPr id="20" name="object 5"/>
          <p:cNvSpPr txBox="1"/>
          <p:nvPr/>
        </p:nvSpPr>
        <p:spPr>
          <a:xfrm>
            <a:off x="6946901" y="878924"/>
            <a:ext cx="3017140" cy="197490"/>
          </a:xfrm>
          <a:prstGeom prst="rect">
            <a:avLst/>
          </a:prstGeom>
        </p:spPr>
        <p:txBody>
          <a:bodyPr vert="horz" wrap="square" lIns="0" tIns="12700" rIns="0" bIns="0" rtlCol="0">
            <a:spAutoFit/>
          </a:bodyPr>
          <a:lstStyle/>
          <a:p>
            <a:pPr marL="12700">
              <a:lnSpc>
                <a:spcPct val="100000"/>
              </a:lnSpc>
              <a:spcBef>
                <a:spcPts val="100"/>
              </a:spcBef>
            </a:pPr>
            <a:r>
              <a:rPr sz="1200" b="0" dirty="0">
                <a:solidFill>
                  <a:srgbClr val="284278"/>
                </a:solidFill>
                <a:latin typeface="A-OTF リュウミン Pr6N M-KL"/>
                <a:cs typeface="A-OTF リュウミン Pr6N M-KL"/>
              </a:rPr>
              <a:t>(</a:t>
            </a:r>
            <a:r>
              <a:rPr lang="en-US" altLang="ja-JP" sz="1200" b="0" dirty="0">
                <a:solidFill>
                  <a:srgbClr val="284278"/>
                </a:solidFill>
                <a:latin typeface="A-OTF リュウミン Pr6N M-KL"/>
                <a:cs typeface="A-OTF リュウミン Pr6N M-KL"/>
              </a:rPr>
              <a:t>2</a:t>
            </a:r>
            <a:r>
              <a:rPr sz="1200" b="0" dirty="0">
                <a:solidFill>
                  <a:srgbClr val="284278"/>
                </a:solidFill>
                <a:latin typeface="A-OTF リュウミン Pr6N M-KL"/>
                <a:cs typeface="A-OTF リュウミン Pr6N M-KL"/>
              </a:rPr>
              <a:t>)</a:t>
            </a:r>
            <a:r>
              <a:rPr lang="ja-JP" altLang="en-US" sz="1200" b="0" spc="-80" dirty="0">
                <a:solidFill>
                  <a:srgbClr val="284278"/>
                </a:solidFill>
                <a:latin typeface="A-OTF リュウミン Pr6N M-KL"/>
                <a:cs typeface="A-OTF リュウミン Pr6N M-KL"/>
              </a:rPr>
              <a:t>医療的ケア児者の受入れに際しての関係者</a:t>
            </a:r>
            <a:endParaRPr sz="1200" dirty="0">
              <a:latin typeface="A-OTF リュウミン Pr6N M-KL"/>
              <a:cs typeface="A-OTF リュウミン Pr6N M-KL"/>
            </a:endParaRPr>
          </a:p>
        </p:txBody>
      </p:sp>
      <p:sp>
        <p:nvSpPr>
          <p:cNvPr id="3" name="スライド番号プレースホルダー 2"/>
          <p:cNvSpPr>
            <a:spLocks noGrp="1"/>
          </p:cNvSpPr>
          <p:nvPr>
            <p:ph type="sldNum" sz="quarter" idx="7"/>
          </p:nvPr>
        </p:nvSpPr>
        <p:spPr/>
        <p:txBody>
          <a:bodyPr/>
          <a:lstStyle/>
          <a:p>
            <a:fld id="{B6F15528-21DE-4FAA-801E-634DDDAF4B2B}" type="slidenum">
              <a:rPr lang="en-US" altLang="ja-JP" smtClean="0"/>
              <a:pPr/>
              <a:t>22</a:t>
            </a:fld>
            <a:endParaRPr lang="ja-JP" altLang="en-US" dirty="0"/>
          </a:p>
        </p:txBody>
      </p:sp>
      <p:pic>
        <p:nvPicPr>
          <p:cNvPr id="5" name="図 4"/>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843483" y="1552989"/>
            <a:ext cx="3733800" cy="5028366"/>
          </a:xfrm>
          <a:prstGeom prst="rect">
            <a:avLst/>
          </a:prstGeom>
        </p:spPr>
      </p:pic>
    </p:spTree>
    <p:extLst>
      <p:ext uri="{BB962C8B-B14F-4D97-AF65-F5344CB8AC3E}">
        <p14:creationId xmlns:p14="http://schemas.microsoft.com/office/powerpoint/2010/main" val="54191797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5552008" y="1427401"/>
            <a:ext cx="4001135" cy="2013052"/>
          </a:xfrm>
          <a:prstGeom prst="rect">
            <a:avLst/>
          </a:prstGeom>
        </p:spPr>
        <p:txBody>
          <a:bodyPr vert="horz" wrap="square" lIns="0" tIns="92075" rIns="0" bIns="0" rtlCol="0">
            <a:spAutoFit/>
          </a:bodyPr>
          <a:lstStyle/>
          <a:p>
            <a:pPr marL="12700">
              <a:lnSpc>
                <a:spcPct val="100000"/>
              </a:lnSpc>
              <a:spcBef>
                <a:spcPts val="725"/>
              </a:spcBef>
            </a:pPr>
            <a:r>
              <a:rPr lang="ja-JP" altLang="en-US" sz="1800" b="1" dirty="0">
                <a:solidFill>
                  <a:srgbClr val="EF4136"/>
                </a:solidFill>
                <a:latin typeface="A-OTF リュウミン Pr6N EB-KL"/>
                <a:cs typeface="A-OTF リュウミン Pr6N EB-KL"/>
              </a:rPr>
              <a:t>関係機関との情報共有</a:t>
            </a:r>
            <a:r>
              <a:rPr sz="1800" b="1" dirty="0">
                <a:solidFill>
                  <a:srgbClr val="EF4136"/>
                </a:solidFill>
                <a:latin typeface="A-OTF リュウミン Pr6N EB-KL"/>
                <a:cs typeface="A-OTF リュウミン Pr6N EB-KL"/>
              </a:rPr>
              <a:t>：</a:t>
            </a:r>
            <a:endParaRPr sz="1800" dirty="0">
              <a:latin typeface="A-OTF リュウミン Pr6N EB-KL"/>
              <a:cs typeface="A-OTF リュウミン Pr6N EB-KL"/>
            </a:endParaRPr>
          </a:p>
          <a:p>
            <a:pPr marL="12700">
              <a:lnSpc>
                <a:spcPct val="150000"/>
              </a:lnSpc>
              <a:spcBef>
                <a:spcPts val="490"/>
              </a:spcBef>
            </a:pPr>
            <a:r>
              <a:rPr lang="ja-JP" altLang="en-US" sz="1400" b="0" spc="25" dirty="0">
                <a:solidFill>
                  <a:srgbClr val="231F20"/>
                </a:solidFill>
                <a:latin typeface="A-OTF リュウミン Pr6N M-KL"/>
                <a:cs typeface="A-OTF リュウミン Pr6N M-KL"/>
              </a:rPr>
              <a:t>利用者は、児童発達支援／放課後等デイサービス等と並んで、家庭において訪問看護を利用していることもあります。その場合、利用者の自宅等での状況について、訪問看護事業所との間で情報共有を行います。</a:t>
            </a:r>
            <a:endParaRPr lang="ja-JP" altLang="en-US" sz="1400" dirty="0">
              <a:latin typeface="A-OTF リュウミン Pr6N M-KL"/>
              <a:cs typeface="A-OTF リュウミン Pr6N M-KL"/>
            </a:endParaRPr>
          </a:p>
        </p:txBody>
      </p:sp>
      <p:grpSp>
        <p:nvGrpSpPr>
          <p:cNvPr id="6" name="object 6"/>
          <p:cNvGrpSpPr/>
          <p:nvPr/>
        </p:nvGrpSpPr>
        <p:grpSpPr>
          <a:xfrm>
            <a:off x="8663" y="15233"/>
            <a:ext cx="10066020" cy="1259205"/>
            <a:chOff x="8663" y="15233"/>
            <a:chExt cx="10066020" cy="1259205"/>
          </a:xfrm>
        </p:grpSpPr>
        <p:sp>
          <p:nvSpPr>
            <p:cNvPr id="7" name="object 7"/>
            <p:cNvSpPr/>
            <p:nvPr/>
          </p:nvSpPr>
          <p:spPr>
            <a:xfrm>
              <a:off x="5771845" y="15239"/>
              <a:ext cx="4302760" cy="701675"/>
            </a:xfrm>
            <a:custGeom>
              <a:avLst/>
              <a:gdLst/>
              <a:ahLst/>
              <a:cxnLst/>
              <a:rect l="l" t="t" r="r" b="b"/>
              <a:pathLst>
                <a:path w="4302759" h="701675">
                  <a:moveTo>
                    <a:pt x="4302582" y="529475"/>
                  </a:moveTo>
                  <a:lnTo>
                    <a:pt x="1066965" y="529475"/>
                  </a:lnTo>
                  <a:lnTo>
                    <a:pt x="597877" y="0"/>
                  </a:lnTo>
                  <a:lnTo>
                    <a:pt x="146519" y="529475"/>
                  </a:lnTo>
                  <a:lnTo>
                    <a:pt x="146088" y="529971"/>
                  </a:lnTo>
                  <a:lnTo>
                    <a:pt x="0" y="701357"/>
                  </a:lnTo>
                  <a:lnTo>
                    <a:pt x="4302582" y="701357"/>
                  </a:lnTo>
                  <a:lnTo>
                    <a:pt x="4302582" y="529475"/>
                  </a:lnTo>
                  <a:close/>
                </a:path>
              </a:pathLst>
            </a:custGeom>
            <a:solidFill>
              <a:srgbClr val="284278"/>
            </a:solidFill>
          </p:spPr>
          <p:txBody>
            <a:bodyPr wrap="square" lIns="0" tIns="0" rIns="0" bIns="0" rtlCol="0"/>
            <a:lstStyle/>
            <a:p>
              <a:endParaRPr/>
            </a:p>
          </p:txBody>
        </p:sp>
        <p:sp>
          <p:nvSpPr>
            <p:cNvPr id="8" name="object 8"/>
            <p:cNvSpPr/>
            <p:nvPr/>
          </p:nvSpPr>
          <p:spPr>
            <a:xfrm>
              <a:off x="8663" y="15233"/>
              <a:ext cx="6361430" cy="1259205"/>
            </a:xfrm>
            <a:custGeom>
              <a:avLst/>
              <a:gdLst/>
              <a:ahLst/>
              <a:cxnLst/>
              <a:rect l="l" t="t" r="r" b="b"/>
              <a:pathLst>
                <a:path w="6361430" h="1259205">
                  <a:moveTo>
                    <a:pt x="6361074" y="0"/>
                  </a:moveTo>
                  <a:lnTo>
                    <a:pt x="0" y="0"/>
                  </a:lnTo>
                  <a:lnTo>
                    <a:pt x="0" y="1259179"/>
                  </a:lnTo>
                  <a:lnTo>
                    <a:pt x="5286997" y="1259179"/>
                  </a:lnTo>
                  <a:lnTo>
                    <a:pt x="6361074" y="0"/>
                  </a:lnTo>
                  <a:close/>
                </a:path>
              </a:pathLst>
            </a:custGeom>
            <a:solidFill>
              <a:srgbClr val="215198"/>
            </a:solidFill>
          </p:spPr>
          <p:txBody>
            <a:bodyPr wrap="square" lIns="0" tIns="0" rIns="0" bIns="0" rtlCol="0"/>
            <a:lstStyle/>
            <a:p>
              <a:endParaRPr/>
            </a:p>
          </p:txBody>
        </p:sp>
      </p:grpSp>
      <p:sp>
        <p:nvSpPr>
          <p:cNvPr id="9" name="object 9"/>
          <p:cNvSpPr txBox="1">
            <a:spLocks noGrp="1"/>
          </p:cNvSpPr>
          <p:nvPr>
            <p:ph type="title"/>
          </p:nvPr>
        </p:nvSpPr>
        <p:spPr>
          <a:xfrm>
            <a:off x="1517158" y="484343"/>
            <a:ext cx="3558540" cy="659155"/>
          </a:xfrm>
          <a:prstGeom prst="rect">
            <a:avLst/>
          </a:prstGeom>
        </p:spPr>
        <p:txBody>
          <a:bodyPr vert="horz" wrap="square" lIns="0" tIns="12700" rIns="0" bIns="0" rtlCol="0">
            <a:spAutoFit/>
          </a:bodyPr>
          <a:lstStyle/>
          <a:p>
            <a:pPr marL="12700">
              <a:lnSpc>
                <a:spcPct val="100000"/>
              </a:lnSpc>
              <a:spcBef>
                <a:spcPts val="100"/>
              </a:spcBef>
            </a:pPr>
            <a:r>
              <a:rPr lang="ja-JP" altLang="en-US" sz="2400" b="0" i="0" spc="-85" dirty="0">
                <a:latin typeface="A-OTF リュウミン Pr6N M-KL"/>
                <a:cs typeface="A-OTF リュウミン Pr6N M-KL"/>
              </a:rPr>
              <a:t>訪問看護事業所等</a:t>
            </a:r>
            <a:r>
              <a:rPr lang="en-US" altLang="ja-JP" sz="2400" b="0" i="0" spc="-85" dirty="0">
                <a:latin typeface="A-OTF リュウミン Pr6N M-KL"/>
                <a:cs typeface="A-OTF リュウミン Pr6N M-KL"/>
              </a:rPr>
              <a:t/>
            </a:r>
            <a:br>
              <a:rPr lang="en-US" altLang="ja-JP" sz="2400" b="0" i="0" spc="-85" dirty="0">
                <a:latin typeface="A-OTF リュウミン Pr6N M-KL"/>
                <a:cs typeface="A-OTF リュウミン Pr6N M-KL"/>
              </a:rPr>
            </a:br>
            <a:r>
              <a:rPr lang="ja-JP" altLang="en-US" sz="1800" b="0" i="0" spc="-85" dirty="0">
                <a:latin typeface="A-OTF リュウミン Pr6N M-KL"/>
                <a:cs typeface="A-OTF リュウミン Pr6N M-KL"/>
              </a:rPr>
              <a:t>（外部連携機関として）</a:t>
            </a:r>
            <a:endParaRPr lang="ja-JP" altLang="en-US" sz="2400" dirty="0">
              <a:latin typeface="A-OTF リュウミン Pr6N M-KL"/>
              <a:cs typeface="A-OTF リュウミン Pr6N M-KL"/>
            </a:endParaRPr>
          </a:p>
        </p:txBody>
      </p:sp>
      <p:sp>
        <p:nvSpPr>
          <p:cNvPr id="10" name="object 10"/>
          <p:cNvSpPr txBox="1"/>
          <p:nvPr/>
        </p:nvSpPr>
        <p:spPr>
          <a:xfrm>
            <a:off x="462483" y="380450"/>
            <a:ext cx="762000" cy="936154"/>
          </a:xfrm>
          <a:prstGeom prst="rect">
            <a:avLst/>
          </a:prstGeom>
        </p:spPr>
        <p:txBody>
          <a:bodyPr vert="horz" wrap="square" lIns="0" tIns="12700" rIns="0" bIns="0" rtlCol="0">
            <a:spAutoFit/>
          </a:bodyPr>
          <a:lstStyle/>
          <a:p>
            <a:pPr marL="12700">
              <a:lnSpc>
                <a:spcPct val="100000"/>
              </a:lnSpc>
              <a:spcBef>
                <a:spcPts val="100"/>
              </a:spcBef>
            </a:pPr>
            <a:r>
              <a:rPr sz="6000" b="0" spc="-105" dirty="0">
                <a:solidFill>
                  <a:srgbClr val="FFFFFF"/>
                </a:solidFill>
                <a:latin typeface="A-OTF リュウミン Pr6N M-KL"/>
                <a:cs typeface="A-OTF リュウミン Pr6N M-KL"/>
              </a:rPr>
              <a:t>0</a:t>
            </a:r>
            <a:r>
              <a:rPr lang="en-US" altLang="ja-JP" sz="6000" b="0" spc="-105" dirty="0">
                <a:solidFill>
                  <a:srgbClr val="FFFFFF"/>
                </a:solidFill>
                <a:latin typeface="A-OTF リュウミン Pr6N M-KL"/>
                <a:cs typeface="A-OTF リュウミン Pr6N M-KL"/>
              </a:rPr>
              <a:t>4</a:t>
            </a:r>
            <a:endParaRPr sz="6000" dirty="0">
              <a:latin typeface="A-OTF リュウミン Pr6N M-KL"/>
              <a:cs typeface="A-OTF リュウミン Pr6N M-KL"/>
            </a:endParaRPr>
          </a:p>
        </p:txBody>
      </p:sp>
      <p:sp>
        <p:nvSpPr>
          <p:cNvPr id="11" name="object 11"/>
          <p:cNvSpPr/>
          <p:nvPr/>
        </p:nvSpPr>
        <p:spPr>
          <a:xfrm>
            <a:off x="5372201" y="1266366"/>
            <a:ext cx="4711599"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grpSp>
        <p:nvGrpSpPr>
          <p:cNvPr id="12" name="object 12"/>
          <p:cNvGrpSpPr/>
          <p:nvPr/>
        </p:nvGrpSpPr>
        <p:grpSpPr>
          <a:xfrm>
            <a:off x="9099959" y="7044409"/>
            <a:ext cx="980440" cy="172085"/>
            <a:chOff x="9099959" y="7044409"/>
            <a:chExt cx="980440" cy="172085"/>
          </a:xfrm>
        </p:grpSpPr>
        <p:sp>
          <p:nvSpPr>
            <p:cNvPr id="13" name="object 13"/>
            <p:cNvSpPr/>
            <p:nvPr/>
          </p:nvSpPr>
          <p:spPr>
            <a:xfrm>
              <a:off x="9516378" y="7044409"/>
              <a:ext cx="563880" cy="172085"/>
            </a:xfrm>
            <a:custGeom>
              <a:avLst/>
              <a:gdLst/>
              <a:ahLst/>
              <a:cxnLst/>
              <a:rect l="l" t="t" r="r" b="b"/>
              <a:pathLst>
                <a:path w="563879" h="172084">
                  <a:moveTo>
                    <a:pt x="563410" y="0"/>
                  </a:moveTo>
                  <a:lnTo>
                    <a:pt x="0" y="0"/>
                  </a:lnTo>
                  <a:lnTo>
                    <a:pt x="220459" y="171475"/>
                  </a:lnTo>
                  <a:lnTo>
                    <a:pt x="563410" y="171475"/>
                  </a:lnTo>
                  <a:lnTo>
                    <a:pt x="563410" y="0"/>
                  </a:lnTo>
                  <a:close/>
                </a:path>
              </a:pathLst>
            </a:custGeom>
            <a:solidFill>
              <a:srgbClr val="284278"/>
            </a:solidFill>
          </p:spPr>
          <p:txBody>
            <a:bodyPr wrap="square" lIns="0" tIns="0" rIns="0" bIns="0" rtlCol="0"/>
            <a:lstStyle/>
            <a:p>
              <a:endParaRPr/>
            </a:p>
          </p:txBody>
        </p:sp>
        <p:sp>
          <p:nvSpPr>
            <p:cNvPr id="14" name="object 14"/>
            <p:cNvSpPr/>
            <p:nvPr/>
          </p:nvSpPr>
          <p:spPr>
            <a:xfrm>
              <a:off x="9099959" y="7044412"/>
              <a:ext cx="636905" cy="172085"/>
            </a:xfrm>
            <a:custGeom>
              <a:avLst/>
              <a:gdLst/>
              <a:ahLst/>
              <a:cxnLst/>
              <a:rect l="l" t="t" r="r" b="b"/>
              <a:pathLst>
                <a:path w="636904" h="172084">
                  <a:moveTo>
                    <a:pt x="416420" y="0"/>
                  </a:moveTo>
                  <a:lnTo>
                    <a:pt x="0" y="0"/>
                  </a:lnTo>
                  <a:lnTo>
                    <a:pt x="0" y="171462"/>
                  </a:lnTo>
                  <a:lnTo>
                    <a:pt x="636879" y="171462"/>
                  </a:lnTo>
                  <a:lnTo>
                    <a:pt x="416420" y="0"/>
                  </a:lnTo>
                  <a:close/>
                </a:path>
              </a:pathLst>
            </a:custGeom>
            <a:solidFill>
              <a:srgbClr val="231F20"/>
            </a:solidFill>
          </p:spPr>
          <p:txBody>
            <a:bodyPr wrap="square" lIns="0" tIns="0" rIns="0" bIns="0" rtlCol="0"/>
            <a:lstStyle/>
            <a:p>
              <a:endParaRPr/>
            </a:p>
          </p:txBody>
        </p:sp>
      </p:grpSp>
      <p:sp>
        <p:nvSpPr>
          <p:cNvPr id="16" name="object 3">
            <a:extLst>
              <a:ext uri="{FF2B5EF4-FFF2-40B4-BE49-F238E27FC236}">
                <a16:creationId xmlns:a16="http://schemas.microsoft.com/office/drawing/2014/main" xmlns="" id="{645284D7-A8A8-42FA-AC8D-08C1666CF95B}"/>
              </a:ext>
            </a:extLst>
          </p:cNvPr>
          <p:cNvSpPr txBox="1"/>
          <p:nvPr/>
        </p:nvSpPr>
        <p:spPr>
          <a:xfrm>
            <a:off x="559752" y="6899298"/>
            <a:ext cx="4114800" cy="462306"/>
          </a:xfrm>
          <a:prstGeom prst="rect">
            <a:avLst/>
          </a:prstGeom>
        </p:spPr>
        <p:txBody>
          <a:bodyPr vert="horz" wrap="square" lIns="0" tIns="92075" rIns="0" bIns="0" rtlCol="0">
            <a:spAutoFit/>
          </a:bodyPr>
          <a:lstStyle/>
          <a:p>
            <a:pPr marL="12700">
              <a:lnSpc>
                <a:spcPct val="100000"/>
              </a:lnSpc>
            </a:pPr>
            <a:r>
              <a:rPr lang="ja-JP" altLang="en-US" sz="800" spc="20" dirty="0">
                <a:solidFill>
                  <a:srgbClr val="231F20"/>
                </a:solidFill>
                <a:latin typeface="+mn-ea"/>
                <a:cs typeface="A-OTF リュウミン Pr6N M-KL"/>
              </a:rPr>
              <a:t>障害児通所支援事業所等における安全な医療的ケアの実施体制の構築に関する調査研究</a:t>
            </a:r>
          </a:p>
          <a:p>
            <a:pPr marL="12700">
              <a:lnSpc>
                <a:spcPct val="100000"/>
              </a:lnSpc>
            </a:pPr>
            <a:r>
              <a:rPr lang="ja-JP" altLang="en-US" sz="800" spc="20" dirty="0">
                <a:solidFill>
                  <a:srgbClr val="231F20"/>
                </a:solidFill>
                <a:latin typeface="+mn-ea"/>
                <a:cs typeface="A-OTF リュウミン Pr6N M-KL"/>
              </a:rPr>
              <a:t>みずほ情報総研株式会社</a:t>
            </a:r>
          </a:p>
          <a:p>
            <a:pPr marL="12700">
              <a:lnSpc>
                <a:spcPct val="100000"/>
              </a:lnSpc>
            </a:pPr>
            <a:r>
              <a:rPr lang="en-US" altLang="ja-JP" sz="800" spc="20" dirty="0">
                <a:solidFill>
                  <a:srgbClr val="231F20"/>
                </a:solidFill>
                <a:latin typeface="+mn-ea"/>
                <a:cs typeface="A-OTF リュウミン Pr6N M-KL"/>
              </a:rPr>
              <a:t>【</a:t>
            </a:r>
            <a:r>
              <a:rPr lang="en-US" altLang="ja-JP" sz="800" dirty="0" err="1">
                <a:latin typeface="+mn-ea"/>
                <a:cs typeface="A-OTF リュウミン Pr6N M-KL"/>
              </a:rPr>
              <a:t>Part.Ⅱ</a:t>
            </a:r>
            <a:r>
              <a:rPr lang="en-US" altLang="ja-JP" sz="800" spc="20" dirty="0">
                <a:solidFill>
                  <a:srgbClr val="231F20"/>
                </a:solidFill>
                <a:latin typeface="+mn-ea"/>
                <a:cs typeface="A-OTF リュウミン Pr6N M-KL"/>
              </a:rPr>
              <a:t>】</a:t>
            </a:r>
            <a:r>
              <a:rPr lang="ja-JP" altLang="en-US" sz="800" spc="20" dirty="0">
                <a:solidFill>
                  <a:srgbClr val="231F20"/>
                </a:solidFill>
                <a:latin typeface="+mn-ea"/>
                <a:cs typeface="A-OTF リュウミン Pr6N M-KL"/>
              </a:rPr>
              <a:t>関係者の役割</a:t>
            </a:r>
            <a:endParaRPr sz="800" dirty="0">
              <a:latin typeface="+mn-ea"/>
              <a:cs typeface="A-OTF リュウミン Pr6N M-KL"/>
            </a:endParaRPr>
          </a:p>
        </p:txBody>
      </p:sp>
      <p:sp>
        <p:nvSpPr>
          <p:cNvPr id="17" name="object 11">
            <a:extLst>
              <a:ext uri="{FF2B5EF4-FFF2-40B4-BE49-F238E27FC236}">
                <a16:creationId xmlns:a16="http://schemas.microsoft.com/office/drawing/2014/main" xmlns="" id="{5A9CDE40-D350-4C9D-98C1-F64682E44D81}"/>
              </a:ext>
            </a:extLst>
          </p:cNvPr>
          <p:cNvSpPr/>
          <p:nvPr/>
        </p:nvSpPr>
        <p:spPr>
          <a:xfrm>
            <a:off x="546100" y="6859906"/>
            <a:ext cx="9524048"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sp>
        <p:nvSpPr>
          <p:cNvPr id="19" name="object 5"/>
          <p:cNvSpPr txBox="1"/>
          <p:nvPr/>
        </p:nvSpPr>
        <p:spPr>
          <a:xfrm>
            <a:off x="6946901" y="878924"/>
            <a:ext cx="3017140" cy="197490"/>
          </a:xfrm>
          <a:prstGeom prst="rect">
            <a:avLst/>
          </a:prstGeom>
        </p:spPr>
        <p:txBody>
          <a:bodyPr vert="horz" wrap="square" lIns="0" tIns="12700" rIns="0" bIns="0" rtlCol="0">
            <a:spAutoFit/>
          </a:bodyPr>
          <a:lstStyle/>
          <a:p>
            <a:pPr marL="12700">
              <a:lnSpc>
                <a:spcPct val="100000"/>
              </a:lnSpc>
              <a:spcBef>
                <a:spcPts val="100"/>
              </a:spcBef>
            </a:pPr>
            <a:r>
              <a:rPr sz="1200" b="0" dirty="0">
                <a:solidFill>
                  <a:srgbClr val="284278"/>
                </a:solidFill>
                <a:latin typeface="A-OTF リュウミン Pr6N M-KL"/>
                <a:cs typeface="A-OTF リュウミン Pr6N M-KL"/>
              </a:rPr>
              <a:t>(</a:t>
            </a:r>
            <a:r>
              <a:rPr lang="en-US" altLang="ja-JP" sz="1200" b="0" dirty="0">
                <a:solidFill>
                  <a:srgbClr val="284278"/>
                </a:solidFill>
                <a:latin typeface="A-OTF リュウミン Pr6N M-KL"/>
                <a:cs typeface="A-OTF リュウミン Pr6N M-KL"/>
              </a:rPr>
              <a:t>2</a:t>
            </a:r>
            <a:r>
              <a:rPr sz="1200" b="0" dirty="0">
                <a:solidFill>
                  <a:srgbClr val="284278"/>
                </a:solidFill>
                <a:latin typeface="A-OTF リュウミン Pr6N M-KL"/>
                <a:cs typeface="A-OTF リュウミン Pr6N M-KL"/>
              </a:rPr>
              <a:t>)</a:t>
            </a:r>
            <a:r>
              <a:rPr lang="ja-JP" altLang="en-US" sz="1200" b="0" spc="-80" dirty="0">
                <a:solidFill>
                  <a:srgbClr val="284278"/>
                </a:solidFill>
                <a:latin typeface="A-OTF リュウミン Pr6N M-KL"/>
                <a:cs typeface="A-OTF リュウミン Pr6N M-KL"/>
              </a:rPr>
              <a:t>医療的ケア児者の受入れに際しての関係者</a:t>
            </a:r>
            <a:endParaRPr sz="1200" dirty="0">
              <a:latin typeface="A-OTF リュウミン Pr6N M-KL"/>
              <a:cs typeface="A-OTF リュウミン Pr6N M-KL"/>
            </a:endParaRPr>
          </a:p>
        </p:txBody>
      </p:sp>
      <p:sp>
        <p:nvSpPr>
          <p:cNvPr id="3" name="スライド番号プレースホルダー 2"/>
          <p:cNvSpPr>
            <a:spLocks noGrp="1"/>
          </p:cNvSpPr>
          <p:nvPr>
            <p:ph type="sldNum" sz="quarter" idx="7"/>
          </p:nvPr>
        </p:nvSpPr>
        <p:spPr/>
        <p:txBody>
          <a:bodyPr/>
          <a:lstStyle/>
          <a:p>
            <a:fld id="{B6F15528-21DE-4FAA-801E-634DDDAF4B2B}" type="slidenum">
              <a:rPr lang="en-US" altLang="ja-JP" smtClean="0"/>
              <a:pPr/>
              <a:t>23</a:t>
            </a:fld>
            <a:endParaRPr lang="ja-JP" altLang="en-US" dirty="0"/>
          </a:p>
        </p:txBody>
      </p:sp>
      <p:pic>
        <p:nvPicPr>
          <p:cNvPr id="4" name="図 3"/>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927100" y="1445842"/>
            <a:ext cx="3781087" cy="5169425"/>
          </a:xfrm>
          <a:prstGeom prst="rect">
            <a:avLst/>
          </a:prstGeom>
        </p:spPr>
      </p:pic>
    </p:spTree>
    <p:extLst>
      <p:ext uri="{BB962C8B-B14F-4D97-AF65-F5344CB8AC3E}">
        <p14:creationId xmlns:p14="http://schemas.microsoft.com/office/powerpoint/2010/main" val="7979449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5552008" y="1416515"/>
            <a:ext cx="4001135" cy="4339329"/>
          </a:xfrm>
          <a:prstGeom prst="rect">
            <a:avLst/>
          </a:prstGeom>
        </p:spPr>
        <p:txBody>
          <a:bodyPr vert="horz" wrap="square" lIns="0" tIns="92075" rIns="0" bIns="0" rtlCol="0">
            <a:spAutoFit/>
          </a:bodyPr>
          <a:lstStyle/>
          <a:p>
            <a:pPr marL="12700">
              <a:lnSpc>
                <a:spcPct val="100000"/>
              </a:lnSpc>
              <a:spcBef>
                <a:spcPts val="725"/>
              </a:spcBef>
            </a:pPr>
            <a:r>
              <a:rPr lang="ja-JP" altLang="en-US" sz="1800" b="1" dirty="0">
                <a:solidFill>
                  <a:srgbClr val="EF4136"/>
                </a:solidFill>
                <a:latin typeface="A-OTF リュウミン Pr6N EB-KL"/>
                <a:cs typeface="A-OTF リュウミン Pr6N EB-KL"/>
              </a:rPr>
              <a:t>嘱託医の配置と役割</a:t>
            </a:r>
            <a:r>
              <a:rPr sz="1800" b="1" dirty="0">
                <a:solidFill>
                  <a:srgbClr val="EF4136"/>
                </a:solidFill>
                <a:latin typeface="A-OTF リュウミン Pr6N EB-KL"/>
                <a:cs typeface="A-OTF リュウミン Pr6N EB-KL"/>
              </a:rPr>
              <a:t>：</a:t>
            </a:r>
            <a:endParaRPr sz="1800" dirty="0">
              <a:latin typeface="A-OTF リュウミン Pr6N EB-KL"/>
              <a:cs typeface="A-OTF リュウミン Pr6N EB-KL"/>
            </a:endParaRPr>
          </a:p>
          <a:p>
            <a:pPr marL="12700">
              <a:lnSpc>
                <a:spcPct val="150000"/>
              </a:lnSpc>
              <a:spcBef>
                <a:spcPts val="490"/>
              </a:spcBef>
            </a:pPr>
            <a:r>
              <a:rPr lang="ja-JP" altLang="en-US" sz="1400" b="0" spc="25" dirty="0">
                <a:solidFill>
                  <a:srgbClr val="231F20"/>
                </a:solidFill>
                <a:latin typeface="A-OTF リュウミン Pr6N M-KL"/>
                <a:cs typeface="A-OTF リュウミン Pr6N M-KL"/>
              </a:rPr>
              <a:t>重症心身障害児を対象とした事業所では、人員配置基準により、嘱託医の配置が必要となります。事業所は、医療的ケア児者のケアの内容について、嘱託医と情報共有します。個別の利用者の医療的ケアに関する指示については主治医が行いますが、嘱託医は事業所全体の利用者の健康状態を把握し、感染症対策等を含め、事業所の環境等への助言を実施します。</a:t>
            </a:r>
            <a:endParaRPr lang="en-US" altLang="ja-JP" sz="1400" b="0" spc="25" dirty="0">
              <a:solidFill>
                <a:srgbClr val="231F20"/>
              </a:solidFill>
              <a:latin typeface="A-OTF リュウミン Pr6N M-KL"/>
              <a:cs typeface="A-OTF リュウミン Pr6N M-KL"/>
            </a:endParaRPr>
          </a:p>
          <a:p>
            <a:pPr marL="12700">
              <a:lnSpc>
                <a:spcPct val="150000"/>
              </a:lnSpc>
              <a:spcBef>
                <a:spcPts val="490"/>
              </a:spcBef>
            </a:pPr>
            <a:r>
              <a:rPr lang="ja-JP" altLang="en-US" sz="1400" dirty="0">
                <a:latin typeface="A-OTF リュウミン Pr6N M-KL"/>
                <a:cs typeface="A-OTF リュウミン Pr6N M-KL"/>
              </a:rPr>
              <a:t>また、利用者の主治医は遠方にいるケースもあるため、嘱託医を通じて地域の医師会、医療機関とのつながりを持ち、予防接種等の際の対応について相談したりすることも考えられます。</a:t>
            </a:r>
          </a:p>
        </p:txBody>
      </p:sp>
      <p:grpSp>
        <p:nvGrpSpPr>
          <p:cNvPr id="6" name="object 6"/>
          <p:cNvGrpSpPr/>
          <p:nvPr/>
        </p:nvGrpSpPr>
        <p:grpSpPr>
          <a:xfrm>
            <a:off x="8663" y="15233"/>
            <a:ext cx="10066020" cy="1259205"/>
            <a:chOff x="8663" y="15233"/>
            <a:chExt cx="10066020" cy="1259205"/>
          </a:xfrm>
        </p:grpSpPr>
        <p:sp>
          <p:nvSpPr>
            <p:cNvPr id="7" name="object 7"/>
            <p:cNvSpPr/>
            <p:nvPr/>
          </p:nvSpPr>
          <p:spPr>
            <a:xfrm>
              <a:off x="5771845" y="15239"/>
              <a:ext cx="4302760" cy="701675"/>
            </a:xfrm>
            <a:custGeom>
              <a:avLst/>
              <a:gdLst/>
              <a:ahLst/>
              <a:cxnLst/>
              <a:rect l="l" t="t" r="r" b="b"/>
              <a:pathLst>
                <a:path w="4302759" h="701675">
                  <a:moveTo>
                    <a:pt x="4302582" y="529475"/>
                  </a:moveTo>
                  <a:lnTo>
                    <a:pt x="1066965" y="529475"/>
                  </a:lnTo>
                  <a:lnTo>
                    <a:pt x="597877" y="0"/>
                  </a:lnTo>
                  <a:lnTo>
                    <a:pt x="146519" y="529475"/>
                  </a:lnTo>
                  <a:lnTo>
                    <a:pt x="146088" y="529971"/>
                  </a:lnTo>
                  <a:lnTo>
                    <a:pt x="0" y="701357"/>
                  </a:lnTo>
                  <a:lnTo>
                    <a:pt x="4302582" y="701357"/>
                  </a:lnTo>
                  <a:lnTo>
                    <a:pt x="4302582" y="529475"/>
                  </a:lnTo>
                  <a:close/>
                </a:path>
              </a:pathLst>
            </a:custGeom>
            <a:solidFill>
              <a:srgbClr val="284278"/>
            </a:solidFill>
          </p:spPr>
          <p:txBody>
            <a:bodyPr wrap="square" lIns="0" tIns="0" rIns="0" bIns="0" rtlCol="0"/>
            <a:lstStyle/>
            <a:p>
              <a:endParaRPr/>
            </a:p>
          </p:txBody>
        </p:sp>
        <p:sp>
          <p:nvSpPr>
            <p:cNvPr id="8" name="object 8"/>
            <p:cNvSpPr/>
            <p:nvPr/>
          </p:nvSpPr>
          <p:spPr>
            <a:xfrm>
              <a:off x="8663" y="15233"/>
              <a:ext cx="6361430" cy="1259205"/>
            </a:xfrm>
            <a:custGeom>
              <a:avLst/>
              <a:gdLst/>
              <a:ahLst/>
              <a:cxnLst/>
              <a:rect l="l" t="t" r="r" b="b"/>
              <a:pathLst>
                <a:path w="6361430" h="1259205">
                  <a:moveTo>
                    <a:pt x="6361074" y="0"/>
                  </a:moveTo>
                  <a:lnTo>
                    <a:pt x="0" y="0"/>
                  </a:lnTo>
                  <a:lnTo>
                    <a:pt x="0" y="1259179"/>
                  </a:lnTo>
                  <a:lnTo>
                    <a:pt x="5286997" y="1259179"/>
                  </a:lnTo>
                  <a:lnTo>
                    <a:pt x="6361074" y="0"/>
                  </a:lnTo>
                  <a:close/>
                </a:path>
              </a:pathLst>
            </a:custGeom>
            <a:solidFill>
              <a:srgbClr val="215198"/>
            </a:solidFill>
          </p:spPr>
          <p:txBody>
            <a:bodyPr wrap="square" lIns="0" tIns="0" rIns="0" bIns="0" rtlCol="0"/>
            <a:lstStyle/>
            <a:p>
              <a:endParaRPr/>
            </a:p>
          </p:txBody>
        </p:sp>
      </p:grpSp>
      <p:sp>
        <p:nvSpPr>
          <p:cNvPr id="9" name="object 9"/>
          <p:cNvSpPr txBox="1">
            <a:spLocks noGrp="1"/>
          </p:cNvSpPr>
          <p:nvPr>
            <p:ph type="title"/>
          </p:nvPr>
        </p:nvSpPr>
        <p:spPr>
          <a:xfrm>
            <a:off x="1459771" y="510084"/>
            <a:ext cx="3677142" cy="659155"/>
          </a:xfrm>
          <a:prstGeom prst="rect">
            <a:avLst/>
          </a:prstGeom>
        </p:spPr>
        <p:txBody>
          <a:bodyPr vert="horz" wrap="square" lIns="0" tIns="12700" rIns="0" bIns="0" rtlCol="0">
            <a:spAutoFit/>
          </a:bodyPr>
          <a:lstStyle/>
          <a:p>
            <a:pPr marL="12700">
              <a:lnSpc>
                <a:spcPct val="100000"/>
              </a:lnSpc>
              <a:spcBef>
                <a:spcPts val="100"/>
              </a:spcBef>
            </a:pPr>
            <a:r>
              <a:rPr lang="ja-JP" altLang="en-US" sz="2400" b="0" i="0" spc="-85" dirty="0">
                <a:latin typeface="A-OTF リュウミン Pr6N M-KL"/>
                <a:cs typeface="A-OTF リュウミン Pr6N M-KL"/>
              </a:rPr>
              <a:t>嘱託医</a:t>
            </a:r>
            <a:r>
              <a:rPr lang="ja-JP" altLang="en-US" sz="1800" b="0" i="0" spc="-85" dirty="0">
                <a:latin typeface="A-OTF リュウミン Pr6N M-KL"/>
                <a:cs typeface="A-OTF リュウミン Pr6N M-KL"/>
              </a:rPr>
              <a:t>（重症心身障害児を対象とした事業所の場合）</a:t>
            </a:r>
            <a:endParaRPr lang="ja-JP" altLang="en-US" sz="2400" dirty="0">
              <a:latin typeface="A-OTF リュウミン Pr6N M-KL"/>
              <a:cs typeface="A-OTF リュウミン Pr6N M-KL"/>
            </a:endParaRPr>
          </a:p>
        </p:txBody>
      </p:sp>
      <p:sp>
        <p:nvSpPr>
          <p:cNvPr id="10" name="object 10"/>
          <p:cNvSpPr txBox="1"/>
          <p:nvPr/>
        </p:nvSpPr>
        <p:spPr>
          <a:xfrm>
            <a:off x="462483" y="380450"/>
            <a:ext cx="762000" cy="936154"/>
          </a:xfrm>
          <a:prstGeom prst="rect">
            <a:avLst/>
          </a:prstGeom>
        </p:spPr>
        <p:txBody>
          <a:bodyPr vert="horz" wrap="square" lIns="0" tIns="12700" rIns="0" bIns="0" rtlCol="0">
            <a:spAutoFit/>
          </a:bodyPr>
          <a:lstStyle/>
          <a:p>
            <a:pPr marL="12700">
              <a:lnSpc>
                <a:spcPct val="100000"/>
              </a:lnSpc>
              <a:spcBef>
                <a:spcPts val="100"/>
              </a:spcBef>
            </a:pPr>
            <a:r>
              <a:rPr sz="6000" b="0" spc="-105" dirty="0">
                <a:solidFill>
                  <a:srgbClr val="FFFFFF"/>
                </a:solidFill>
                <a:latin typeface="A-OTF リュウミン Pr6N M-KL"/>
                <a:cs typeface="A-OTF リュウミン Pr6N M-KL"/>
              </a:rPr>
              <a:t>0</a:t>
            </a:r>
            <a:r>
              <a:rPr lang="en-US" altLang="ja-JP" sz="6000" b="0" spc="-105" dirty="0">
                <a:solidFill>
                  <a:srgbClr val="FFFFFF"/>
                </a:solidFill>
                <a:latin typeface="A-OTF リュウミン Pr6N M-KL"/>
                <a:cs typeface="A-OTF リュウミン Pr6N M-KL"/>
              </a:rPr>
              <a:t>5</a:t>
            </a:r>
            <a:endParaRPr sz="6000" dirty="0">
              <a:latin typeface="A-OTF リュウミン Pr6N M-KL"/>
              <a:cs typeface="A-OTF リュウミン Pr6N M-KL"/>
            </a:endParaRPr>
          </a:p>
        </p:txBody>
      </p:sp>
      <p:sp>
        <p:nvSpPr>
          <p:cNvPr id="11" name="object 11"/>
          <p:cNvSpPr/>
          <p:nvPr/>
        </p:nvSpPr>
        <p:spPr>
          <a:xfrm>
            <a:off x="5372201" y="1266366"/>
            <a:ext cx="4711599"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grpSp>
        <p:nvGrpSpPr>
          <p:cNvPr id="12" name="object 12"/>
          <p:cNvGrpSpPr/>
          <p:nvPr/>
        </p:nvGrpSpPr>
        <p:grpSpPr>
          <a:xfrm>
            <a:off x="9099959" y="7044409"/>
            <a:ext cx="980440" cy="172085"/>
            <a:chOff x="9099959" y="7044409"/>
            <a:chExt cx="980440" cy="172085"/>
          </a:xfrm>
        </p:grpSpPr>
        <p:sp>
          <p:nvSpPr>
            <p:cNvPr id="13" name="object 13"/>
            <p:cNvSpPr/>
            <p:nvPr/>
          </p:nvSpPr>
          <p:spPr>
            <a:xfrm>
              <a:off x="9516378" y="7044409"/>
              <a:ext cx="563880" cy="172085"/>
            </a:xfrm>
            <a:custGeom>
              <a:avLst/>
              <a:gdLst/>
              <a:ahLst/>
              <a:cxnLst/>
              <a:rect l="l" t="t" r="r" b="b"/>
              <a:pathLst>
                <a:path w="563879" h="172084">
                  <a:moveTo>
                    <a:pt x="563410" y="0"/>
                  </a:moveTo>
                  <a:lnTo>
                    <a:pt x="0" y="0"/>
                  </a:lnTo>
                  <a:lnTo>
                    <a:pt x="220459" y="171475"/>
                  </a:lnTo>
                  <a:lnTo>
                    <a:pt x="563410" y="171475"/>
                  </a:lnTo>
                  <a:lnTo>
                    <a:pt x="563410" y="0"/>
                  </a:lnTo>
                  <a:close/>
                </a:path>
              </a:pathLst>
            </a:custGeom>
            <a:solidFill>
              <a:srgbClr val="284278"/>
            </a:solidFill>
          </p:spPr>
          <p:txBody>
            <a:bodyPr wrap="square" lIns="0" tIns="0" rIns="0" bIns="0" rtlCol="0"/>
            <a:lstStyle/>
            <a:p>
              <a:endParaRPr/>
            </a:p>
          </p:txBody>
        </p:sp>
        <p:sp>
          <p:nvSpPr>
            <p:cNvPr id="14" name="object 14"/>
            <p:cNvSpPr/>
            <p:nvPr/>
          </p:nvSpPr>
          <p:spPr>
            <a:xfrm>
              <a:off x="9099959" y="7044412"/>
              <a:ext cx="636905" cy="172085"/>
            </a:xfrm>
            <a:custGeom>
              <a:avLst/>
              <a:gdLst/>
              <a:ahLst/>
              <a:cxnLst/>
              <a:rect l="l" t="t" r="r" b="b"/>
              <a:pathLst>
                <a:path w="636904" h="172084">
                  <a:moveTo>
                    <a:pt x="416420" y="0"/>
                  </a:moveTo>
                  <a:lnTo>
                    <a:pt x="0" y="0"/>
                  </a:lnTo>
                  <a:lnTo>
                    <a:pt x="0" y="171462"/>
                  </a:lnTo>
                  <a:lnTo>
                    <a:pt x="636879" y="171462"/>
                  </a:lnTo>
                  <a:lnTo>
                    <a:pt x="416420" y="0"/>
                  </a:lnTo>
                  <a:close/>
                </a:path>
              </a:pathLst>
            </a:custGeom>
            <a:solidFill>
              <a:srgbClr val="231F20"/>
            </a:solidFill>
          </p:spPr>
          <p:txBody>
            <a:bodyPr wrap="square" lIns="0" tIns="0" rIns="0" bIns="0" rtlCol="0"/>
            <a:lstStyle/>
            <a:p>
              <a:endParaRPr/>
            </a:p>
          </p:txBody>
        </p:sp>
      </p:grpSp>
      <p:sp>
        <p:nvSpPr>
          <p:cNvPr id="16" name="object 3">
            <a:extLst>
              <a:ext uri="{FF2B5EF4-FFF2-40B4-BE49-F238E27FC236}">
                <a16:creationId xmlns:a16="http://schemas.microsoft.com/office/drawing/2014/main" xmlns="" id="{D579E37F-621D-4803-BED0-B8F8F5D177B5}"/>
              </a:ext>
            </a:extLst>
          </p:cNvPr>
          <p:cNvSpPr txBox="1"/>
          <p:nvPr/>
        </p:nvSpPr>
        <p:spPr>
          <a:xfrm>
            <a:off x="559752" y="6899298"/>
            <a:ext cx="4114800" cy="462306"/>
          </a:xfrm>
          <a:prstGeom prst="rect">
            <a:avLst/>
          </a:prstGeom>
        </p:spPr>
        <p:txBody>
          <a:bodyPr vert="horz" wrap="square" lIns="0" tIns="92075" rIns="0" bIns="0" rtlCol="0">
            <a:spAutoFit/>
          </a:bodyPr>
          <a:lstStyle/>
          <a:p>
            <a:pPr marL="12700">
              <a:lnSpc>
                <a:spcPct val="100000"/>
              </a:lnSpc>
            </a:pPr>
            <a:r>
              <a:rPr lang="ja-JP" altLang="en-US" sz="800" spc="20" dirty="0">
                <a:solidFill>
                  <a:srgbClr val="231F20"/>
                </a:solidFill>
                <a:latin typeface="+mn-ea"/>
                <a:cs typeface="A-OTF リュウミン Pr6N M-KL"/>
              </a:rPr>
              <a:t>障害児通所支援事業所等における安全な医療的ケアの実施体制の構築に関する調査研究</a:t>
            </a:r>
          </a:p>
          <a:p>
            <a:pPr marL="12700">
              <a:lnSpc>
                <a:spcPct val="100000"/>
              </a:lnSpc>
            </a:pPr>
            <a:r>
              <a:rPr lang="ja-JP" altLang="en-US" sz="800" spc="20" dirty="0">
                <a:solidFill>
                  <a:srgbClr val="231F20"/>
                </a:solidFill>
                <a:latin typeface="+mn-ea"/>
                <a:cs typeface="A-OTF リュウミン Pr6N M-KL"/>
              </a:rPr>
              <a:t>みずほ情報総研株式会社</a:t>
            </a:r>
          </a:p>
          <a:p>
            <a:pPr marL="12700">
              <a:lnSpc>
                <a:spcPct val="100000"/>
              </a:lnSpc>
            </a:pPr>
            <a:r>
              <a:rPr lang="en-US" altLang="ja-JP" sz="800" spc="20" dirty="0">
                <a:solidFill>
                  <a:srgbClr val="231F20"/>
                </a:solidFill>
                <a:latin typeface="+mn-ea"/>
                <a:cs typeface="A-OTF リュウミン Pr6N M-KL"/>
              </a:rPr>
              <a:t>【</a:t>
            </a:r>
            <a:r>
              <a:rPr lang="en-US" altLang="ja-JP" sz="800" dirty="0" err="1">
                <a:latin typeface="+mn-ea"/>
                <a:cs typeface="A-OTF リュウミン Pr6N M-KL"/>
              </a:rPr>
              <a:t>Part.Ⅱ</a:t>
            </a:r>
            <a:r>
              <a:rPr lang="en-US" altLang="ja-JP" sz="800" spc="20" dirty="0">
                <a:solidFill>
                  <a:srgbClr val="231F20"/>
                </a:solidFill>
                <a:latin typeface="+mn-ea"/>
                <a:cs typeface="A-OTF リュウミン Pr6N M-KL"/>
              </a:rPr>
              <a:t>】</a:t>
            </a:r>
            <a:r>
              <a:rPr lang="ja-JP" altLang="en-US" sz="800" spc="20" dirty="0">
                <a:solidFill>
                  <a:srgbClr val="231F20"/>
                </a:solidFill>
                <a:latin typeface="+mn-ea"/>
                <a:cs typeface="A-OTF リュウミン Pr6N M-KL"/>
              </a:rPr>
              <a:t>関係者の役割</a:t>
            </a:r>
            <a:endParaRPr sz="800" dirty="0">
              <a:latin typeface="+mn-ea"/>
              <a:cs typeface="A-OTF リュウミン Pr6N M-KL"/>
            </a:endParaRPr>
          </a:p>
        </p:txBody>
      </p:sp>
      <p:sp>
        <p:nvSpPr>
          <p:cNvPr id="17" name="object 11">
            <a:extLst>
              <a:ext uri="{FF2B5EF4-FFF2-40B4-BE49-F238E27FC236}">
                <a16:creationId xmlns:a16="http://schemas.microsoft.com/office/drawing/2014/main" xmlns="" id="{EC037811-40E8-41E5-87D9-E9951E9F25F9}"/>
              </a:ext>
            </a:extLst>
          </p:cNvPr>
          <p:cNvSpPr/>
          <p:nvPr/>
        </p:nvSpPr>
        <p:spPr>
          <a:xfrm>
            <a:off x="546100" y="6859906"/>
            <a:ext cx="9524048"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sp>
        <p:nvSpPr>
          <p:cNvPr id="19" name="object 5"/>
          <p:cNvSpPr txBox="1"/>
          <p:nvPr/>
        </p:nvSpPr>
        <p:spPr>
          <a:xfrm>
            <a:off x="6946901" y="878924"/>
            <a:ext cx="3017140" cy="197490"/>
          </a:xfrm>
          <a:prstGeom prst="rect">
            <a:avLst/>
          </a:prstGeom>
        </p:spPr>
        <p:txBody>
          <a:bodyPr vert="horz" wrap="square" lIns="0" tIns="12700" rIns="0" bIns="0" rtlCol="0">
            <a:spAutoFit/>
          </a:bodyPr>
          <a:lstStyle/>
          <a:p>
            <a:pPr marL="12700">
              <a:lnSpc>
                <a:spcPct val="100000"/>
              </a:lnSpc>
              <a:spcBef>
                <a:spcPts val="100"/>
              </a:spcBef>
            </a:pPr>
            <a:r>
              <a:rPr sz="1200" b="0" dirty="0">
                <a:solidFill>
                  <a:srgbClr val="284278"/>
                </a:solidFill>
                <a:latin typeface="A-OTF リュウミン Pr6N M-KL"/>
                <a:cs typeface="A-OTF リュウミン Pr6N M-KL"/>
              </a:rPr>
              <a:t>(</a:t>
            </a:r>
            <a:r>
              <a:rPr lang="en-US" altLang="ja-JP" sz="1200" b="0" dirty="0">
                <a:solidFill>
                  <a:srgbClr val="284278"/>
                </a:solidFill>
                <a:latin typeface="A-OTF リュウミン Pr6N M-KL"/>
                <a:cs typeface="A-OTF リュウミン Pr6N M-KL"/>
              </a:rPr>
              <a:t>2</a:t>
            </a:r>
            <a:r>
              <a:rPr sz="1200" b="0" dirty="0">
                <a:solidFill>
                  <a:srgbClr val="284278"/>
                </a:solidFill>
                <a:latin typeface="A-OTF リュウミン Pr6N M-KL"/>
                <a:cs typeface="A-OTF リュウミン Pr6N M-KL"/>
              </a:rPr>
              <a:t>)</a:t>
            </a:r>
            <a:r>
              <a:rPr lang="ja-JP" altLang="en-US" sz="1200" b="0" spc="-80" dirty="0">
                <a:solidFill>
                  <a:srgbClr val="284278"/>
                </a:solidFill>
                <a:latin typeface="A-OTF リュウミン Pr6N M-KL"/>
                <a:cs typeface="A-OTF リュウミン Pr6N M-KL"/>
              </a:rPr>
              <a:t>医療的ケア児者の受入れに際しての関係者</a:t>
            </a:r>
            <a:endParaRPr sz="1200" dirty="0">
              <a:latin typeface="A-OTF リュウミン Pr6N M-KL"/>
              <a:cs typeface="A-OTF リュウミン Pr6N M-KL"/>
            </a:endParaRPr>
          </a:p>
        </p:txBody>
      </p:sp>
      <p:sp>
        <p:nvSpPr>
          <p:cNvPr id="3" name="スライド番号プレースホルダー 2"/>
          <p:cNvSpPr>
            <a:spLocks noGrp="1"/>
          </p:cNvSpPr>
          <p:nvPr>
            <p:ph type="sldNum" sz="quarter" idx="7"/>
          </p:nvPr>
        </p:nvSpPr>
        <p:spPr/>
        <p:txBody>
          <a:bodyPr/>
          <a:lstStyle/>
          <a:p>
            <a:fld id="{B6F15528-21DE-4FAA-801E-634DDDAF4B2B}" type="slidenum">
              <a:rPr lang="en-US" altLang="ja-JP" smtClean="0"/>
              <a:pPr/>
              <a:t>24</a:t>
            </a:fld>
            <a:endParaRPr lang="ja-JP" altLang="en-US" dirty="0"/>
          </a:p>
        </p:txBody>
      </p:sp>
      <p:pic>
        <p:nvPicPr>
          <p:cNvPr id="4" name="図 3"/>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546100" y="1811455"/>
            <a:ext cx="3962400" cy="4062984"/>
          </a:xfrm>
          <a:prstGeom prst="rect">
            <a:avLst/>
          </a:prstGeom>
        </p:spPr>
      </p:pic>
    </p:spTree>
    <p:extLst>
      <p:ext uri="{BB962C8B-B14F-4D97-AF65-F5344CB8AC3E}">
        <p14:creationId xmlns:p14="http://schemas.microsoft.com/office/powerpoint/2010/main" val="24564920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5552008" y="1419225"/>
            <a:ext cx="4001135" cy="2336217"/>
          </a:xfrm>
          <a:prstGeom prst="rect">
            <a:avLst/>
          </a:prstGeom>
        </p:spPr>
        <p:txBody>
          <a:bodyPr vert="horz" wrap="square" lIns="0" tIns="92075" rIns="0" bIns="0" rtlCol="0">
            <a:spAutoFit/>
          </a:bodyPr>
          <a:lstStyle/>
          <a:p>
            <a:pPr marL="12700">
              <a:lnSpc>
                <a:spcPct val="100000"/>
              </a:lnSpc>
              <a:spcBef>
                <a:spcPts val="725"/>
              </a:spcBef>
            </a:pPr>
            <a:r>
              <a:rPr lang="ja-JP" altLang="en-US" sz="1800" b="1" dirty="0">
                <a:solidFill>
                  <a:srgbClr val="EF4136"/>
                </a:solidFill>
                <a:latin typeface="A-OTF リュウミン Pr6N EB-KL"/>
                <a:cs typeface="A-OTF リュウミン Pr6N EB-KL"/>
              </a:rPr>
              <a:t>協力医療機関との情報共有</a:t>
            </a:r>
            <a:r>
              <a:rPr sz="1800" b="1" dirty="0">
                <a:solidFill>
                  <a:srgbClr val="EF4136"/>
                </a:solidFill>
                <a:latin typeface="A-OTF リュウミン Pr6N EB-KL"/>
                <a:cs typeface="A-OTF リュウミン Pr6N EB-KL"/>
              </a:rPr>
              <a:t>：</a:t>
            </a:r>
            <a:endParaRPr sz="1800" dirty="0">
              <a:latin typeface="A-OTF リュウミン Pr6N EB-KL"/>
              <a:cs typeface="A-OTF リュウミン Pr6N EB-KL"/>
            </a:endParaRPr>
          </a:p>
          <a:p>
            <a:pPr marL="12700">
              <a:lnSpc>
                <a:spcPct val="150000"/>
              </a:lnSpc>
              <a:spcBef>
                <a:spcPts val="490"/>
              </a:spcBef>
            </a:pPr>
            <a:r>
              <a:rPr lang="ja-JP" altLang="en-US" sz="1400" b="0" spc="25" dirty="0">
                <a:solidFill>
                  <a:srgbClr val="231F20"/>
                </a:solidFill>
                <a:latin typeface="A-OTF リュウミン Pr6N M-KL"/>
                <a:cs typeface="A-OTF リュウミン Pr6N M-KL"/>
              </a:rPr>
              <a:t>事業所は利用者の事故やけが、体調等の急変が生じた場合に備え、近隣の協力医療機関をあらかじめ定めておく必要があります。特に、医療的ケア児者への対応については事前に協力医療機関に相談し、医師に利用者の状態について理解してもらうことも必要です。</a:t>
            </a:r>
            <a:endParaRPr lang="ja-JP" altLang="en-US" sz="1400" dirty="0">
              <a:latin typeface="A-OTF リュウミン Pr6N M-KL"/>
              <a:cs typeface="A-OTF リュウミン Pr6N M-KL"/>
            </a:endParaRPr>
          </a:p>
        </p:txBody>
      </p:sp>
      <p:grpSp>
        <p:nvGrpSpPr>
          <p:cNvPr id="6" name="object 6"/>
          <p:cNvGrpSpPr/>
          <p:nvPr/>
        </p:nvGrpSpPr>
        <p:grpSpPr>
          <a:xfrm>
            <a:off x="8663" y="15233"/>
            <a:ext cx="10066020" cy="1259205"/>
            <a:chOff x="8663" y="15233"/>
            <a:chExt cx="10066020" cy="1259205"/>
          </a:xfrm>
        </p:grpSpPr>
        <p:sp>
          <p:nvSpPr>
            <p:cNvPr id="7" name="object 7"/>
            <p:cNvSpPr/>
            <p:nvPr/>
          </p:nvSpPr>
          <p:spPr>
            <a:xfrm>
              <a:off x="5771845" y="15239"/>
              <a:ext cx="4302760" cy="701675"/>
            </a:xfrm>
            <a:custGeom>
              <a:avLst/>
              <a:gdLst/>
              <a:ahLst/>
              <a:cxnLst/>
              <a:rect l="l" t="t" r="r" b="b"/>
              <a:pathLst>
                <a:path w="4302759" h="701675">
                  <a:moveTo>
                    <a:pt x="4302582" y="529475"/>
                  </a:moveTo>
                  <a:lnTo>
                    <a:pt x="1066965" y="529475"/>
                  </a:lnTo>
                  <a:lnTo>
                    <a:pt x="597877" y="0"/>
                  </a:lnTo>
                  <a:lnTo>
                    <a:pt x="146519" y="529475"/>
                  </a:lnTo>
                  <a:lnTo>
                    <a:pt x="146088" y="529971"/>
                  </a:lnTo>
                  <a:lnTo>
                    <a:pt x="0" y="701357"/>
                  </a:lnTo>
                  <a:lnTo>
                    <a:pt x="4302582" y="701357"/>
                  </a:lnTo>
                  <a:lnTo>
                    <a:pt x="4302582" y="529475"/>
                  </a:lnTo>
                  <a:close/>
                </a:path>
              </a:pathLst>
            </a:custGeom>
            <a:solidFill>
              <a:srgbClr val="284278"/>
            </a:solidFill>
          </p:spPr>
          <p:txBody>
            <a:bodyPr wrap="square" lIns="0" tIns="0" rIns="0" bIns="0" rtlCol="0"/>
            <a:lstStyle/>
            <a:p>
              <a:endParaRPr/>
            </a:p>
          </p:txBody>
        </p:sp>
        <p:sp>
          <p:nvSpPr>
            <p:cNvPr id="8" name="object 8"/>
            <p:cNvSpPr/>
            <p:nvPr/>
          </p:nvSpPr>
          <p:spPr>
            <a:xfrm>
              <a:off x="8663" y="15233"/>
              <a:ext cx="6361430" cy="1259205"/>
            </a:xfrm>
            <a:custGeom>
              <a:avLst/>
              <a:gdLst/>
              <a:ahLst/>
              <a:cxnLst/>
              <a:rect l="l" t="t" r="r" b="b"/>
              <a:pathLst>
                <a:path w="6361430" h="1259205">
                  <a:moveTo>
                    <a:pt x="6361074" y="0"/>
                  </a:moveTo>
                  <a:lnTo>
                    <a:pt x="0" y="0"/>
                  </a:lnTo>
                  <a:lnTo>
                    <a:pt x="0" y="1259179"/>
                  </a:lnTo>
                  <a:lnTo>
                    <a:pt x="5286997" y="1259179"/>
                  </a:lnTo>
                  <a:lnTo>
                    <a:pt x="6361074" y="0"/>
                  </a:lnTo>
                  <a:close/>
                </a:path>
              </a:pathLst>
            </a:custGeom>
            <a:solidFill>
              <a:srgbClr val="215198"/>
            </a:solidFill>
          </p:spPr>
          <p:txBody>
            <a:bodyPr wrap="square" lIns="0" tIns="0" rIns="0" bIns="0" rtlCol="0"/>
            <a:lstStyle/>
            <a:p>
              <a:endParaRPr/>
            </a:p>
          </p:txBody>
        </p:sp>
      </p:grpSp>
      <p:sp>
        <p:nvSpPr>
          <p:cNvPr id="9" name="object 9"/>
          <p:cNvSpPr txBox="1">
            <a:spLocks noGrp="1"/>
          </p:cNvSpPr>
          <p:nvPr>
            <p:ph type="title"/>
          </p:nvPr>
        </p:nvSpPr>
        <p:spPr>
          <a:xfrm>
            <a:off x="1459771" y="658782"/>
            <a:ext cx="3677142" cy="382156"/>
          </a:xfrm>
          <a:prstGeom prst="rect">
            <a:avLst/>
          </a:prstGeom>
        </p:spPr>
        <p:txBody>
          <a:bodyPr vert="horz" wrap="square" lIns="0" tIns="12700" rIns="0" bIns="0" rtlCol="0">
            <a:spAutoFit/>
          </a:bodyPr>
          <a:lstStyle/>
          <a:p>
            <a:pPr marL="12700">
              <a:lnSpc>
                <a:spcPct val="100000"/>
              </a:lnSpc>
              <a:spcBef>
                <a:spcPts val="100"/>
              </a:spcBef>
            </a:pPr>
            <a:r>
              <a:rPr lang="ja-JP" altLang="en-US" sz="2400" b="0" i="0" spc="-85" dirty="0">
                <a:latin typeface="A-OTF リュウミン Pr6N M-KL"/>
                <a:cs typeface="A-OTF リュウミン Pr6N M-KL"/>
              </a:rPr>
              <a:t>協力医療機関</a:t>
            </a:r>
            <a:endParaRPr lang="ja-JP" altLang="en-US" sz="2400" dirty="0">
              <a:latin typeface="A-OTF リュウミン Pr6N M-KL"/>
              <a:cs typeface="A-OTF リュウミン Pr6N M-KL"/>
            </a:endParaRPr>
          </a:p>
        </p:txBody>
      </p:sp>
      <p:sp>
        <p:nvSpPr>
          <p:cNvPr id="10" name="object 10"/>
          <p:cNvSpPr txBox="1"/>
          <p:nvPr/>
        </p:nvSpPr>
        <p:spPr>
          <a:xfrm>
            <a:off x="462483" y="380450"/>
            <a:ext cx="762000" cy="936154"/>
          </a:xfrm>
          <a:prstGeom prst="rect">
            <a:avLst/>
          </a:prstGeom>
        </p:spPr>
        <p:txBody>
          <a:bodyPr vert="horz" wrap="square" lIns="0" tIns="12700" rIns="0" bIns="0" rtlCol="0">
            <a:spAutoFit/>
          </a:bodyPr>
          <a:lstStyle/>
          <a:p>
            <a:pPr marL="12700">
              <a:lnSpc>
                <a:spcPct val="100000"/>
              </a:lnSpc>
              <a:spcBef>
                <a:spcPts val="100"/>
              </a:spcBef>
            </a:pPr>
            <a:r>
              <a:rPr sz="6000" b="0" spc="-105" dirty="0">
                <a:solidFill>
                  <a:srgbClr val="FFFFFF"/>
                </a:solidFill>
                <a:latin typeface="A-OTF リュウミン Pr6N M-KL"/>
                <a:cs typeface="A-OTF リュウミン Pr6N M-KL"/>
              </a:rPr>
              <a:t>0</a:t>
            </a:r>
            <a:r>
              <a:rPr lang="en-US" altLang="ja-JP" sz="6000" b="0" spc="-105" dirty="0">
                <a:solidFill>
                  <a:srgbClr val="FFFFFF"/>
                </a:solidFill>
                <a:latin typeface="A-OTF リュウミン Pr6N M-KL"/>
                <a:cs typeface="A-OTF リュウミン Pr6N M-KL"/>
              </a:rPr>
              <a:t>6</a:t>
            </a:r>
            <a:endParaRPr sz="6000" dirty="0">
              <a:latin typeface="A-OTF リュウミン Pr6N M-KL"/>
              <a:cs typeface="A-OTF リュウミン Pr6N M-KL"/>
            </a:endParaRPr>
          </a:p>
        </p:txBody>
      </p:sp>
      <p:sp>
        <p:nvSpPr>
          <p:cNvPr id="11" name="object 11"/>
          <p:cNvSpPr/>
          <p:nvPr/>
        </p:nvSpPr>
        <p:spPr>
          <a:xfrm>
            <a:off x="5372201" y="1266366"/>
            <a:ext cx="4711599"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grpSp>
        <p:nvGrpSpPr>
          <p:cNvPr id="12" name="object 12"/>
          <p:cNvGrpSpPr/>
          <p:nvPr/>
        </p:nvGrpSpPr>
        <p:grpSpPr>
          <a:xfrm>
            <a:off x="9099959" y="7044409"/>
            <a:ext cx="980440" cy="172085"/>
            <a:chOff x="9099959" y="7044409"/>
            <a:chExt cx="980440" cy="172085"/>
          </a:xfrm>
        </p:grpSpPr>
        <p:sp>
          <p:nvSpPr>
            <p:cNvPr id="13" name="object 13"/>
            <p:cNvSpPr/>
            <p:nvPr/>
          </p:nvSpPr>
          <p:spPr>
            <a:xfrm>
              <a:off x="9516378" y="7044409"/>
              <a:ext cx="563880" cy="172085"/>
            </a:xfrm>
            <a:custGeom>
              <a:avLst/>
              <a:gdLst/>
              <a:ahLst/>
              <a:cxnLst/>
              <a:rect l="l" t="t" r="r" b="b"/>
              <a:pathLst>
                <a:path w="563879" h="172084">
                  <a:moveTo>
                    <a:pt x="563410" y="0"/>
                  </a:moveTo>
                  <a:lnTo>
                    <a:pt x="0" y="0"/>
                  </a:lnTo>
                  <a:lnTo>
                    <a:pt x="220459" y="171475"/>
                  </a:lnTo>
                  <a:lnTo>
                    <a:pt x="563410" y="171475"/>
                  </a:lnTo>
                  <a:lnTo>
                    <a:pt x="563410" y="0"/>
                  </a:lnTo>
                  <a:close/>
                </a:path>
              </a:pathLst>
            </a:custGeom>
            <a:solidFill>
              <a:srgbClr val="284278"/>
            </a:solidFill>
          </p:spPr>
          <p:txBody>
            <a:bodyPr wrap="square" lIns="0" tIns="0" rIns="0" bIns="0" rtlCol="0"/>
            <a:lstStyle/>
            <a:p>
              <a:endParaRPr/>
            </a:p>
          </p:txBody>
        </p:sp>
        <p:sp>
          <p:nvSpPr>
            <p:cNvPr id="14" name="object 14"/>
            <p:cNvSpPr/>
            <p:nvPr/>
          </p:nvSpPr>
          <p:spPr>
            <a:xfrm>
              <a:off x="9099959" y="7044412"/>
              <a:ext cx="636905" cy="172085"/>
            </a:xfrm>
            <a:custGeom>
              <a:avLst/>
              <a:gdLst/>
              <a:ahLst/>
              <a:cxnLst/>
              <a:rect l="l" t="t" r="r" b="b"/>
              <a:pathLst>
                <a:path w="636904" h="172084">
                  <a:moveTo>
                    <a:pt x="416420" y="0"/>
                  </a:moveTo>
                  <a:lnTo>
                    <a:pt x="0" y="0"/>
                  </a:lnTo>
                  <a:lnTo>
                    <a:pt x="0" y="171462"/>
                  </a:lnTo>
                  <a:lnTo>
                    <a:pt x="636879" y="171462"/>
                  </a:lnTo>
                  <a:lnTo>
                    <a:pt x="416420" y="0"/>
                  </a:lnTo>
                  <a:close/>
                </a:path>
              </a:pathLst>
            </a:custGeom>
            <a:solidFill>
              <a:srgbClr val="231F20"/>
            </a:solidFill>
          </p:spPr>
          <p:txBody>
            <a:bodyPr wrap="square" lIns="0" tIns="0" rIns="0" bIns="0" rtlCol="0"/>
            <a:lstStyle/>
            <a:p>
              <a:endParaRPr/>
            </a:p>
          </p:txBody>
        </p:sp>
      </p:grpSp>
      <p:sp>
        <p:nvSpPr>
          <p:cNvPr id="16" name="object 3">
            <a:extLst>
              <a:ext uri="{FF2B5EF4-FFF2-40B4-BE49-F238E27FC236}">
                <a16:creationId xmlns:a16="http://schemas.microsoft.com/office/drawing/2014/main" xmlns="" id="{7429BE9A-0346-4E8A-8BE2-7E7008955240}"/>
              </a:ext>
            </a:extLst>
          </p:cNvPr>
          <p:cNvSpPr txBox="1"/>
          <p:nvPr/>
        </p:nvSpPr>
        <p:spPr>
          <a:xfrm>
            <a:off x="559752" y="6899298"/>
            <a:ext cx="4114800" cy="462306"/>
          </a:xfrm>
          <a:prstGeom prst="rect">
            <a:avLst/>
          </a:prstGeom>
        </p:spPr>
        <p:txBody>
          <a:bodyPr vert="horz" wrap="square" lIns="0" tIns="92075" rIns="0" bIns="0" rtlCol="0">
            <a:spAutoFit/>
          </a:bodyPr>
          <a:lstStyle/>
          <a:p>
            <a:pPr marL="12700">
              <a:lnSpc>
                <a:spcPct val="100000"/>
              </a:lnSpc>
            </a:pPr>
            <a:r>
              <a:rPr lang="ja-JP" altLang="en-US" sz="800" spc="20" dirty="0">
                <a:solidFill>
                  <a:srgbClr val="231F20"/>
                </a:solidFill>
                <a:latin typeface="+mn-ea"/>
                <a:cs typeface="A-OTF リュウミン Pr6N M-KL"/>
              </a:rPr>
              <a:t>障害児通所支援事業所等における安全な医療的ケアの実施体制の構築に関する調査研究</a:t>
            </a:r>
          </a:p>
          <a:p>
            <a:pPr marL="12700">
              <a:lnSpc>
                <a:spcPct val="100000"/>
              </a:lnSpc>
            </a:pPr>
            <a:r>
              <a:rPr lang="ja-JP" altLang="en-US" sz="800" spc="20" dirty="0">
                <a:solidFill>
                  <a:srgbClr val="231F20"/>
                </a:solidFill>
                <a:latin typeface="+mn-ea"/>
                <a:cs typeface="A-OTF リュウミン Pr6N M-KL"/>
              </a:rPr>
              <a:t>みずほ情報総研株式会社</a:t>
            </a:r>
          </a:p>
          <a:p>
            <a:pPr marL="12700">
              <a:lnSpc>
                <a:spcPct val="100000"/>
              </a:lnSpc>
            </a:pPr>
            <a:r>
              <a:rPr lang="en-US" altLang="ja-JP" sz="800" spc="20" dirty="0">
                <a:solidFill>
                  <a:srgbClr val="231F20"/>
                </a:solidFill>
                <a:latin typeface="+mn-ea"/>
                <a:cs typeface="A-OTF リュウミン Pr6N M-KL"/>
              </a:rPr>
              <a:t>【</a:t>
            </a:r>
            <a:r>
              <a:rPr lang="en-US" altLang="ja-JP" sz="800" dirty="0" err="1">
                <a:latin typeface="+mn-ea"/>
                <a:cs typeface="A-OTF リュウミン Pr6N M-KL"/>
              </a:rPr>
              <a:t>Part.Ⅱ</a:t>
            </a:r>
            <a:r>
              <a:rPr lang="en-US" altLang="ja-JP" sz="800" spc="20" dirty="0">
                <a:solidFill>
                  <a:srgbClr val="231F20"/>
                </a:solidFill>
                <a:latin typeface="+mn-ea"/>
                <a:cs typeface="A-OTF リュウミン Pr6N M-KL"/>
              </a:rPr>
              <a:t>】</a:t>
            </a:r>
            <a:r>
              <a:rPr lang="ja-JP" altLang="en-US" sz="800" spc="20" dirty="0">
                <a:solidFill>
                  <a:srgbClr val="231F20"/>
                </a:solidFill>
                <a:latin typeface="+mn-ea"/>
                <a:cs typeface="A-OTF リュウミン Pr6N M-KL"/>
              </a:rPr>
              <a:t>関係者の役割</a:t>
            </a:r>
            <a:endParaRPr sz="800" dirty="0">
              <a:latin typeface="+mn-ea"/>
              <a:cs typeface="A-OTF リュウミン Pr6N M-KL"/>
            </a:endParaRPr>
          </a:p>
        </p:txBody>
      </p:sp>
      <p:sp>
        <p:nvSpPr>
          <p:cNvPr id="17" name="object 11">
            <a:extLst>
              <a:ext uri="{FF2B5EF4-FFF2-40B4-BE49-F238E27FC236}">
                <a16:creationId xmlns:a16="http://schemas.microsoft.com/office/drawing/2014/main" xmlns="" id="{55664324-62FF-4DAC-967B-4BC12357E162}"/>
              </a:ext>
            </a:extLst>
          </p:cNvPr>
          <p:cNvSpPr/>
          <p:nvPr/>
        </p:nvSpPr>
        <p:spPr>
          <a:xfrm>
            <a:off x="546100" y="6859906"/>
            <a:ext cx="9524048"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sp>
        <p:nvSpPr>
          <p:cNvPr id="19" name="object 5"/>
          <p:cNvSpPr txBox="1"/>
          <p:nvPr/>
        </p:nvSpPr>
        <p:spPr>
          <a:xfrm>
            <a:off x="6946901" y="878924"/>
            <a:ext cx="3017140" cy="197490"/>
          </a:xfrm>
          <a:prstGeom prst="rect">
            <a:avLst/>
          </a:prstGeom>
        </p:spPr>
        <p:txBody>
          <a:bodyPr vert="horz" wrap="square" lIns="0" tIns="12700" rIns="0" bIns="0" rtlCol="0">
            <a:spAutoFit/>
          </a:bodyPr>
          <a:lstStyle/>
          <a:p>
            <a:pPr marL="12700">
              <a:lnSpc>
                <a:spcPct val="100000"/>
              </a:lnSpc>
              <a:spcBef>
                <a:spcPts val="100"/>
              </a:spcBef>
            </a:pPr>
            <a:r>
              <a:rPr sz="1200" b="0" dirty="0">
                <a:solidFill>
                  <a:srgbClr val="284278"/>
                </a:solidFill>
                <a:latin typeface="A-OTF リュウミン Pr6N M-KL"/>
                <a:cs typeface="A-OTF リュウミン Pr6N M-KL"/>
              </a:rPr>
              <a:t>(</a:t>
            </a:r>
            <a:r>
              <a:rPr lang="en-US" altLang="ja-JP" sz="1200" b="0" dirty="0">
                <a:solidFill>
                  <a:srgbClr val="284278"/>
                </a:solidFill>
                <a:latin typeface="A-OTF リュウミン Pr6N M-KL"/>
                <a:cs typeface="A-OTF リュウミン Pr6N M-KL"/>
              </a:rPr>
              <a:t>2</a:t>
            </a:r>
            <a:r>
              <a:rPr sz="1200" b="0" dirty="0">
                <a:solidFill>
                  <a:srgbClr val="284278"/>
                </a:solidFill>
                <a:latin typeface="A-OTF リュウミン Pr6N M-KL"/>
                <a:cs typeface="A-OTF リュウミン Pr6N M-KL"/>
              </a:rPr>
              <a:t>)</a:t>
            </a:r>
            <a:r>
              <a:rPr lang="ja-JP" altLang="en-US" sz="1200" b="0" spc="-80" dirty="0">
                <a:solidFill>
                  <a:srgbClr val="284278"/>
                </a:solidFill>
                <a:latin typeface="A-OTF リュウミン Pr6N M-KL"/>
                <a:cs typeface="A-OTF リュウミン Pr6N M-KL"/>
              </a:rPr>
              <a:t>医療的ケア児者の受入れに際しての関係者</a:t>
            </a:r>
            <a:endParaRPr sz="1200" dirty="0">
              <a:latin typeface="A-OTF リュウミン Pr6N M-KL"/>
              <a:cs typeface="A-OTF リュウミン Pr6N M-KL"/>
            </a:endParaRPr>
          </a:p>
        </p:txBody>
      </p:sp>
      <p:sp>
        <p:nvSpPr>
          <p:cNvPr id="3" name="スライド番号プレースホルダー 2"/>
          <p:cNvSpPr>
            <a:spLocks noGrp="1"/>
          </p:cNvSpPr>
          <p:nvPr>
            <p:ph type="sldNum" sz="quarter" idx="7"/>
          </p:nvPr>
        </p:nvSpPr>
        <p:spPr/>
        <p:txBody>
          <a:bodyPr/>
          <a:lstStyle/>
          <a:p>
            <a:fld id="{B6F15528-21DE-4FAA-801E-634DDDAF4B2B}" type="slidenum">
              <a:rPr lang="en-US" altLang="ja-JP" smtClean="0"/>
              <a:pPr/>
              <a:t>25</a:t>
            </a:fld>
            <a:endParaRPr lang="ja-JP" altLang="en-US" dirty="0"/>
          </a:p>
        </p:txBody>
      </p:sp>
      <p:pic>
        <p:nvPicPr>
          <p:cNvPr id="4" name="図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24483" y="1495425"/>
            <a:ext cx="3429000" cy="5144786"/>
          </a:xfrm>
          <a:prstGeom prst="rect">
            <a:avLst/>
          </a:prstGeom>
        </p:spPr>
      </p:pic>
    </p:spTree>
    <p:extLst>
      <p:ext uri="{BB962C8B-B14F-4D97-AF65-F5344CB8AC3E}">
        <p14:creationId xmlns:p14="http://schemas.microsoft.com/office/powerpoint/2010/main" val="377210533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5552008" y="1405739"/>
            <a:ext cx="4001135" cy="1726755"/>
          </a:xfrm>
          <a:prstGeom prst="rect">
            <a:avLst/>
          </a:prstGeom>
        </p:spPr>
        <p:txBody>
          <a:bodyPr vert="horz" wrap="square" lIns="0" tIns="92075" rIns="0" bIns="0" rtlCol="0">
            <a:spAutoFit/>
          </a:bodyPr>
          <a:lstStyle/>
          <a:p>
            <a:pPr marL="12700">
              <a:lnSpc>
                <a:spcPct val="100000"/>
              </a:lnSpc>
              <a:spcBef>
                <a:spcPts val="725"/>
              </a:spcBef>
            </a:pPr>
            <a:r>
              <a:rPr lang="ja-JP" altLang="en-US" b="1" dirty="0">
                <a:solidFill>
                  <a:srgbClr val="EF4136"/>
                </a:solidFill>
                <a:latin typeface="A-OTF リュウミン Pr6N EB-KL"/>
                <a:cs typeface="A-OTF リュウミン Pr6N EB-KL"/>
              </a:rPr>
              <a:t>その他の</a:t>
            </a:r>
            <a:r>
              <a:rPr lang="ja-JP" altLang="en-US" sz="1800" b="1" dirty="0">
                <a:solidFill>
                  <a:srgbClr val="EF4136"/>
                </a:solidFill>
                <a:latin typeface="A-OTF リュウミン Pr6N EB-KL"/>
                <a:cs typeface="A-OTF リュウミン Pr6N EB-KL"/>
              </a:rPr>
              <a:t>医療機関との情報共有</a:t>
            </a:r>
            <a:r>
              <a:rPr sz="1800" b="1" dirty="0">
                <a:solidFill>
                  <a:srgbClr val="EF4136"/>
                </a:solidFill>
                <a:latin typeface="A-OTF リュウミン Pr6N EB-KL"/>
                <a:cs typeface="A-OTF リュウミン Pr6N EB-KL"/>
              </a:rPr>
              <a:t>：</a:t>
            </a:r>
            <a:endParaRPr sz="1800" dirty="0">
              <a:latin typeface="A-OTF リュウミン Pr6N EB-KL"/>
              <a:cs typeface="A-OTF リュウミン Pr6N EB-KL"/>
            </a:endParaRPr>
          </a:p>
          <a:p>
            <a:pPr marL="12700">
              <a:lnSpc>
                <a:spcPct val="150000"/>
              </a:lnSpc>
              <a:spcBef>
                <a:spcPts val="490"/>
              </a:spcBef>
            </a:pPr>
            <a:r>
              <a:rPr lang="ja-JP" altLang="en-US" sz="1400" b="0" spc="25" dirty="0">
                <a:solidFill>
                  <a:srgbClr val="231F20"/>
                </a:solidFill>
                <a:latin typeface="A-OTF リュウミン Pr6N M-KL"/>
                <a:cs typeface="A-OTF リュウミン Pr6N M-KL"/>
              </a:rPr>
              <a:t>医療的ケア児者の中には主治医以外のかかりつけ医がいる人、リハビリ等のために主治医とは別の医療機関を利用している人もいます。それらの機関との間でも適宜、情報共有を行います。</a:t>
            </a:r>
            <a:endParaRPr lang="ja-JP" altLang="en-US" sz="1400" dirty="0">
              <a:latin typeface="A-OTF リュウミン Pr6N M-KL"/>
              <a:cs typeface="A-OTF リュウミン Pr6N M-KL"/>
            </a:endParaRPr>
          </a:p>
        </p:txBody>
      </p:sp>
      <p:grpSp>
        <p:nvGrpSpPr>
          <p:cNvPr id="6" name="object 6"/>
          <p:cNvGrpSpPr/>
          <p:nvPr/>
        </p:nvGrpSpPr>
        <p:grpSpPr>
          <a:xfrm>
            <a:off x="8663" y="15233"/>
            <a:ext cx="10066020" cy="1259205"/>
            <a:chOff x="8663" y="15233"/>
            <a:chExt cx="10066020" cy="1259205"/>
          </a:xfrm>
        </p:grpSpPr>
        <p:sp>
          <p:nvSpPr>
            <p:cNvPr id="7" name="object 7"/>
            <p:cNvSpPr/>
            <p:nvPr/>
          </p:nvSpPr>
          <p:spPr>
            <a:xfrm>
              <a:off x="5771845" y="15239"/>
              <a:ext cx="4302760" cy="701675"/>
            </a:xfrm>
            <a:custGeom>
              <a:avLst/>
              <a:gdLst/>
              <a:ahLst/>
              <a:cxnLst/>
              <a:rect l="l" t="t" r="r" b="b"/>
              <a:pathLst>
                <a:path w="4302759" h="701675">
                  <a:moveTo>
                    <a:pt x="4302582" y="529475"/>
                  </a:moveTo>
                  <a:lnTo>
                    <a:pt x="1066965" y="529475"/>
                  </a:lnTo>
                  <a:lnTo>
                    <a:pt x="597877" y="0"/>
                  </a:lnTo>
                  <a:lnTo>
                    <a:pt x="146519" y="529475"/>
                  </a:lnTo>
                  <a:lnTo>
                    <a:pt x="146088" y="529971"/>
                  </a:lnTo>
                  <a:lnTo>
                    <a:pt x="0" y="701357"/>
                  </a:lnTo>
                  <a:lnTo>
                    <a:pt x="4302582" y="701357"/>
                  </a:lnTo>
                  <a:lnTo>
                    <a:pt x="4302582" y="529475"/>
                  </a:lnTo>
                  <a:close/>
                </a:path>
              </a:pathLst>
            </a:custGeom>
            <a:solidFill>
              <a:srgbClr val="284278"/>
            </a:solidFill>
          </p:spPr>
          <p:txBody>
            <a:bodyPr wrap="square" lIns="0" tIns="0" rIns="0" bIns="0" rtlCol="0"/>
            <a:lstStyle/>
            <a:p>
              <a:endParaRPr/>
            </a:p>
          </p:txBody>
        </p:sp>
        <p:sp>
          <p:nvSpPr>
            <p:cNvPr id="8" name="object 8"/>
            <p:cNvSpPr/>
            <p:nvPr/>
          </p:nvSpPr>
          <p:spPr>
            <a:xfrm>
              <a:off x="8663" y="15233"/>
              <a:ext cx="6361430" cy="1259205"/>
            </a:xfrm>
            <a:custGeom>
              <a:avLst/>
              <a:gdLst/>
              <a:ahLst/>
              <a:cxnLst/>
              <a:rect l="l" t="t" r="r" b="b"/>
              <a:pathLst>
                <a:path w="6361430" h="1259205">
                  <a:moveTo>
                    <a:pt x="6361074" y="0"/>
                  </a:moveTo>
                  <a:lnTo>
                    <a:pt x="0" y="0"/>
                  </a:lnTo>
                  <a:lnTo>
                    <a:pt x="0" y="1259179"/>
                  </a:lnTo>
                  <a:lnTo>
                    <a:pt x="5286997" y="1259179"/>
                  </a:lnTo>
                  <a:lnTo>
                    <a:pt x="6361074" y="0"/>
                  </a:lnTo>
                  <a:close/>
                </a:path>
              </a:pathLst>
            </a:custGeom>
            <a:solidFill>
              <a:srgbClr val="215198"/>
            </a:solidFill>
          </p:spPr>
          <p:txBody>
            <a:bodyPr wrap="square" lIns="0" tIns="0" rIns="0" bIns="0" rtlCol="0"/>
            <a:lstStyle/>
            <a:p>
              <a:endParaRPr/>
            </a:p>
          </p:txBody>
        </p:sp>
      </p:grpSp>
      <p:sp>
        <p:nvSpPr>
          <p:cNvPr id="9" name="object 9"/>
          <p:cNvSpPr txBox="1">
            <a:spLocks noGrp="1"/>
          </p:cNvSpPr>
          <p:nvPr>
            <p:ph type="title"/>
          </p:nvPr>
        </p:nvSpPr>
        <p:spPr>
          <a:xfrm>
            <a:off x="1459771" y="658782"/>
            <a:ext cx="3677142" cy="382156"/>
          </a:xfrm>
          <a:prstGeom prst="rect">
            <a:avLst/>
          </a:prstGeom>
        </p:spPr>
        <p:txBody>
          <a:bodyPr vert="horz" wrap="square" lIns="0" tIns="12700" rIns="0" bIns="0" rtlCol="0">
            <a:spAutoFit/>
          </a:bodyPr>
          <a:lstStyle/>
          <a:p>
            <a:pPr marL="12700">
              <a:lnSpc>
                <a:spcPct val="100000"/>
              </a:lnSpc>
              <a:spcBef>
                <a:spcPts val="100"/>
              </a:spcBef>
            </a:pPr>
            <a:r>
              <a:rPr lang="ja-JP" altLang="en-US" sz="2400" b="0" i="0" spc="-85" dirty="0">
                <a:latin typeface="A-OTF リュウミン Pr6N M-KL"/>
                <a:cs typeface="A-OTF リュウミン Pr6N M-KL"/>
              </a:rPr>
              <a:t>その他の医療機関</a:t>
            </a:r>
            <a:endParaRPr lang="ja-JP" altLang="en-US" sz="2400" dirty="0">
              <a:latin typeface="A-OTF リュウミン Pr6N M-KL"/>
              <a:cs typeface="A-OTF リュウミン Pr6N M-KL"/>
            </a:endParaRPr>
          </a:p>
        </p:txBody>
      </p:sp>
      <p:sp>
        <p:nvSpPr>
          <p:cNvPr id="10" name="object 10"/>
          <p:cNvSpPr txBox="1"/>
          <p:nvPr/>
        </p:nvSpPr>
        <p:spPr>
          <a:xfrm>
            <a:off x="462483" y="380450"/>
            <a:ext cx="762000" cy="936154"/>
          </a:xfrm>
          <a:prstGeom prst="rect">
            <a:avLst/>
          </a:prstGeom>
        </p:spPr>
        <p:txBody>
          <a:bodyPr vert="horz" wrap="square" lIns="0" tIns="12700" rIns="0" bIns="0" rtlCol="0">
            <a:spAutoFit/>
          </a:bodyPr>
          <a:lstStyle/>
          <a:p>
            <a:pPr marL="12700">
              <a:lnSpc>
                <a:spcPct val="100000"/>
              </a:lnSpc>
              <a:spcBef>
                <a:spcPts val="100"/>
              </a:spcBef>
            </a:pPr>
            <a:r>
              <a:rPr sz="6000" b="0" spc="-105" dirty="0">
                <a:solidFill>
                  <a:srgbClr val="FFFFFF"/>
                </a:solidFill>
                <a:latin typeface="A-OTF リュウミン Pr6N M-KL"/>
                <a:cs typeface="A-OTF リュウミン Pr6N M-KL"/>
              </a:rPr>
              <a:t>0</a:t>
            </a:r>
            <a:r>
              <a:rPr lang="en-US" altLang="ja-JP" sz="6000" b="0" spc="-105" dirty="0">
                <a:solidFill>
                  <a:srgbClr val="FFFFFF"/>
                </a:solidFill>
                <a:latin typeface="A-OTF リュウミン Pr6N M-KL"/>
                <a:cs typeface="A-OTF リュウミン Pr6N M-KL"/>
              </a:rPr>
              <a:t>7</a:t>
            </a:r>
            <a:endParaRPr sz="6000" dirty="0">
              <a:latin typeface="A-OTF リュウミン Pr6N M-KL"/>
              <a:cs typeface="A-OTF リュウミン Pr6N M-KL"/>
            </a:endParaRPr>
          </a:p>
        </p:txBody>
      </p:sp>
      <p:sp>
        <p:nvSpPr>
          <p:cNvPr id="11" name="object 11"/>
          <p:cNvSpPr/>
          <p:nvPr/>
        </p:nvSpPr>
        <p:spPr>
          <a:xfrm>
            <a:off x="5372201" y="1266366"/>
            <a:ext cx="4711599"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grpSp>
        <p:nvGrpSpPr>
          <p:cNvPr id="12" name="object 12"/>
          <p:cNvGrpSpPr/>
          <p:nvPr/>
        </p:nvGrpSpPr>
        <p:grpSpPr>
          <a:xfrm>
            <a:off x="9099959" y="7044409"/>
            <a:ext cx="980440" cy="172085"/>
            <a:chOff x="9099959" y="7044409"/>
            <a:chExt cx="980440" cy="172085"/>
          </a:xfrm>
        </p:grpSpPr>
        <p:sp>
          <p:nvSpPr>
            <p:cNvPr id="13" name="object 13"/>
            <p:cNvSpPr/>
            <p:nvPr/>
          </p:nvSpPr>
          <p:spPr>
            <a:xfrm>
              <a:off x="9516378" y="7044409"/>
              <a:ext cx="563880" cy="172085"/>
            </a:xfrm>
            <a:custGeom>
              <a:avLst/>
              <a:gdLst/>
              <a:ahLst/>
              <a:cxnLst/>
              <a:rect l="l" t="t" r="r" b="b"/>
              <a:pathLst>
                <a:path w="563879" h="172084">
                  <a:moveTo>
                    <a:pt x="563410" y="0"/>
                  </a:moveTo>
                  <a:lnTo>
                    <a:pt x="0" y="0"/>
                  </a:lnTo>
                  <a:lnTo>
                    <a:pt x="220459" y="171475"/>
                  </a:lnTo>
                  <a:lnTo>
                    <a:pt x="563410" y="171475"/>
                  </a:lnTo>
                  <a:lnTo>
                    <a:pt x="563410" y="0"/>
                  </a:lnTo>
                  <a:close/>
                </a:path>
              </a:pathLst>
            </a:custGeom>
            <a:solidFill>
              <a:srgbClr val="284278"/>
            </a:solidFill>
          </p:spPr>
          <p:txBody>
            <a:bodyPr wrap="square" lIns="0" tIns="0" rIns="0" bIns="0" rtlCol="0"/>
            <a:lstStyle/>
            <a:p>
              <a:endParaRPr/>
            </a:p>
          </p:txBody>
        </p:sp>
        <p:sp>
          <p:nvSpPr>
            <p:cNvPr id="14" name="object 14"/>
            <p:cNvSpPr/>
            <p:nvPr/>
          </p:nvSpPr>
          <p:spPr>
            <a:xfrm>
              <a:off x="9099959" y="7044412"/>
              <a:ext cx="636905" cy="172085"/>
            </a:xfrm>
            <a:custGeom>
              <a:avLst/>
              <a:gdLst/>
              <a:ahLst/>
              <a:cxnLst/>
              <a:rect l="l" t="t" r="r" b="b"/>
              <a:pathLst>
                <a:path w="636904" h="172084">
                  <a:moveTo>
                    <a:pt x="416420" y="0"/>
                  </a:moveTo>
                  <a:lnTo>
                    <a:pt x="0" y="0"/>
                  </a:lnTo>
                  <a:lnTo>
                    <a:pt x="0" y="171462"/>
                  </a:lnTo>
                  <a:lnTo>
                    <a:pt x="636879" y="171462"/>
                  </a:lnTo>
                  <a:lnTo>
                    <a:pt x="416420" y="0"/>
                  </a:lnTo>
                  <a:close/>
                </a:path>
              </a:pathLst>
            </a:custGeom>
            <a:solidFill>
              <a:srgbClr val="231F20"/>
            </a:solidFill>
          </p:spPr>
          <p:txBody>
            <a:bodyPr wrap="square" lIns="0" tIns="0" rIns="0" bIns="0" rtlCol="0"/>
            <a:lstStyle/>
            <a:p>
              <a:endParaRPr/>
            </a:p>
          </p:txBody>
        </p:sp>
      </p:grpSp>
      <p:sp>
        <p:nvSpPr>
          <p:cNvPr id="16" name="object 3">
            <a:extLst>
              <a:ext uri="{FF2B5EF4-FFF2-40B4-BE49-F238E27FC236}">
                <a16:creationId xmlns:a16="http://schemas.microsoft.com/office/drawing/2014/main" xmlns="" id="{F74B8FBC-BA0B-4DC7-9592-59913DA6E716}"/>
              </a:ext>
            </a:extLst>
          </p:cNvPr>
          <p:cNvSpPr txBox="1"/>
          <p:nvPr/>
        </p:nvSpPr>
        <p:spPr>
          <a:xfrm>
            <a:off x="559752" y="6899298"/>
            <a:ext cx="4114800" cy="462306"/>
          </a:xfrm>
          <a:prstGeom prst="rect">
            <a:avLst/>
          </a:prstGeom>
        </p:spPr>
        <p:txBody>
          <a:bodyPr vert="horz" wrap="square" lIns="0" tIns="92075" rIns="0" bIns="0" rtlCol="0">
            <a:spAutoFit/>
          </a:bodyPr>
          <a:lstStyle/>
          <a:p>
            <a:pPr marL="12700">
              <a:lnSpc>
                <a:spcPct val="100000"/>
              </a:lnSpc>
            </a:pPr>
            <a:r>
              <a:rPr lang="ja-JP" altLang="en-US" sz="800" spc="20" dirty="0">
                <a:solidFill>
                  <a:srgbClr val="231F20"/>
                </a:solidFill>
                <a:latin typeface="+mn-ea"/>
                <a:cs typeface="A-OTF リュウミン Pr6N M-KL"/>
              </a:rPr>
              <a:t>障害児通所支援事業所等における安全な医療的ケアの実施体制の構築に関する調査研究</a:t>
            </a:r>
          </a:p>
          <a:p>
            <a:pPr marL="12700">
              <a:lnSpc>
                <a:spcPct val="100000"/>
              </a:lnSpc>
            </a:pPr>
            <a:r>
              <a:rPr lang="ja-JP" altLang="en-US" sz="800" spc="20" dirty="0">
                <a:solidFill>
                  <a:srgbClr val="231F20"/>
                </a:solidFill>
                <a:latin typeface="+mn-ea"/>
                <a:cs typeface="A-OTF リュウミン Pr6N M-KL"/>
              </a:rPr>
              <a:t>みずほ情報総研株式会社</a:t>
            </a:r>
          </a:p>
          <a:p>
            <a:pPr marL="12700">
              <a:lnSpc>
                <a:spcPct val="100000"/>
              </a:lnSpc>
            </a:pPr>
            <a:r>
              <a:rPr lang="en-US" altLang="ja-JP" sz="800" spc="20" dirty="0">
                <a:solidFill>
                  <a:srgbClr val="231F20"/>
                </a:solidFill>
                <a:latin typeface="+mn-ea"/>
                <a:cs typeface="A-OTF リュウミン Pr6N M-KL"/>
              </a:rPr>
              <a:t>【</a:t>
            </a:r>
            <a:r>
              <a:rPr lang="en-US" altLang="ja-JP" sz="800" dirty="0" err="1">
                <a:latin typeface="+mn-ea"/>
                <a:cs typeface="A-OTF リュウミン Pr6N M-KL"/>
              </a:rPr>
              <a:t>Part.Ⅱ</a:t>
            </a:r>
            <a:r>
              <a:rPr lang="en-US" altLang="ja-JP" sz="800" spc="20" dirty="0">
                <a:solidFill>
                  <a:srgbClr val="231F20"/>
                </a:solidFill>
                <a:latin typeface="+mn-ea"/>
                <a:cs typeface="A-OTF リュウミン Pr6N M-KL"/>
              </a:rPr>
              <a:t>】</a:t>
            </a:r>
            <a:r>
              <a:rPr lang="ja-JP" altLang="en-US" sz="800" spc="20" dirty="0">
                <a:solidFill>
                  <a:srgbClr val="231F20"/>
                </a:solidFill>
                <a:latin typeface="+mn-ea"/>
                <a:cs typeface="A-OTF リュウミン Pr6N M-KL"/>
              </a:rPr>
              <a:t>関係者の役割</a:t>
            </a:r>
            <a:endParaRPr sz="800" dirty="0">
              <a:latin typeface="+mn-ea"/>
              <a:cs typeface="A-OTF リュウミン Pr6N M-KL"/>
            </a:endParaRPr>
          </a:p>
        </p:txBody>
      </p:sp>
      <p:sp>
        <p:nvSpPr>
          <p:cNvPr id="17" name="object 11">
            <a:extLst>
              <a:ext uri="{FF2B5EF4-FFF2-40B4-BE49-F238E27FC236}">
                <a16:creationId xmlns:a16="http://schemas.microsoft.com/office/drawing/2014/main" xmlns="" id="{B06B8641-1CF6-49E8-AF02-F023C6EFBED9}"/>
              </a:ext>
            </a:extLst>
          </p:cNvPr>
          <p:cNvSpPr/>
          <p:nvPr/>
        </p:nvSpPr>
        <p:spPr>
          <a:xfrm>
            <a:off x="546100" y="6859906"/>
            <a:ext cx="9524048"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sp>
        <p:nvSpPr>
          <p:cNvPr id="19" name="object 5"/>
          <p:cNvSpPr txBox="1"/>
          <p:nvPr/>
        </p:nvSpPr>
        <p:spPr>
          <a:xfrm>
            <a:off x="6946901" y="878924"/>
            <a:ext cx="3017140" cy="197490"/>
          </a:xfrm>
          <a:prstGeom prst="rect">
            <a:avLst/>
          </a:prstGeom>
        </p:spPr>
        <p:txBody>
          <a:bodyPr vert="horz" wrap="square" lIns="0" tIns="12700" rIns="0" bIns="0" rtlCol="0">
            <a:spAutoFit/>
          </a:bodyPr>
          <a:lstStyle/>
          <a:p>
            <a:pPr marL="12700">
              <a:lnSpc>
                <a:spcPct val="100000"/>
              </a:lnSpc>
              <a:spcBef>
                <a:spcPts val="100"/>
              </a:spcBef>
            </a:pPr>
            <a:r>
              <a:rPr sz="1200" b="0" dirty="0">
                <a:solidFill>
                  <a:srgbClr val="284278"/>
                </a:solidFill>
                <a:latin typeface="A-OTF リュウミン Pr6N M-KL"/>
                <a:cs typeface="A-OTF リュウミン Pr6N M-KL"/>
              </a:rPr>
              <a:t>(</a:t>
            </a:r>
            <a:r>
              <a:rPr lang="en-US" altLang="ja-JP" sz="1200" b="0" dirty="0">
                <a:solidFill>
                  <a:srgbClr val="284278"/>
                </a:solidFill>
                <a:latin typeface="A-OTF リュウミン Pr6N M-KL"/>
                <a:cs typeface="A-OTF リュウミン Pr6N M-KL"/>
              </a:rPr>
              <a:t>2</a:t>
            </a:r>
            <a:r>
              <a:rPr sz="1200" b="0" dirty="0">
                <a:solidFill>
                  <a:srgbClr val="284278"/>
                </a:solidFill>
                <a:latin typeface="A-OTF リュウミン Pr6N M-KL"/>
                <a:cs typeface="A-OTF リュウミン Pr6N M-KL"/>
              </a:rPr>
              <a:t>)</a:t>
            </a:r>
            <a:r>
              <a:rPr lang="ja-JP" altLang="en-US" sz="1200" b="0" spc="-80" dirty="0">
                <a:solidFill>
                  <a:srgbClr val="284278"/>
                </a:solidFill>
                <a:latin typeface="A-OTF リュウミン Pr6N M-KL"/>
                <a:cs typeface="A-OTF リュウミン Pr6N M-KL"/>
              </a:rPr>
              <a:t>医療的ケア児者の受入れに際しての関係者</a:t>
            </a:r>
            <a:endParaRPr sz="1200" dirty="0">
              <a:latin typeface="A-OTF リュウミン Pr6N M-KL"/>
              <a:cs typeface="A-OTF リュウミン Pr6N M-KL"/>
            </a:endParaRPr>
          </a:p>
        </p:txBody>
      </p:sp>
      <p:sp>
        <p:nvSpPr>
          <p:cNvPr id="3" name="スライド番号プレースホルダー 2"/>
          <p:cNvSpPr>
            <a:spLocks noGrp="1"/>
          </p:cNvSpPr>
          <p:nvPr>
            <p:ph type="sldNum" sz="quarter" idx="7"/>
          </p:nvPr>
        </p:nvSpPr>
        <p:spPr/>
        <p:txBody>
          <a:bodyPr/>
          <a:lstStyle/>
          <a:p>
            <a:fld id="{B6F15528-21DE-4FAA-801E-634DDDAF4B2B}" type="slidenum">
              <a:rPr lang="en-US" altLang="ja-JP" smtClean="0"/>
              <a:pPr/>
              <a:t>26</a:t>
            </a:fld>
            <a:endParaRPr lang="ja-JP" altLang="en-US" dirty="0"/>
          </a:p>
        </p:txBody>
      </p:sp>
      <p:pic>
        <p:nvPicPr>
          <p:cNvPr id="4" name="図 3"/>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59752" y="1488149"/>
            <a:ext cx="4290367" cy="4198276"/>
          </a:xfrm>
          <a:prstGeom prst="rect">
            <a:avLst/>
          </a:prstGeom>
        </p:spPr>
      </p:pic>
    </p:spTree>
    <p:extLst>
      <p:ext uri="{BB962C8B-B14F-4D97-AF65-F5344CB8AC3E}">
        <p14:creationId xmlns:p14="http://schemas.microsoft.com/office/powerpoint/2010/main" val="340031260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object 6"/>
          <p:cNvGrpSpPr/>
          <p:nvPr/>
        </p:nvGrpSpPr>
        <p:grpSpPr>
          <a:xfrm>
            <a:off x="8663" y="15233"/>
            <a:ext cx="10066020" cy="1259205"/>
            <a:chOff x="8663" y="15233"/>
            <a:chExt cx="10066020" cy="1259205"/>
          </a:xfrm>
        </p:grpSpPr>
        <p:sp>
          <p:nvSpPr>
            <p:cNvPr id="7" name="object 7"/>
            <p:cNvSpPr/>
            <p:nvPr/>
          </p:nvSpPr>
          <p:spPr>
            <a:xfrm>
              <a:off x="5771845" y="15239"/>
              <a:ext cx="4302760" cy="701675"/>
            </a:xfrm>
            <a:custGeom>
              <a:avLst/>
              <a:gdLst/>
              <a:ahLst/>
              <a:cxnLst/>
              <a:rect l="l" t="t" r="r" b="b"/>
              <a:pathLst>
                <a:path w="4302759" h="701675">
                  <a:moveTo>
                    <a:pt x="4302582" y="529475"/>
                  </a:moveTo>
                  <a:lnTo>
                    <a:pt x="1066965" y="529475"/>
                  </a:lnTo>
                  <a:lnTo>
                    <a:pt x="597877" y="0"/>
                  </a:lnTo>
                  <a:lnTo>
                    <a:pt x="146519" y="529475"/>
                  </a:lnTo>
                  <a:lnTo>
                    <a:pt x="146088" y="529971"/>
                  </a:lnTo>
                  <a:lnTo>
                    <a:pt x="0" y="701357"/>
                  </a:lnTo>
                  <a:lnTo>
                    <a:pt x="4302582" y="701357"/>
                  </a:lnTo>
                  <a:lnTo>
                    <a:pt x="4302582" y="529475"/>
                  </a:lnTo>
                  <a:close/>
                </a:path>
              </a:pathLst>
            </a:custGeom>
            <a:solidFill>
              <a:srgbClr val="284278"/>
            </a:solidFill>
          </p:spPr>
          <p:txBody>
            <a:bodyPr wrap="square" lIns="0" tIns="0" rIns="0" bIns="0" rtlCol="0"/>
            <a:lstStyle/>
            <a:p>
              <a:endParaRPr>
                <a:highlight>
                  <a:srgbClr val="FFFF00"/>
                </a:highlight>
              </a:endParaRPr>
            </a:p>
          </p:txBody>
        </p:sp>
        <p:sp>
          <p:nvSpPr>
            <p:cNvPr id="8" name="object 8"/>
            <p:cNvSpPr/>
            <p:nvPr/>
          </p:nvSpPr>
          <p:spPr>
            <a:xfrm>
              <a:off x="8663" y="15233"/>
              <a:ext cx="6361430" cy="1259205"/>
            </a:xfrm>
            <a:custGeom>
              <a:avLst/>
              <a:gdLst/>
              <a:ahLst/>
              <a:cxnLst/>
              <a:rect l="l" t="t" r="r" b="b"/>
              <a:pathLst>
                <a:path w="6361430" h="1259205">
                  <a:moveTo>
                    <a:pt x="6361074" y="0"/>
                  </a:moveTo>
                  <a:lnTo>
                    <a:pt x="0" y="0"/>
                  </a:lnTo>
                  <a:lnTo>
                    <a:pt x="0" y="1259179"/>
                  </a:lnTo>
                  <a:lnTo>
                    <a:pt x="5286997" y="1259179"/>
                  </a:lnTo>
                  <a:lnTo>
                    <a:pt x="6361074" y="0"/>
                  </a:lnTo>
                  <a:close/>
                </a:path>
              </a:pathLst>
            </a:custGeom>
            <a:solidFill>
              <a:srgbClr val="215198"/>
            </a:solidFill>
          </p:spPr>
          <p:txBody>
            <a:bodyPr wrap="square" lIns="0" tIns="0" rIns="0" bIns="0" rtlCol="0"/>
            <a:lstStyle/>
            <a:p>
              <a:endParaRPr>
                <a:highlight>
                  <a:srgbClr val="FFFF00"/>
                </a:highlight>
              </a:endParaRPr>
            </a:p>
          </p:txBody>
        </p:sp>
      </p:grpSp>
      <p:sp>
        <p:nvSpPr>
          <p:cNvPr id="9" name="object 9"/>
          <p:cNvSpPr txBox="1">
            <a:spLocks noGrp="1"/>
          </p:cNvSpPr>
          <p:nvPr>
            <p:ph type="title"/>
          </p:nvPr>
        </p:nvSpPr>
        <p:spPr>
          <a:xfrm>
            <a:off x="1459771" y="732269"/>
            <a:ext cx="4312074" cy="382156"/>
          </a:xfrm>
          <a:prstGeom prst="rect">
            <a:avLst/>
          </a:prstGeom>
        </p:spPr>
        <p:txBody>
          <a:bodyPr vert="horz" wrap="square" lIns="0" tIns="12700" rIns="0" bIns="0" rtlCol="0">
            <a:spAutoFit/>
          </a:bodyPr>
          <a:lstStyle/>
          <a:p>
            <a:pPr marL="12700">
              <a:lnSpc>
                <a:spcPct val="100000"/>
              </a:lnSpc>
              <a:spcBef>
                <a:spcPts val="100"/>
              </a:spcBef>
            </a:pPr>
            <a:r>
              <a:rPr lang="ja-JP" altLang="en-US" sz="2400" b="0" i="0" spc="-85" dirty="0">
                <a:latin typeface="A-OTF リュウミン Pr6N M-KL"/>
                <a:cs typeface="A-OTF リュウミン Pr6N M-KL"/>
              </a:rPr>
              <a:t>相談支援専門員</a:t>
            </a:r>
            <a:endParaRPr lang="ja-JP" altLang="en-US" sz="2400" dirty="0">
              <a:latin typeface="A-OTF リュウミン Pr6N M-KL"/>
              <a:cs typeface="A-OTF リュウミン Pr6N M-KL"/>
            </a:endParaRPr>
          </a:p>
        </p:txBody>
      </p:sp>
      <p:sp>
        <p:nvSpPr>
          <p:cNvPr id="10" name="object 10"/>
          <p:cNvSpPr txBox="1"/>
          <p:nvPr/>
        </p:nvSpPr>
        <p:spPr>
          <a:xfrm>
            <a:off x="462483" y="380450"/>
            <a:ext cx="762000" cy="936154"/>
          </a:xfrm>
          <a:prstGeom prst="rect">
            <a:avLst/>
          </a:prstGeom>
        </p:spPr>
        <p:txBody>
          <a:bodyPr vert="horz" wrap="square" lIns="0" tIns="12700" rIns="0" bIns="0" rtlCol="0">
            <a:spAutoFit/>
          </a:bodyPr>
          <a:lstStyle/>
          <a:p>
            <a:pPr marL="12700">
              <a:lnSpc>
                <a:spcPct val="100000"/>
              </a:lnSpc>
              <a:spcBef>
                <a:spcPts val="100"/>
              </a:spcBef>
            </a:pPr>
            <a:r>
              <a:rPr sz="6000" b="0" spc="-105" dirty="0">
                <a:solidFill>
                  <a:srgbClr val="FFFFFF"/>
                </a:solidFill>
                <a:latin typeface="A-OTF リュウミン Pr6N M-KL"/>
                <a:cs typeface="A-OTF リュウミン Pr6N M-KL"/>
              </a:rPr>
              <a:t>0</a:t>
            </a:r>
            <a:r>
              <a:rPr lang="en-US" altLang="ja-JP" sz="6000" b="0" spc="-105" dirty="0">
                <a:solidFill>
                  <a:srgbClr val="FFFFFF"/>
                </a:solidFill>
                <a:latin typeface="A-OTF リュウミン Pr6N M-KL"/>
                <a:cs typeface="A-OTF リュウミン Pr6N M-KL"/>
              </a:rPr>
              <a:t>8</a:t>
            </a:r>
            <a:endParaRPr sz="6000" dirty="0">
              <a:latin typeface="A-OTF リュウミン Pr6N M-KL"/>
              <a:cs typeface="A-OTF リュウミン Pr6N M-KL"/>
            </a:endParaRPr>
          </a:p>
        </p:txBody>
      </p:sp>
      <p:sp>
        <p:nvSpPr>
          <p:cNvPr id="11" name="object 11"/>
          <p:cNvSpPr/>
          <p:nvPr/>
        </p:nvSpPr>
        <p:spPr>
          <a:xfrm>
            <a:off x="5372201" y="1266366"/>
            <a:ext cx="4711599"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sp>
        <p:nvSpPr>
          <p:cNvPr id="16" name="object 2">
            <a:extLst>
              <a:ext uri="{FF2B5EF4-FFF2-40B4-BE49-F238E27FC236}">
                <a16:creationId xmlns:a16="http://schemas.microsoft.com/office/drawing/2014/main" xmlns="" id="{DDDA63FB-51F7-4EE4-91D0-A1A1C3A8AD97}"/>
              </a:ext>
            </a:extLst>
          </p:cNvPr>
          <p:cNvSpPr txBox="1"/>
          <p:nvPr/>
        </p:nvSpPr>
        <p:spPr>
          <a:xfrm>
            <a:off x="5140122" y="1303768"/>
            <a:ext cx="4481195" cy="369973"/>
          </a:xfrm>
          <a:prstGeom prst="rect">
            <a:avLst/>
          </a:prstGeom>
        </p:spPr>
        <p:txBody>
          <a:bodyPr vert="horz" wrap="square" lIns="0" tIns="92075" rIns="0" bIns="0" rtlCol="0">
            <a:spAutoFit/>
          </a:bodyPr>
          <a:lstStyle/>
          <a:p>
            <a:pPr marL="12700">
              <a:lnSpc>
                <a:spcPct val="100000"/>
              </a:lnSpc>
              <a:spcBef>
                <a:spcPts val="725"/>
              </a:spcBef>
            </a:pPr>
            <a:r>
              <a:rPr lang="ja-JP" altLang="en-US" sz="1800" b="1" dirty="0">
                <a:solidFill>
                  <a:srgbClr val="EF4136"/>
                </a:solidFill>
                <a:latin typeface="A-OTF リュウミン Pr6N EB-KL"/>
                <a:cs typeface="A-OTF リュウミン Pr6N EB-KL"/>
              </a:rPr>
              <a:t>相談支援専門員の役割</a:t>
            </a:r>
            <a:r>
              <a:rPr sz="1800" b="1" dirty="0">
                <a:solidFill>
                  <a:srgbClr val="EF4136"/>
                </a:solidFill>
                <a:latin typeface="A-OTF リュウミン Pr6N EB-KL"/>
                <a:cs typeface="A-OTF リュウミン Pr6N EB-KL"/>
              </a:rPr>
              <a:t>：</a:t>
            </a:r>
            <a:endParaRPr lang="en-US" altLang="ja-JP" sz="1400" b="0" spc="25" dirty="0">
              <a:solidFill>
                <a:srgbClr val="231F20"/>
              </a:solidFill>
              <a:latin typeface="A-OTF リュウミン Pr6N M-KL"/>
              <a:cs typeface="A-OTF リュウミン Pr6N M-KL"/>
            </a:endParaRPr>
          </a:p>
        </p:txBody>
      </p:sp>
      <p:grpSp>
        <p:nvGrpSpPr>
          <p:cNvPr id="17" name="object 12">
            <a:extLst>
              <a:ext uri="{FF2B5EF4-FFF2-40B4-BE49-F238E27FC236}">
                <a16:creationId xmlns:a16="http://schemas.microsoft.com/office/drawing/2014/main" xmlns="" id="{43C3D9B1-1F15-4AF4-B2B5-03C6085F6BC4}"/>
              </a:ext>
            </a:extLst>
          </p:cNvPr>
          <p:cNvGrpSpPr/>
          <p:nvPr/>
        </p:nvGrpSpPr>
        <p:grpSpPr>
          <a:xfrm>
            <a:off x="9099959" y="7044409"/>
            <a:ext cx="980440" cy="172085"/>
            <a:chOff x="9099959" y="7044409"/>
            <a:chExt cx="980440" cy="172085"/>
          </a:xfrm>
        </p:grpSpPr>
        <p:sp>
          <p:nvSpPr>
            <p:cNvPr id="19" name="object 13">
              <a:extLst>
                <a:ext uri="{FF2B5EF4-FFF2-40B4-BE49-F238E27FC236}">
                  <a16:creationId xmlns:a16="http://schemas.microsoft.com/office/drawing/2014/main" xmlns="" id="{435D039C-9436-43C0-89C5-9B3A959A3340}"/>
                </a:ext>
              </a:extLst>
            </p:cNvPr>
            <p:cNvSpPr/>
            <p:nvPr/>
          </p:nvSpPr>
          <p:spPr>
            <a:xfrm>
              <a:off x="9516378" y="7044409"/>
              <a:ext cx="563880" cy="172085"/>
            </a:xfrm>
            <a:custGeom>
              <a:avLst/>
              <a:gdLst/>
              <a:ahLst/>
              <a:cxnLst/>
              <a:rect l="l" t="t" r="r" b="b"/>
              <a:pathLst>
                <a:path w="563879" h="172084">
                  <a:moveTo>
                    <a:pt x="563410" y="0"/>
                  </a:moveTo>
                  <a:lnTo>
                    <a:pt x="0" y="0"/>
                  </a:lnTo>
                  <a:lnTo>
                    <a:pt x="220459" y="171475"/>
                  </a:lnTo>
                  <a:lnTo>
                    <a:pt x="563410" y="171475"/>
                  </a:lnTo>
                  <a:lnTo>
                    <a:pt x="563410" y="0"/>
                  </a:lnTo>
                  <a:close/>
                </a:path>
              </a:pathLst>
            </a:custGeom>
            <a:solidFill>
              <a:srgbClr val="284278"/>
            </a:solidFill>
          </p:spPr>
          <p:txBody>
            <a:bodyPr wrap="square" lIns="0" tIns="0" rIns="0" bIns="0" rtlCol="0"/>
            <a:lstStyle/>
            <a:p>
              <a:endParaRPr/>
            </a:p>
          </p:txBody>
        </p:sp>
        <p:sp>
          <p:nvSpPr>
            <p:cNvPr id="20" name="object 14">
              <a:extLst>
                <a:ext uri="{FF2B5EF4-FFF2-40B4-BE49-F238E27FC236}">
                  <a16:creationId xmlns:a16="http://schemas.microsoft.com/office/drawing/2014/main" xmlns="" id="{6BA0606E-D9B1-4306-8F0B-29954048E496}"/>
                </a:ext>
              </a:extLst>
            </p:cNvPr>
            <p:cNvSpPr/>
            <p:nvPr/>
          </p:nvSpPr>
          <p:spPr>
            <a:xfrm>
              <a:off x="9099959" y="7044412"/>
              <a:ext cx="636905" cy="172085"/>
            </a:xfrm>
            <a:custGeom>
              <a:avLst/>
              <a:gdLst/>
              <a:ahLst/>
              <a:cxnLst/>
              <a:rect l="l" t="t" r="r" b="b"/>
              <a:pathLst>
                <a:path w="636904" h="172084">
                  <a:moveTo>
                    <a:pt x="416420" y="0"/>
                  </a:moveTo>
                  <a:lnTo>
                    <a:pt x="0" y="0"/>
                  </a:lnTo>
                  <a:lnTo>
                    <a:pt x="0" y="171462"/>
                  </a:lnTo>
                  <a:lnTo>
                    <a:pt x="636879" y="171462"/>
                  </a:lnTo>
                  <a:lnTo>
                    <a:pt x="416420" y="0"/>
                  </a:lnTo>
                  <a:close/>
                </a:path>
              </a:pathLst>
            </a:custGeom>
            <a:solidFill>
              <a:srgbClr val="231F20"/>
            </a:solidFill>
          </p:spPr>
          <p:txBody>
            <a:bodyPr wrap="square" lIns="0" tIns="0" rIns="0" bIns="0" rtlCol="0"/>
            <a:lstStyle/>
            <a:p>
              <a:endParaRPr/>
            </a:p>
          </p:txBody>
        </p:sp>
      </p:grpSp>
      <p:sp>
        <p:nvSpPr>
          <p:cNvPr id="25" name="object 2">
            <a:extLst>
              <a:ext uri="{FF2B5EF4-FFF2-40B4-BE49-F238E27FC236}">
                <a16:creationId xmlns:a16="http://schemas.microsoft.com/office/drawing/2014/main" xmlns="" id="{F2798AD8-D0A6-4C54-B29A-9DC94A09DBB3}"/>
              </a:ext>
            </a:extLst>
          </p:cNvPr>
          <p:cNvSpPr txBox="1"/>
          <p:nvPr/>
        </p:nvSpPr>
        <p:spPr>
          <a:xfrm>
            <a:off x="5191253" y="1626387"/>
            <a:ext cx="4680000" cy="2031967"/>
          </a:xfrm>
          <a:prstGeom prst="rect">
            <a:avLst/>
          </a:prstGeom>
        </p:spPr>
        <p:txBody>
          <a:bodyPr vert="horz" wrap="square" lIns="0" tIns="92075" rIns="0" bIns="0" rtlCol="0">
            <a:spAutoFit/>
          </a:bodyPr>
          <a:lstStyle/>
          <a:p>
            <a:pPr marL="12700">
              <a:lnSpc>
                <a:spcPct val="150000"/>
              </a:lnSpc>
              <a:spcBef>
                <a:spcPts val="490"/>
              </a:spcBef>
            </a:pPr>
            <a:r>
              <a:rPr lang="ja-JP" altLang="en-US" sz="1400" b="0" spc="25" dirty="0">
                <a:solidFill>
                  <a:srgbClr val="231F20"/>
                </a:solidFill>
                <a:latin typeface="A-OTF リュウミン Pr6N M-KL"/>
                <a:cs typeface="A-OTF リュウミン Pr6N M-KL"/>
              </a:rPr>
              <a:t>医療的ケア児者の支援においては、主治医や訪問看護事業所等をはじめ、多くの関係機関との連絡調整が必要となります。相談支援専門員は、生活支援についてその中心を担う存在であり、障害児通所支援事業所等のサービス利用調整に加えて、医療機関をはじめとした関係者との間で積極的に連携を図ることが望まれます。</a:t>
            </a:r>
            <a:endParaRPr lang="en-US" altLang="ja-JP" sz="1400" b="0" spc="25" dirty="0">
              <a:solidFill>
                <a:srgbClr val="231F20"/>
              </a:solidFill>
              <a:latin typeface="A-OTF リュウミン Pr6N M-KL"/>
              <a:cs typeface="A-OTF リュウミン Pr6N M-KL"/>
            </a:endParaRPr>
          </a:p>
        </p:txBody>
      </p:sp>
      <p:sp>
        <p:nvSpPr>
          <p:cNvPr id="26" name="object 2">
            <a:extLst>
              <a:ext uri="{FF2B5EF4-FFF2-40B4-BE49-F238E27FC236}">
                <a16:creationId xmlns:a16="http://schemas.microsoft.com/office/drawing/2014/main" xmlns="" id="{BAD8690A-13C4-40D8-92A4-210E7F54921A}"/>
              </a:ext>
            </a:extLst>
          </p:cNvPr>
          <p:cNvSpPr txBox="1"/>
          <p:nvPr/>
        </p:nvSpPr>
        <p:spPr>
          <a:xfrm>
            <a:off x="5224733" y="3570787"/>
            <a:ext cx="4680000" cy="3001463"/>
          </a:xfrm>
          <a:prstGeom prst="rect">
            <a:avLst/>
          </a:prstGeom>
        </p:spPr>
        <p:txBody>
          <a:bodyPr vert="horz" wrap="square" lIns="0" tIns="92075" rIns="0" bIns="0" rtlCol="0">
            <a:spAutoFit/>
          </a:bodyPr>
          <a:lstStyle/>
          <a:p>
            <a:pPr marL="12700">
              <a:lnSpc>
                <a:spcPct val="150000"/>
              </a:lnSpc>
              <a:spcBef>
                <a:spcPts val="490"/>
              </a:spcBef>
            </a:pPr>
            <a:r>
              <a:rPr lang="ja-JP" altLang="en-US" sz="1400" b="0" spc="25" dirty="0">
                <a:solidFill>
                  <a:srgbClr val="231F20"/>
                </a:solidFill>
                <a:latin typeface="A-OTF リュウミン Pr6N M-KL"/>
                <a:cs typeface="A-OTF リュウミン Pr6N M-KL"/>
              </a:rPr>
              <a:t>相談支援専門員は医療的ケア児者の希望する生活を実現するために、障害福祉サービス等の利用に関してサービス等利用計画・障害児支援利用計画を立案し、児者の特性・状態の変化等の支援に必要な情報を事業所に伝えるなど適切なコーディネートを行います。また、家族や関係機関から必要な情報を収集し、事業所に情報提供等の連絡調整をしたり、サービス担当者会議を開催して本人・関係者間の共有や課題の検討を行います。セルフプランの利用者の場合には、事業所側から相談支援専門員の紹介を行うことも考えられます。</a:t>
            </a:r>
          </a:p>
        </p:txBody>
      </p:sp>
      <p:sp>
        <p:nvSpPr>
          <p:cNvPr id="29" name="object 11">
            <a:extLst>
              <a:ext uri="{FF2B5EF4-FFF2-40B4-BE49-F238E27FC236}">
                <a16:creationId xmlns:a16="http://schemas.microsoft.com/office/drawing/2014/main" xmlns="" id="{41303399-5274-48CB-9089-166E223458FE}"/>
              </a:ext>
            </a:extLst>
          </p:cNvPr>
          <p:cNvSpPr/>
          <p:nvPr/>
        </p:nvSpPr>
        <p:spPr>
          <a:xfrm>
            <a:off x="546100" y="6859906"/>
            <a:ext cx="9524048"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sp>
        <p:nvSpPr>
          <p:cNvPr id="24" name="object 3">
            <a:extLst>
              <a:ext uri="{FF2B5EF4-FFF2-40B4-BE49-F238E27FC236}">
                <a16:creationId xmlns:a16="http://schemas.microsoft.com/office/drawing/2014/main" xmlns="" id="{EDFC3714-2CA8-4A20-A5A9-F1463D99D014}"/>
              </a:ext>
            </a:extLst>
          </p:cNvPr>
          <p:cNvSpPr txBox="1"/>
          <p:nvPr/>
        </p:nvSpPr>
        <p:spPr>
          <a:xfrm>
            <a:off x="559752" y="6899298"/>
            <a:ext cx="4114800" cy="462306"/>
          </a:xfrm>
          <a:prstGeom prst="rect">
            <a:avLst/>
          </a:prstGeom>
        </p:spPr>
        <p:txBody>
          <a:bodyPr vert="horz" wrap="square" lIns="0" tIns="92075" rIns="0" bIns="0" rtlCol="0">
            <a:spAutoFit/>
          </a:bodyPr>
          <a:lstStyle/>
          <a:p>
            <a:pPr marL="12700">
              <a:lnSpc>
                <a:spcPct val="100000"/>
              </a:lnSpc>
            </a:pPr>
            <a:r>
              <a:rPr lang="ja-JP" altLang="en-US" sz="800" spc="20" dirty="0">
                <a:solidFill>
                  <a:srgbClr val="231F20"/>
                </a:solidFill>
                <a:latin typeface="+mn-ea"/>
                <a:cs typeface="A-OTF リュウミン Pr6N M-KL"/>
              </a:rPr>
              <a:t>障害児通所支援事業所等における安全な医療的ケアの実施体制の構築に関する調査研究</a:t>
            </a:r>
          </a:p>
          <a:p>
            <a:pPr marL="12700">
              <a:lnSpc>
                <a:spcPct val="100000"/>
              </a:lnSpc>
            </a:pPr>
            <a:r>
              <a:rPr lang="ja-JP" altLang="en-US" sz="800" spc="20" dirty="0">
                <a:solidFill>
                  <a:srgbClr val="231F20"/>
                </a:solidFill>
                <a:latin typeface="+mn-ea"/>
                <a:cs typeface="A-OTF リュウミン Pr6N M-KL"/>
              </a:rPr>
              <a:t>みずほ情報総研株式会社</a:t>
            </a:r>
          </a:p>
          <a:p>
            <a:pPr marL="12700">
              <a:lnSpc>
                <a:spcPct val="100000"/>
              </a:lnSpc>
            </a:pPr>
            <a:r>
              <a:rPr lang="en-US" altLang="ja-JP" sz="800" spc="20" dirty="0">
                <a:solidFill>
                  <a:srgbClr val="231F20"/>
                </a:solidFill>
                <a:latin typeface="+mn-ea"/>
                <a:cs typeface="A-OTF リュウミン Pr6N M-KL"/>
              </a:rPr>
              <a:t>【</a:t>
            </a:r>
            <a:r>
              <a:rPr lang="en-US" altLang="ja-JP" sz="800" dirty="0" err="1">
                <a:latin typeface="+mn-ea"/>
                <a:cs typeface="A-OTF リュウミン Pr6N M-KL"/>
              </a:rPr>
              <a:t>Part.Ⅱ</a:t>
            </a:r>
            <a:r>
              <a:rPr lang="en-US" altLang="ja-JP" sz="800" spc="20" dirty="0">
                <a:solidFill>
                  <a:srgbClr val="231F20"/>
                </a:solidFill>
                <a:latin typeface="+mn-ea"/>
                <a:cs typeface="A-OTF リュウミン Pr6N M-KL"/>
              </a:rPr>
              <a:t>】</a:t>
            </a:r>
            <a:r>
              <a:rPr lang="ja-JP" altLang="en-US" sz="800" spc="20" dirty="0">
                <a:solidFill>
                  <a:srgbClr val="231F20"/>
                </a:solidFill>
                <a:latin typeface="+mn-ea"/>
                <a:cs typeface="A-OTF リュウミン Pr6N M-KL"/>
              </a:rPr>
              <a:t>関係者の役割</a:t>
            </a:r>
            <a:endParaRPr sz="800" dirty="0">
              <a:latin typeface="+mn-ea"/>
              <a:cs typeface="A-OTF リュウミン Pr6N M-KL"/>
            </a:endParaRPr>
          </a:p>
        </p:txBody>
      </p:sp>
      <p:sp>
        <p:nvSpPr>
          <p:cNvPr id="21" name="object 5"/>
          <p:cNvSpPr txBox="1"/>
          <p:nvPr/>
        </p:nvSpPr>
        <p:spPr>
          <a:xfrm>
            <a:off x="6946901" y="878924"/>
            <a:ext cx="3017140" cy="197490"/>
          </a:xfrm>
          <a:prstGeom prst="rect">
            <a:avLst/>
          </a:prstGeom>
        </p:spPr>
        <p:txBody>
          <a:bodyPr vert="horz" wrap="square" lIns="0" tIns="12700" rIns="0" bIns="0" rtlCol="0">
            <a:spAutoFit/>
          </a:bodyPr>
          <a:lstStyle/>
          <a:p>
            <a:pPr marL="12700">
              <a:lnSpc>
                <a:spcPct val="100000"/>
              </a:lnSpc>
              <a:spcBef>
                <a:spcPts val="100"/>
              </a:spcBef>
            </a:pPr>
            <a:r>
              <a:rPr sz="1200" b="0" dirty="0">
                <a:solidFill>
                  <a:srgbClr val="284278"/>
                </a:solidFill>
                <a:latin typeface="A-OTF リュウミン Pr6N M-KL"/>
                <a:cs typeface="A-OTF リュウミン Pr6N M-KL"/>
              </a:rPr>
              <a:t>(</a:t>
            </a:r>
            <a:r>
              <a:rPr lang="en-US" altLang="ja-JP" sz="1200" b="0" dirty="0">
                <a:solidFill>
                  <a:srgbClr val="284278"/>
                </a:solidFill>
                <a:latin typeface="A-OTF リュウミン Pr6N M-KL"/>
                <a:cs typeface="A-OTF リュウミン Pr6N M-KL"/>
              </a:rPr>
              <a:t>2</a:t>
            </a:r>
            <a:r>
              <a:rPr sz="1200" b="0" dirty="0">
                <a:solidFill>
                  <a:srgbClr val="284278"/>
                </a:solidFill>
                <a:latin typeface="A-OTF リュウミン Pr6N M-KL"/>
                <a:cs typeface="A-OTF リュウミン Pr6N M-KL"/>
              </a:rPr>
              <a:t>)</a:t>
            </a:r>
            <a:r>
              <a:rPr lang="ja-JP" altLang="en-US" sz="1200" b="0" spc="-80" dirty="0">
                <a:solidFill>
                  <a:srgbClr val="284278"/>
                </a:solidFill>
                <a:latin typeface="A-OTF リュウミン Pr6N M-KL"/>
                <a:cs typeface="A-OTF リュウミン Pr6N M-KL"/>
              </a:rPr>
              <a:t>医療的ケア児者の受入れに際しての関係者</a:t>
            </a:r>
            <a:endParaRPr sz="1200" dirty="0">
              <a:latin typeface="A-OTF リュウミン Pr6N M-KL"/>
              <a:cs typeface="A-OTF リュウミン Pr6N M-KL"/>
            </a:endParaRPr>
          </a:p>
        </p:txBody>
      </p:sp>
      <p:sp>
        <p:nvSpPr>
          <p:cNvPr id="2" name="スライド番号プレースホルダー 1"/>
          <p:cNvSpPr>
            <a:spLocks noGrp="1"/>
          </p:cNvSpPr>
          <p:nvPr>
            <p:ph type="sldNum" sz="quarter" idx="7"/>
          </p:nvPr>
        </p:nvSpPr>
        <p:spPr/>
        <p:txBody>
          <a:bodyPr/>
          <a:lstStyle/>
          <a:p>
            <a:fld id="{B6F15528-21DE-4FAA-801E-634DDDAF4B2B}" type="slidenum">
              <a:rPr lang="en-US" altLang="ja-JP" smtClean="0"/>
              <a:pPr/>
              <a:t>27</a:t>
            </a:fld>
            <a:endParaRPr lang="ja-JP" altLang="en-US" dirty="0"/>
          </a:p>
        </p:txBody>
      </p:sp>
      <p:pic>
        <p:nvPicPr>
          <p:cNvPr id="3" name="図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0900" y="1415098"/>
            <a:ext cx="3720148" cy="5243338"/>
          </a:xfrm>
          <a:prstGeom prst="rect">
            <a:avLst/>
          </a:prstGeom>
        </p:spPr>
      </p:pic>
    </p:spTree>
    <p:extLst>
      <p:ext uri="{BB962C8B-B14F-4D97-AF65-F5344CB8AC3E}">
        <p14:creationId xmlns:p14="http://schemas.microsoft.com/office/powerpoint/2010/main" val="37418487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object 6"/>
          <p:cNvGrpSpPr/>
          <p:nvPr/>
        </p:nvGrpSpPr>
        <p:grpSpPr>
          <a:xfrm>
            <a:off x="8663" y="15233"/>
            <a:ext cx="10066020" cy="1259205"/>
            <a:chOff x="8663" y="15233"/>
            <a:chExt cx="10066020" cy="1259205"/>
          </a:xfrm>
        </p:grpSpPr>
        <p:sp>
          <p:nvSpPr>
            <p:cNvPr id="7" name="object 7"/>
            <p:cNvSpPr/>
            <p:nvPr/>
          </p:nvSpPr>
          <p:spPr>
            <a:xfrm>
              <a:off x="5771845" y="15239"/>
              <a:ext cx="4302760" cy="701675"/>
            </a:xfrm>
            <a:custGeom>
              <a:avLst/>
              <a:gdLst/>
              <a:ahLst/>
              <a:cxnLst/>
              <a:rect l="l" t="t" r="r" b="b"/>
              <a:pathLst>
                <a:path w="4302759" h="701675">
                  <a:moveTo>
                    <a:pt x="4302582" y="529475"/>
                  </a:moveTo>
                  <a:lnTo>
                    <a:pt x="1066965" y="529475"/>
                  </a:lnTo>
                  <a:lnTo>
                    <a:pt x="597877" y="0"/>
                  </a:lnTo>
                  <a:lnTo>
                    <a:pt x="146519" y="529475"/>
                  </a:lnTo>
                  <a:lnTo>
                    <a:pt x="146088" y="529971"/>
                  </a:lnTo>
                  <a:lnTo>
                    <a:pt x="0" y="701357"/>
                  </a:lnTo>
                  <a:lnTo>
                    <a:pt x="4302582" y="701357"/>
                  </a:lnTo>
                  <a:lnTo>
                    <a:pt x="4302582" y="529475"/>
                  </a:lnTo>
                  <a:close/>
                </a:path>
              </a:pathLst>
            </a:custGeom>
            <a:solidFill>
              <a:srgbClr val="284278"/>
            </a:solidFill>
          </p:spPr>
          <p:txBody>
            <a:bodyPr wrap="square" lIns="0" tIns="0" rIns="0" bIns="0" rtlCol="0"/>
            <a:lstStyle/>
            <a:p>
              <a:endParaRPr>
                <a:highlight>
                  <a:srgbClr val="FFFF00"/>
                </a:highlight>
              </a:endParaRPr>
            </a:p>
          </p:txBody>
        </p:sp>
        <p:sp>
          <p:nvSpPr>
            <p:cNvPr id="8" name="object 8"/>
            <p:cNvSpPr/>
            <p:nvPr/>
          </p:nvSpPr>
          <p:spPr>
            <a:xfrm>
              <a:off x="8663" y="15233"/>
              <a:ext cx="6361430" cy="1259205"/>
            </a:xfrm>
            <a:custGeom>
              <a:avLst/>
              <a:gdLst/>
              <a:ahLst/>
              <a:cxnLst/>
              <a:rect l="l" t="t" r="r" b="b"/>
              <a:pathLst>
                <a:path w="6361430" h="1259205">
                  <a:moveTo>
                    <a:pt x="6361074" y="0"/>
                  </a:moveTo>
                  <a:lnTo>
                    <a:pt x="0" y="0"/>
                  </a:lnTo>
                  <a:lnTo>
                    <a:pt x="0" y="1259179"/>
                  </a:lnTo>
                  <a:lnTo>
                    <a:pt x="5286997" y="1259179"/>
                  </a:lnTo>
                  <a:lnTo>
                    <a:pt x="6361074" y="0"/>
                  </a:lnTo>
                  <a:close/>
                </a:path>
              </a:pathLst>
            </a:custGeom>
            <a:solidFill>
              <a:srgbClr val="215198"/>
            </a:solidFill>
          </p:spPr>
          <p:txBody>
            <a:bodyPr wrap="square" lIns="0" tIns="0" rIns="0" bIns="0" rtlCol="0"/>
            <a:lstStyle/>
            <a:p>
              <a:endParaRPr>
                <a:highlight>
                  <a:srgbClr val="FFFF00"/>
                </a:highlight>
              </a:endParaRPr>
            </a:p>
          </p:txBody>
        </p:sp>
      </p:grpSp>
      <p:sp>
        <p:nvSpPr>
          <p:cNvPr id="9" name="object 9"/>
          <p:cNvSpPr txBox="1">
            <a:spLocks noGrp="1"/>
          </p:cNvSpPr>
          <p:nvPr>
            <p:ph type="title"/>
          </p:nvPr>
        </p:nvSpPr>
        <p:spPr>
          <a:xfrm>
            <a:off x="1459771" y="808469"/>
            <a:ext cx="4312074" cy="382156"/>
          </a:xfrm>
          <a:prstGeom prst="rect">
            <a:avLst/>
          </a:prstGeom>
        </p:spPr>
        <p:txBody>
          <a:bodyPr vert="horz" wrap="square" lIns="0" tIns="12700" rIns="0" bIns="0" rtlCol="0">
            <a:spAutoFit/>
          </a:bodyPr>
          <a:lstStyle/>
          <a:p>
            <a:pPr marL="12700">
              <a:lnSpc>
                <a:spcPct val="100000"/>
              </a:lnSpc>
              <a:spcBef>
                <a:spcPts val="100"/>
              </a:spcBef>
            </a:pPr>
            <a:r>
              <a:rPr lang="ja-JP" altLang="en-US" sz="2400" b="0" i="0" spc="-85" dirty="0">
                <a:latin typeface="A-OTF リュウミン Pr6N M-KL"/>
                <a:cs typeface="A-OTF リュウミン Pr6N M-KL"/>
              </a:rPr>
              <a:t>その他の関係者</a:t>
            </a:r>
            <a:endParaRPr lang="ja-JP" altLang="en-US" sz="2400" dirty="0">
              <a:latin typeface="A-OTF リュウミン Pr6N M-KL"/>
              <a:cs typeface="A-OTF リュウミン Pr6N M-KL"/>
            </a:endParaRPr>
          </a:p>
        </p:txBody>
      </p:sp>
      <p:sp>
        <p:nvSpPr>
          <p:cNvPr id="10" name="object 10"/>
          <p:cNvSpPr txBox="1"/>
          <p:nvPr/>
        </p:nvSpPr>
        <p:spPr>
          <a:xfrm>
            <a:off x="462483" y="380450"/>
            <a:ext cx="762000" cy="936154"/>
          </a:xfrm>
          <a:prstGeom prst="rect">
            <a:avLst/>
          </a:prstGeom>
        </p:spPr>
        <p:txBody>
          <a:bodyPr vert="horz" wrap="square" lIns="0" tIns="12700" rIns="0" bIns="0" rtlCol="0">
            <a:spAutoFit/>
          </a:bodyPr>
          <a:lstStyle/>
          <a:p>
            <a:pPr marL="12700">
              <a:lnSpc>
                <a:spcPct val="100000"/>
              </a:lnSpc>
              <a:spcBef>
                <a:spcPts val="100"/>
              </a:spcBef>
            </a:pPr>
            <a:r>
              <a:rPr sz="6000" b="0" spc="-105" dirty="0">
                <a:solidFill>
                  <a:srgbClr val="FFFFFF"/>
                </a:solidFill>
                <a:latin typeface="A-OTF リュウミン Pr6N M-KL"/>
                <a:cs typeface="A-OTF リュウミン Pr6N M-KL"/>
              </a:rPr>
              <a:t>0</a:t>
            </a:r>
            <a:r>
              <a:rPr lang="en-US" altLang="ja-JP" sz="6000" b="0" spc="-105" dirty="0">
                <a:solidFill>
                  <a:srgbClr val="FFFFFF"/>
                </a:solidFill>
                <a:latin typeface="A-OTF リュウミン Pr6N M-KL"/>
                <a:cs typeface="A-OTF リュウミン Pr6N M-KL"/>
              </a:rPr>
              <a:t>9</a:t>
            </a:r>
            <a:endParaRPr sz="6000" dirty="0">
              <a:latin typeface="A-OTF リュウミン Pr6N M-KL"/>
              <a:cs typeface="A-OTF リュウミン Pr6N M-KL"/>
            </a:endParaRPr>
          </a:p>
        </p:txBody>
      </p:sp>
      <p:sp>
        <p:nvSpPr>
          <p:cNvPr id="11" name="object 11"/>
          <p:cNvSpPr/>
          <p:nvPr/>
        </p:nvSpPr>
        <p:spPr>
          <a:xfrm>
            <a:off x="5372201" y="1266366"/>
            <a:ext cx="4711599"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sp>
        <p:nvSpPr>
          <p:cNvPr id="23" name="object 2">
            <a:extLst>
              <a:ext uri="{FF2B5EF4-FFF2-40B4-BE49-F238E27FC236}">
                <a16:creationId xmlns:a16="http://schemas.microsoft.com/office/drawing/2014/main" xmlns="" id="{BC5676C1-A0D2-4972-8B43-9C1F7CFC7589}"/>
              </a:ext>
            </a:extLst>
          </p:cNvPr>
          <p:cNvSpPr txBox="1"/>
          <p:nvPr/>
        </p:nvSpPr>
        <p:spPr>
          <a:xfrm>
            <a:off x="5236392" y="1419225"/>
            <a:ext cx="4497932" cy="369973"/>
          </a:xfrm>
          <a:prstGeom prst="rect">
            <a:avLst/>
          </a:prstGeom>
        </p:spPr>
        <p:txBody>
          <a:bodyPr vert="horz" wrap="square" lIns="0" tIns="92075" rIns="0" bIns="0" rtlCol="0">
            <a:spAutoFit/>
          </a:bodyPr>
          <a:lstStyle/>
          <a:p>
            <a:pPr marL="12700">
              <a:lnSpc>
                <a:spcPct val="100000"/>
              </a:lnSpc>
              <a:spcBef>
                <a:spcPts val="725"/>
              </a:spcBef>
            </a:pPr>
            <a:r>
              <a:rPr lang="ja-JP" altLang="en-US" sz="1800" b="1" dirty="0">
                <a:solidFill>
                  <a:srgbClr val="EF4136"/>
                </a:solidFill>
                <a:latin typeface="A-OTF リュウミン Pr6N EB-KL"/>
                <a:cs typeface="A-OTF リュウミン Pr6N EB-KL"/>
              </a:rPr>
              <a:t>その他の関係者</a:t>
            </a:r>
            <a:r>
              <a:rPr sz="1800" b="1" dirty="0">
                <a:solidFill>
                  <a:srgbClr val="EF4136"/>
                </a:solidFill>
                <a:latin typeface="A-OTF リュウミン Pr6N EB-KL"/>
                <a:cs typeface="A-OTF リュウミン Pr6N EB-KL"/>
              </a:rPr>
              <a:t>：</a:t>
            </a:r>
            <a:endParaRPr lang="en-US" altLang="ja-JP" sz="1400" b="0" spc="25" dirty="0">
              <a:solidFill>
                <a:srgbClr val="231F20"/>
              </a:solidFill>
              <a:latin typeface="A-OTF リュウミン Pr6N M-KL"/>
              <a:cs typeface="A-OTF リュウミン Pr6N M-KL"/>
            </a:endParaRPr>
          </a:p>
        </p:txBody>
      </p:sp>
      <p:grpSp>
        <p:nvGrpSpPr>
          <p:cNvPr id="17" name="object 12">
            <a:extLst>
              <a:ext uri="{FF2B5EF4-FFF2-40B4-BE49-F238E27FC236}">
                <a16:creationId xmlns:a16="http://schemas.microsoft.com/office/drawing/2014/main" xmlns="" id="{43C3D9B1-1F15-4AF4-B2B5-03C6085F6BC4}"/>
              </a:ext>
            </a:extLst>
          </p:cNvPr>
          <p:cNvGrpSpPr/>
          <p:nvPr/>
        </p:nvGrpSpPr>
        <p:grpSpPr>
          <a:xfrm>
            <a:off x="9099959" y="7044409"/>
            <a:ext cx="980440" cy="172085"/>
            <a:chOff x="9099959" y="7044409"/>
            <a:chExt cx="980440" cy="172085"/>
          </a:xfrm>
        </p:grpSpPr>
        <p:sp>
          <p:nvSpPr>
            <p:cNvPr id="19" name="object 13">
              <a:extLst>
                <a:ext uri="{FF2B5EF4-FFF2-40B4-BE49-F238E27FC236}">
                  <a16:creationId xmlns:a16="http://schemas.microsoft.com/office/drawing/2014/main" xmlns="" id="{435D039C-9436-43C0-89C5-9B3A959A3340}"/>
                </a:ext>
              </a:extLst>
            </p:cNvPr>
            <p:cNvSpPr/>
            <p:nvPr/>
          </p:nvSpPr>
          <p:spPr>
            <a:xfrm>
              <a:off x="9516378" y="7044409"/>
              <a:ext cx="563880" cy="172085"/>
            </a:xfrm>
            <a:custGeom>
              <a:avLst/>
              <a:gdLst/>
              <a:ahLst/>
              <a:cxnLst/>
              <a:rect l="l" t="t" r="r" b="b"/>
              <a:pathLst>
                <a:path w="563879" h="172084">
                  <a:moveTo>
                    <a:pt x="563410" y="0"/>
                  </a:moveTo>
                  <a:lnTo>
                    <a:pt x="0" y="0"/>
                  </a:lnTo>
                  <a:lnTo>
                    <a:pt x="220459" y="171475"/>
                  </a:lnTo>
                  <a:lnTo>
                    <a:pt x="563410" y="171475"/>
                  </a:lnTo>
                  <a:lnTo>
                    <a:pt x="563410" y="0"/>
                  </a:lnTo>
                  <a:close/>
                </a:path>
              </a:pathLst>
            </a:custGeom>
            <a:solidFill>
              <a:srgbClr val="284278"/>
            </a:solidFill>
          </p:spPr>
          <p:txBody>
            <a:bodyPr wrap="square" lIns="0" tIns="0" rIns="0" bIns="0" rtlCol="0"/>
            <a:lstStyle/>
            <a:p>
              <a:endParaRPr/>
            </a:p>
          </p:txBody>
        </p:sp>
        <p:sp>
          <p:nvSpPr>
            <p:cNvPr id="20" name="object 14">
              <a:extLst>
                <a:ext uri="{FF2B5EF4-FFF2-40B4-BE49-F238E27FC236}">
                  <a16:creationId xmlns:a16="http://schemas.microsoft.com/office/drawing/2014/main" xmlns="" id="{6BA0606E-D9B1-4306-8F0B-29954048E496}"/>
                </a:ext>
              </a:extLst>
            </p:cNvPr>
            <p:cNvSpPr/>
            <p:nvPr/>
          </p:nvSpPr>
          <p:spPr>
            <a:xfrm>
              <a:off x="9099959" y="7044412"/>
              <a:ext cx="636905" cy="172085"/>
            </a:xfrm>
            <a:custGeom>
              <a:avLst/>
              <a:gdLst/>
              <a:ahLst/>
              <a:cxnLst/>
              <a:rect l="l" t="t" r="r" b="b"/>
              <a:pathLst>
                <a:path w="636904" h="172084">
                  <a:moveTo>
                    <a:pt x="416420" y="0"/>
                  </a:moveTo>
                  <a:lnTo>
                    <a:pt x="0" y="0"/>
                  </a:lnTo>
                  <a:lnTo>
                    <a:pt x="0" y="171462"/>
                  </a:lnTo>
                  <a:lnTo>
                    <a:pt x="636879" y="171462"/>
                  </a:lnTo>
                  <a:lnTo>
                    <a:pt x="416420" y="0"/>
                  </a:lnTo>
                  <a:close/>
                </a:path>
              </a:pathLst>
            </a:custGeom>
            <a:solidFill>
              <a:srgbClr val="231F20"/>
            </a:solidFill>
          </p:spPr>
          <p:txBody>
            <a:bodyPr wrap="square" lIns="0" tIns="0" rIns="0" bIns="0" rtlCol="0"/>
            <a:lstStyle/>
            <a:p>
              <a:endParaRPr/>
            </a:p>
          </p:txBody>
        </p:sp>
      </p:grpSp>
      <p:sp>
        <p:nvSpPr>
          <p:cNvPr id="28" name="object 2">
            <a:extLst>
              <a:ext uri="{FF2B5EF4-FFF2-40B4-BE49-F238E27FC236}">
                <a16:creationId xmlns:a16="http://schemas.microsoft.com/office/drawing/2014/main" xmlns="" id="{D2180AC0-2701-4E6D-9450-48B8858CC61A}"/>
              </a:ext>
            </a:extLst>
          </p:cNvPr>
          <p:cNvSpPr txBox="1"/>
          <p:nvPr/>
        </p:nvSpPr>
        <p:spPr>
          <a:xfrm>
            <a:off x="5264332" y="1719580"/>
            <a:ext cx="4716000" cy="1025602"/>
          </a:xfrm>
          <a:prstGeom prst="rect">
            <a:avLst/>
          </a:prstGeom>
        </p:spPr>
        <p:txBody>
          <a:bodyPr vert="horz" wrap="square" lIns="0" tIns="92075" rIns="0" bIns="0" rtlCol="0">
            <a:spAutoFit/>
          </a:bodyPr>
          <a:lstStyle/>
          <a:p>
            <a:pPr marL="12700">
              <a:lnSpc>
                <a:spcPct val="150000"/>
              </a:lnSpc>
              <a:spcBef>
                <a:spcPts val="490"/>
              </a:spcBef>
            </a:pPr>
            <a:r>
              <a:rPr lang="ja-JP" altLang="en-US" sz="1400" spc="25" dirty="0">
                <a:solidFill>
                  <a:srgbClr val="231F20"/>
                </a:solidFill>
                <a:latin typeface="A-OTF リュウミン Pr6N M-KL"/>
                <a:cs typeface="A-OTF リュウミン Pr6N M-KL"/>
              </a:rPr>
              <a:t>都道府県が養成している医療的ケア児等コーディネーターを配置している相談支援事業所が中心となり、関係者間を調整する役割を担っている場合もあります。</a:t>
            </a:r>
            <a:endParaRPr lang="en-US" altLang="ja-JP" sz="1400" b="0" spc="25" dirty="0">
              <a:solidFill>
                <a:srgbClr val="231F20"/>
              </a:solidFill>
              <a:latin typeface="A-OTF リュウミン Pr6N M-KL"/>
              <a:cs typeface="A-OTF リュウミン Pr6N M-KL"/>
            </a:endParaRPr>
          </a:p>
        </p:txBody>
      </p:sp>
      <p:sp>
        <p:nvSpPr>
          <p:cNvPr id="29" name="object 11">
            <a:extLst>
              <a:ext uri="{FF2B5EF4-FFF2-40B4-BE49-F238E27FC236}">
                <a16:creationId xmlns:a16="http://schemas.microsoft.com/office/drawing/2014/main" xmlns="" id="{41303399-5274-48CB-9089-166E223458FE}"/>
              </a:ext>
            </a:extLst>
          </p:cNvPr>
          <p:cNvSpPr/>
          <p:nvPr/>
        </p:nvSpPr>
        <p:spPr>
          <a:xfrm>
            <a:off x="546100" y="6859906"/>
            <a:ext cx="9524048"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sp>
        <p:nvSpPr>
          <p:cNvPr id="24" name="object 3">
            <a:extLst>
              <a:ext uri="{FF2B5EF4-FFF2-40B4-BE49-F238E27FC236}">
                <a16:creationId xmlns:a16="http://schemas.microsoft.com/office/drawing/2014/main" xmlns="" id="{EDFC3714-2CA8-4A20-A5A9-F1463D99D014}"/>
              </a:ext>
            </a:extLst>
          </p:cNvPr>
          <p:cNvSpPr txBox="1"/>
          <p:nvPr/>
        </p:nvSpPr>
        <p:spPr>
          <a:xfrm>
            <a:off x="559752" y="6899298"/>
            <a:ext cx="4114800" cy="462306"/>
          </a:xfrm>
          <a:prstGeom prst="rect">
            <a:avLst/>
          </a:prstGeom>
        </p:spPr>
        <p:txBody>
          <a:bodyPr vert="horz" wrap="square" lIns="0" tIns="92075" rIns="0" bIns="0" rtlCol="0">
            <a:spAutoFit/>
          </a:bodyPr>
          <a:lstStyle/>
          <a:p>
            <a:pPr marL="12700">
              <a:lnSpc>
                <a:spcPct val="100000"/>
              </a:lnSpc>
            </a:pPr>
            <a:r>
              <a:rPr lang="ja-JP" altLang="en-US" sz="800" spc="20" dirty="0">
                <a:solidFill>
                  <a:srgbClr val="231F20"/>
                </a:solidFill>
                <a:latin typeface="+mn-ea"/>
                <a:cs typeface="A-OTF リュウミン Pr6N M-KL"/>
              </a:rPr>
              <a:t>障害児通所支援事業所等における安全な医療的ケアの実施体制の構築に関する調査研究</a:t>
            </a:r>
          </a:p>
          <a:p>
            <a:pPr marL="12700">
              <a:lnSpc>
                <a:spcPct val="100000"/>
              </a:lnSpc>
            </a:pPr>
            <a:r>
              <a:rPr lang="ja-JP" altLang="en-US" sz="800" spc="20" dirty="0">
                <a:solidFill>
                  <a:srgbClr val="231F20"/>
                </a:solidFill>
                <a:latin typeface="+mn-ea"/>
                <a:cs typeface="A-OTF リュウミン Pr6N M-KL"/>
              </a:rPr>
              <a:t>みずほ情報総研株式会社</a:t>
            </a:r>
          </a:p>
          <a:p>
            <a:pPr marL="12700">
              <a:lnSpc>
                <a:spcPct val="100000"/>
              </a:lnSpc>
            </a:pPr>
            <a:r>
              <a:rPr lang="en-US" altLang="ja-JP" sz="800" spc="20" dirty="0">
                <a:solidFill>
                  <a:srgbClr val="231F20"/>
                </a:solidFill>
                <a:latin typeface="+mn-ea"/>
                <a:cs typeface="A-OTF リュウミン Pr6N M-KL"/>
              </a:rPr>
              <a:t>【</a:t>
            </a:r>
            <a:r>
              <a:rPr lang="en-US" altLang="ja-JP" sz="800" dirty="0" err="1">
                <a:latin typeface="+mn-ea"/>
                <a:cs typeface="A-OTF リュウミン Pr6N M-KL"/>
              </a:rPr>
              <a:t>Part.Ⅱ</a:t>
            </a:r>
            <a:r>
              <a:rPr lang="en-US" altLang="ja-JP" sz="800" spc="20" dirty="0">
                <a:solidFill>
                  <a:srgbClr val="231F20"/>
                </a:solidFill>
                <a:latin typeface="+mn-ea"/>
                <a:cs typeface="A-OTF リュウミン Pr6N M-KL"/>
              </a:rPr>
              <a:t>】</a:t>
            </a:r>
            <a:r>
              <a:rPr lang="ja-JP" altLang="en-US" sz="800" spc="20" dirty="0">
                <a:solidFill>
                  <a:srgbClr val="231F20"/>
                </a:solidFill>
                <a:latin typeface="+mn-ea"/>
                <a:cs typeface="A-OTF リュウミン Pr6N M-KL"/>
              </a:rPr>
              <a:t>関係者の役割</a:t>
            </a:r>
            <a:endParaRPr sz="800" dirty="0">
              <a:latin typeface="+mn-ea"/>
              <a:cs typeface="A-OTF リュウミン Pr6N M-KL"/>
            </a:endParaRPr>
          </a:p>
        </p:txBody>
      </p:sp>
      <p:sp>
        <p:nvSpPr>
          <p:cNvPr id="21" name="object 5"/>
          <p:cNvSpPr txBox="1"/>
          <p:nvPr/>
        </p:nvSpPr>
        <p:spPr>
          <a:xfrm>
            <a:off x="6946901" y="878924"/>
            <a:ext cx="3017140" cy="197490"/>
          </a:xfrm>
          <a:prstGeom prst="rect">
            <a:avLst/>
          </a:prstGeom>
        </p:spPr>
        <p:txBody>
          <a:bodyPr vert="horz" wrap="square" lIns="0" tIns="12700" rIns="0" bIns="0" rtlCol="0">
            <a:spAutoFit/>
          </a:bodyPr>
          <a:lstStyle/>
          <a:p>
            <a:pPr marL="12700">
              <a:lnSpc>
                <a:spcPct val="100000"/>
              </a:lnSpc>
              <a:spcBef>
                <a:spcPts val="100"/>
              </a:spcBef>
            </a:pPr>
            <a:r>
              <a:rPr sz="1200" b="0" dirty="0">
                <a:solidFill>
                  <a:srgbClr val="284278"/>
                </a:solidFill>
                <a:latin typeface="A-OTF リュウミン Pr6N M-KL"/>
                <a:cs typeface="A-OTF リュウミン Pr6N M-KL"/>
              </a:rPr>
              <a:t>(</a:t>
            </a:r>
            <a:r>
              <a:rPr lang="en-US" altLang="ja-JP" sz="1200" b="0" dirty="0">
                <a:solidFill>
                  <a:srgbClr val="284278"/>
                </a:solidFill>
                <a:latin typeface="A-OTF リュウミン Pr6N M-KL"/>
                <a:cs typeface="A-OTF リュウミン Pr6N M-KL"/>
              </a:rPr>
              <a:t>2</a:t>
            </a:r>
            <a:r>
              <a:rPr sz="1200" b="0" dirty="0">
                <a:solidFill>
                  <a:srgbClr val="284278"/>
                </a:solidFill>
                <a:latin typeface="A-OTF リュウミン Pr6N M-KL"/>
                <a:cs typeface="A-OTF リュウミン Pr6N M-KL"/>
              </a:rPr>
              <a:t>)</a:t>
            </a:r>
            <a:r>
              <a:rPr lang="ja-JP" altLang="en-US" sz="1200" b="0" spc="-80" dirty="0">
                <a:solidFill>
                  <a:srgbClr val="284278"/>
                </a:solidFill>
                <a:latin typeface="A-OTF リュウミン Pr6N M-KL"/>
                <a:cs typeface="A-OTF リュウミン Pr6N M-KL"/>
              </a:rPr>
              <a:t>医療的ケア児者の受入れに際しての関係者</a:t>
            </a:r>
            <a:endParaRPr sz="1200" dirty="0">
              <a:latin typeface="A-OTF リュウミン Pr6N M-KL"/>
              <a:cs typeface="A-OTF リュウミン Pr6N M-KL"/>
            </a:endParaRPr>
          </a:p>
        </p:txBody>
      </p:sp>
      <p:sp>
        <p:nvSpPr>
          <p:cNvPr id="2" name="スライド番号プレースホルダー 1"/>
          <p:cNvSpPr>
            <a:spLocks noGrp="1"/>
          </p:cNvSpPr>
          <p:nvPr>
            <p:ph type="sldNum" sz="quarter" idx="7"/>
          </p:nvPr>
        </p:nvSpPr>
        <p:spPr/>
        <p:txBody>
          <a:bodyPr/>
          <a:lstStyle/>
          <a:p>
            <a:fld id="{B6F15528-21DE-4FAA-801E-634DDDAF4B2B}" type="slidenum">
              <a:rPr lang="en-US" altLang="ja-JP" smtClean="0"/>
              <a:pPr/>
              <a:t>28</a:t>
            </a:fld>
            <a:endParaRPr lang="ja-JP" altLang="en-US" dirty="0"/>
          </a:p>
        </p:txBody>
      </p:sp>
      <p:pic>
        <p:nvPicPr>
          <p:cNvPr id="4" name="図 3"/>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840757" y="1495425"/>
            <a:ext cx="3833795" cy="4664451"/>
          </a:xfrm>
          <a:prstGeom prst="rect">
            <a:avLst/>
          </a:prstGeom>
        </p:spPr>
      </p:pic>
    </p:spTree>
    <p:extLst>
      <p:ext uri="{BB962C8B-B14F-4D97-AF65-F5344CB8AC3E}">
        <p14:creationId xmlns:p14="http://schemas.microsoft.com/office/powerpoint/2010/main" val="52286421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0"/>
            <a:ext cx="10080269" cy="7543596"/>
            <a:chOff x="0" y="0"/>
            <a:chExt cx="10080269" cy="7543596"/>
          </a:xfrm>
        </p:grpSpPr>
        <p:sp>
          <p:nvSpPr>
            <p:cNvPr id="3" name="object 3"/>
            <p:cNvSpPr/>
            <p:nvPr/>
          </p:nvSpPr>
          <p:spPr>
            <a:xfrm>
              <a:off x="0" y="0"/>
              <a:ext cx="10072278" cy="7543596"/>
            </a:xfrm>
            <a:prstGeom prst="rect">
              <a:avLst/>
            </a:prstGeom>
            <a:blipFill>
              <a:blip r:embed="rId2" cstate="print"/>
              <a:stretch>
                <a:fillRect/>
              </a:stretch>
            </a:blipFill>
          </p:spPr>
          <p:txBody>
            <a:bodyPr wrap="square" lIns="0" tIns="0" rIns="0" bIns="0" rtlCol="0"/>
            <a:lstStyle/>
            <a:p>
              <a:endParaRPr dirty="0"/>
            </a:p>
          </p:txBody>
        </p:sp>
        <p:sp>
          <p:nvSpPr>
            <p:cNvPr id="4" name="object 4"/>
            <p:cNvSpPr/>
            <p:nvPr/>
          </p:nvSpPr>
          <p:spPr>
            <a:xfrm>
              <a:off x="9516389" y="7044409"/>
              <a:ext cx="563880" cy="172085"/>
            </a:xfrm>
            <a:custGeom>
              <a:avLst/>
              <a:gdLst/>
              <a:ahLst/>
              <a:cxnLst/>
              <a:rect l="l" t="t" r="r" b="b"/>
              <a:pathLst>
                <a:path w="563879" h="172084">
                  <a:moveTo>
                    <a:pt x="563397" y="0"/>
                  </a:moveTo>
                  <a:lnTo>
                    <a:pt x="0" y="0"/>
                  </a:lnTo>
                  <a:lnTo>
                    <a:pt x="220459" y="171475"/>
                  </a:lnTo>
                  <a:lnTo>
                    <a:pt x="563397" y="171475"/>
                  </a:lnTo>
                  <a:lnTo>
                    <a:pt x="563397" y="0"/>
                  </a:lnTo>
                  <a:close/>
                </a:path>
              </a:pathLst>
            </a:custGeom>
            <a:solidFill>
              <a:srgbClr val="284278"/>
            </a:solidFill>
          </p:spPr>
          <p:txBody>
            <a:bodyPr wrap="square" lIns="0" tIns="0" rIns="0" bIns="0" rtlCol="0"/>
            <a:lstStyle/>
            <a:p>
              <a:endParaRPr dirty="0"/>
            </a:p>
          </p:txBody>
        </p:sp>
        <p:sp>
          <p:nvSpPr>
            <p:cNvPr id="5" name="object 5"/>
            <p:cNvSpPr/>
            <p:nvPr/>
          </p:nvSpPr>
          <p:spPr>
            <a:xfrm>
              <a:off x="9099965" y="7044411"/>
              <a:ext cx="636905" cy="172085"/>
            </a:xfrm>
            <a:custGeom>
              <a:avLst/>
              <a:gdLst/>
              <a:ahLst/>
              <a:cxnLst/>
              <a:rect l="l" t="t" r="r" b="b"/>
              <a:pathLst>
                <a:path w="636904" h="172084">
                  <a:moveTo>
                    <a:pt x="416420" y="0"/>
                  </a:moveTo>
                  <a:lnTo>
                    <a:pt x="0" y="0"/>
                  </a:lnTo>
                  <a:lnTo>
                    <a:pt x="0" y="171462"/>
                  </a:lnTo>
                  <a:lnTo>
                    <a:pt x="636879" y="171462"/>
                  </a:lnTo>
                  <a:lnTo>
                    <a:pt x="416420" y="0"/>
                  </a:lnTo>
                  <a:close/>
                </a:path>
              </a:pathLst>
            </a:custGeom>
            <a:solidFill>
              <a:srgbClr val="231F20"/>
            </a:solidFill>
          </p:spPr>
          <p:txBody>
            <a:bodyPr wrap="square" lIns="0" tIns="0" rIns="0" bIns="0" rtlCol="0"/>
            <a:lstStyle/>
            <a:p>
              <a:endParaRPr dirty="0"/>
            </a:p>
          </p:txBody>
        </p:sp>
      </p:grpSp>
      <p:sp>
        <p:nvSpPr>
          <p:cNvPr id="6" name="object 6"/>
          <p:cNvSpPr txBox="1">
            <a:spLocks noGrp="1"/>
          </p:cNvSpPr>
          <p:nvPr>
            <p:ph type="title"/>
          </p:nvPr>
        </p:nvSpPr>
        <p:spPr>
          <a:xfrm>
            <a:off x="530304" y="1962204"/>
            <a:ext cx="4291200" cy="2766270"/>
          </a:xfrm>
          <a:prstGeom prst="rect">
            <a:avLst/>
          </a:prstGeom>
        </p:spPr>
        <p:txBody>
          <a:bodyPr vert="horz" wrap="square" lIns="0" tIns="189230" rIns="0" bIns="0" rtlCol="0">
            <a:spAutoFit/>
          </a:bodyPr>
          <a:lstStyle/>
          <a:p>
            <a:pPr marL="57150">
              <a:lnSpc>
                <a:spcPct val="100000"/>
              </a:lnSpc>
              <a:spcBef>
                <a:spcPts val="1490"/>
              </a:spcBef>
            </a:pPr>
            <a:r>
              <a:rPr lang="ja-JP" altLang="en-US" sz="6000" b="0" i="0" spc="-105" dirty="0">
                <a:solidFill>
                  <a:srgbClr val="215198"/>
                </a:solidFill>
                <a:latin typeface="A-OTF リュウミン Pr6N M-KL"/>
                <a:cs typeface="A-OTF リュウミン Pr6N M-KL"/>
              </a:rPr>
              <a:t>（</a:t>
            </a:r>
            <a:r>
              <a:rPr sz="6000" b="0" i="0" spc="-105" dirty="0">
                <a:solidFill>
                  <a:srgbClr val="215198"/>
                </a:solidFill>
                <a:latin typeface="A-OTF リュウミン Pr6N M-KL"/>
                <a:cs typeface="A-OTF リュウミン Pr6N M-KL"/>
              </a:rPr>
              <a:t>1</a:t>
            </a:r>
            <a:r>
              <a:rPr lang="ja-JP" altLang="en-US" sz="6000" b="0" i="0" spc="-105" dirty="0">
                <a:solidFill>
                  <a:srgbClr val="215198"/>
                </a:solidFill>
                <a:latin typeface="A-OTF リュウミン Pr6N M-KL"/>
                <a:cs typeface="A-OTF リュウミン Pr6N M-KL"/>
              </a:rPr>
              <a:t>）</a:t>
            </a:r>
            <a:endParaRPr sz="6000" dirty="0">
              <a:latin typeface="A-OTF リュウミン Pr6N M-KL"/>
              <a:cs typeface="A-OTF リュウミン Pr6N M-KL"/>
            </a:endParaRPr>
          </a:p>
          <a:p>
            <a:pPr marL="12700" marR="5080">
              <a:lnSpc>
                <a:spcPct val="104200"/>
              </a:lnSpc>
              <a:spcBef>
                <a:spcPts val="875"/>
              </a:spcBef>
            </a:pPr>
            <a:r>
              <a:rPr lang="ja-JP" altLang="en-US" sz="4800" b="0" i="0" dirty="0">
                <a:solidFill>
                  <a:srgbClr val="215198"/>
                </a:solidFill>
                <a:latin typeface="A-OTF リュウミン Pr6N M-KL"/>
                <a:cs typeface="A-OTF リュウミン Pr6N M-KL"/>
              </a:rPr>
              <a:t>医療的ケア児（者）とは</a:t>
            </a:r>
            <a:endParaRPr sz="4800" dirty="0">
              <a:latin typeface="A-OTF リュウミン Pr6N M-KL"/>
              <a:cs typeface="A-OTF リュウミン Pr6N M-KL"/>
            </a:endParaRPr>
          </a:p>
        </p:txBody>
      </p:sp>
      <p:sp>
        <p:nvSpPr>
          <p:cNvPr id="8" name="object 8"/>
          <p:cNvSpPr txBox="1"/>
          <p:nvPr/>
        </p:nvSpPr>
        <p:spPr>
          <a:xfrm>
            <a:off x="3060700" y="747472"/>
            <a:ext cx="7010400" cy="197490"/>
          </a:xfrm>
          <a:prstGeom prst="rect">
            <a:avLst/>
          </a:prstGeom>
        </p:spPr>
        <p:txBody>
          <a:bodyPr vert="horz" wrap="square" lIns="0" tIns="12700" rIns="0" bIns="0" rtlCol="0">
            <a:spAutoFit/>
          </a:bodyPr>
          <a:lstStyle/>
          <a:p>
            <a:pPr marL="12700">
              <a:lnSpc>
                <a:spcPct val="100000"/>
              </a:lnSpc>
              <a:spcBef>
                <a:spcPts val="100"/>
              </a:spcBef>
            </a:pPr>
            <a:r>
              <a:rPr sz="1200" b="0" dirty="0">
                <a:solidFill>
                  <a:srgbClr val="284278"/>
                </a:solidFill>
                <a:latin typeface="A-OTF リュウミン Pr6N M-KL"/>
                <a:cs typeface="A-OTF リュウミン Pr6N M-KL"/>
              </a:rPr>
              <a:t>Part</a:t>
            </a:r>
            <a:r>
              <a:rPr sz="1200" b="0" spc="-45" dirty="0">
                <a:solidFill>
                  <a:srgbClr val="284278"/>
                </a:solidFill>
                <a:latin typeface="A-OTF リュウミン Pr6N M-KL"/>
                <a:cs typeface="A-OTF リュウミン Pr6N M-KL"/>
              </a:rPr>
              <a:t> </a:t>
            </a:r>
            <a:r>
              <a:rPr sz="1200" b="0" dirty="0">
                <a:solidFill>
                  <a:srgbClr val="284278"/>
                </a:solidFill>
                <a:latin typeface="A-OTF リュウミン Pr6N M-KL"/>
                <a:cs typeface="A-OTF リュウミン Pr6N M-KL"/>
              </a:rPr>
              <a:t>I.</a:t>
            </a:r>
            <a:r>
              <a:rPr lang="ja-JP" altLang="en-US" sz="1200" b="0" dirty="0">
                <a:solidFill>
                  <a:srgbClr val="284278"/>
                </a:solidFill>
                <a:latin typeface="A-OTF リュウミン Pr6N M-KL"/>
                <a:cs typeface="A-OTF リュウミン Pr6N M-KL"/>
              </a:rPr>
              <a:t>　</a:t>
            </a:r>
            <a:r>
              <a:rPr lang="ja-JP" altLang="en-US" sz="1200" b="0" spc="-45" dirty="0">
                <a:solidFill>
                  <a:srgbClr val="284278"/>
                </a:solidFill>
                <a:latin typeface="A-OTF リュウミン Pr6N M-KL"/>
                <a:cs typeface="A-OTF リュウミン Pr6N M-KL"/>
              </a:rPr>
              <a:t>障害児通所支援事業所等（障害児通所支援、生活介護およびグループホーム）における医療的ケアとは</a:t>
            </a:r>
            <a:endParaRPr sz="1200" dirty="0">
              <a:latin typeface="A-OTF リュウミン Pr6N M-KL"/>
              <a:cs typeface="A-OTF リュウミン Pr6N M-KL"/>
            </a:endParaRPr>
          </a:p>
        </p:txBody>
      </p:sp>
      <p:sp>
        <p:nvSpPr>
          <p:cNvPr id="9" name="object 9"/>
          <p:cNvSpPr/>
          <p:nvPr/>
        </p:nvSpPr>
        <p:spPr>
          <a:xfrm>
            <a:off x="15633" y="982154"/>
            <a:ext cx="10054590" cy="13335"/>
          </a:xfrm>
          <a:custGeom>
            <a:avLst/>
            <a:gdLst/>
            <a:ahLst/>
            <a:cxnLst/>
            <a:rect l="l" t="t" r="r" b="b"/>
            <a:pathLst>
              <a:path w="10054590" h="13334">
                <a:moveTo>
                  <a:pt x="10054082" y="0"/>
                </a:moveTo>
                <a:lnTo>
                  <a:pt x="0" y="0"/>
                </a:lnTo>
                <a:lnTo>
                  <a:pt x="0" y="12712"/>
                </a:lnTo>
                <a:lnTo>
                  <a:pt x="10054082" y="12712"/>
                </a:lnTo>
                <a:lnTo>
                  <a:pt x="10054082" y="0"/>
                </a:lnTo>
                <a:close/>
              </a:path>
            </a:pathLst>
          </a:custGeom>
          <a:solidFill>
            <a:srgbClr val="284278"/>
          </a:solidFill>
        </p:spPr>
        <p:txBody>
          <a:bodyPr wrap="square" lIns="0" tIns="0" rIns="0" bIns="0" rtlCol="0"/>
          <a:lstStyle/>
          <a:p>
            <a:endParaRPr/>
          </a:p>
        </p:txBody>
      </p:sp>
      <p:sp>
        <p:nvSpPr>
          <p:cNvPr id="10" name="object 10"/>
          <p:cNvSpPr/>
          <p:nvPr/>
        </p:nvSpPr>
        <p:spPr>
          <a:xfrm>
            <a:off x="15633" y="544702"/>
            <a:ext cx="10059035" cy="172085"/>
          </a:xfrm>
          <a:custGeom>
            <a:avLst/>
            <a:gdLst/>
            <a:ahLst/>
            <a:cxnLst/>
            <a:rect l="l" t="t" r="r" b="b"/>
            <a:pathLst>
              <a:path w="10059035" h="172084">
                <a:moveTo>
                  <a:pt x="10058793" y="0"/>
                </a:moveTo>
                <a:lnTo>
                  <a:pt x="0" y="0"/>
                </a:lnTo>
                <a:lnTo>
                  <a:pt x="0" y="171881"/>
                </a:lnTo>
                <a:lnTo>
                  <a:pt x="10058793" y="171881"/>
                </a:lnTo>
                <a:lnTo>
                  <a:pt x="10058793" y="0"/>
                </a:lnTo>
                <a:close/>
              </a:path>
            </a:pathLst>
          </a:custGeom>
          <a:solidFill>
            <a:srgbClr val="284278"/>
          </a:solidFill>
        </p:spPr>
        <p:txBody>
          <a:bodyPr wrap="square" lIns="0" tIns="0" rIns="0" bIns="0" rtlCol="0"/>
          <a:lstStyle/>
          <a:p>
            <a:endParaRPr/>
          </a:p>
        </p:txBody>
      </p:sp>
      <p:sp>
        <p:nvSpPr>
          <p:cNvPr id="7" name="スライド番号プレースホルダー 6"/>
          <p:cNvSpPr>
            <a:spLocks noGrp="1"/>
          </p:cNvSpPr>
          <p:nvPr>
            <p:ph type="sldNum" sz="quarter" idx="7"/>
          </p:nvPr>
        </p:nvSpPr>
        <p:spPr/>
        <p:txBody>
          <a:bodyPr/>
          <a:lstStyle/>
          <a:p>
            <a:fld id="{B6F15528-21DE-4FAA-801E-634DDDAF4B2B}" type="slidenum">
              <a:rPr lang="en-US" altLang="ja-JP" smtClean="0"/>
              <a:pPr/>
              <a:t>2</a:t>
            </a:fld>
            <a:endParaRPr lang="ja-JP" alt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object 6"/>
          <p:cNvGrpSpPr/>
          <p:nvPr/>
        </p:nvGrpSpPr>
        <p:grpSpPr>
          <a:xfrm>
            <a:off x="8663" y="15233"/>
            <a:ext cx="10066020" cy="1259205"/>
            <a:chOff x="8663" y="15233"/>
            <a:chExt cx="10066020" cy="1259205"/>
          </a:xfrm>
        </p:grpSpPr>
        <p:sp>
          <p:nvSpPr>
            <p:cNvPr id="7" name="object 7"/>
            <p:cNvSpPr/>
            <p:nvPr/>
          </p:nvSpPr>
          <p:spPr>
            <a:xfrm>
              <a:off x="5771845" y="15239"/>
              <a:ext cx="4302760" cy="701675"/>
            </a:xfrm>
            <a:custGeom>
              <a:avLst/>
              <a:gdLst/>
              <a:ahLst/>
              <a:cxnLst/>
              <a:rect l="l" t="t" r="r" b="b"/>
              <a:pathLst>
                <a:path w="4302759" h="701675">
                  <a:moveTo>
                    <a:pt x="4302582" y="529475"/>
                  </a:moveTo>
                  <a:lnTo>
                    <a:pt x="1066965" y="529475"/>
                  </a:lnTo>
                  <a:lnTo>
                    <a:pt x="597877" y="0"/>
                  </a:lnTo>
                  <a:lnTo>
                    <a:pt x="146519" y="529475"/>
                  </a:lnTo>
                  <a:lnTo>
                    <a:pt x="146088" y="529971"/>
                  </a:lnTo>
                  <a:lnTo>
                    <a:pt x="0" y="701357"/>
                  </a:lnTo>
                  <a:lnTo>
                    <a:pt x="4302582" y="701357"/>
                  </a:lnTo>
                  <a:lnTo>
                    <a:pt x="4302582" y="529475"/>
                  </a:lnTo>
                  <a:close/>
                </a:path>
              </a:pathLst>
            </a:custGeom>
            <a:solidFill>
              <a:srgbClr val="284278"/>
            </a:solidFill>
          </p:spPr>
          <p:txBody>
            <a:bodyPr wrap="square" lIns="0" tIns="0" rIns="0" bIns="0" rtlCol="0"/>
            <a:lstStyle/>
            <a:p>
              <a:endParaRPr/>
            </a:p>
          </p:txBody>
        </p:sp>
        <p:sp>
          <p:nvSpPr>
            <p:cNvPr id="8" name="object 8"/>
            <p:cNvSpPr/>
            <p:nvPr/>
          </p:nvSpPr>
          <p:spPr>
            <a:xfrm>
              <a:off x="8663" y="15233"/>
              <a:ext cx="6361430" cy="1259205"/>
            </a:xfrm>
            <a:custGeom>
              <a:avLst/>
              <a:gdLst/>
              <a:ahLst/>
              <a:cxnLst/>
              <a:rect l="l" t="t" r="r" b="b"/>
              <a:pathLst>
                <a:path w="6361430" h="1259205">
                  <a:moveTo>
                    <a:pt x="6361074" y="0"/>
                  </a:moveTo>
                  <a:lnTo>
                    <a:pt x="0" y="0"/>
                  </a:lnTo>
                  <a:lnTo>
                    <a:pt x="0" y="1259179"/>
                  </a:lnTo>
                  <a:lnTo>
                    <a:pt x="5286997" y="1259179"/>
                  </a:lnTo>
                  <a:lnTo>
                    <a:pt x="6361074" y="0"/>
                  </a:lnTo>
                  <a:close/>
                </a:path>
              </a:pathLst>
            </a:custGeom>
            <a:solidFill>
              <a:srgbClr val="215198"/>
            </a:solidFill>
          </p:spPr>
          <p:txBody>
            <a:bodyPr wrap="square" lIns="0" tIns="0" rIns="0" bIns="0" rtlCol="0"/>
            <a:lstStyle/>
            <a:p>
              <a:endParaRPr/>
            </a:p>
          </p:txBody>
        </p:sp>
      </p:grpSp>
      <p:sp>
        <p:nvSpPr>
          <p:cNvPr id="9" name="object 9"/>
          <p:cNvSpPr txBox="1">
            <a:spLocks noGrp="1"/>
          </p:cNvSpPr>
          <p:nvPr>
            <p:ph type="title"/>
          </p:nvPr>
        </p:nvSpPr>
        <p:spPr>
          <a:xfrm>
            <a:off x="1459771" y="658782"/>
            <a:ext cx="3677142" cy="382156"/>
          </a:xfrm>
          <a:prstGeom prst="rect">
            <a:avLst/>
          </a:prstGeom>
        </p:spPr>
        <p:txBody>
          <a:bodyPr vert="horz" wrap="square" lIns="0" tIns="12700" rIns="0" bIns="0" rtlCol="0">
            <a:spAutoFit/>
          </a:bodyPr>
          <a:lstStyle/>
          <a:p>
            <a:pPr marL="12700">
              <a:lnSpc>
                <a:spcPct val="100000"/>
              </a:lnSpc>
              <a:spcBef>
                <a:spcPts val="100"/>
              </a:spcBef>
            </a:pPr>
            <a:r>
              <a:rPr lang="ja-JP" altLang="en-US" sz="2400" b="0" i="0" spc="-85" dirty="0">
                <a:latin typeface="A-OTF リュウミン Pr6N M-KL"/>
                <a:cs typeface="A-OTF リュウミン Pr6N M-KL"/>
              </a:rPr>
              <a:t>市町村等行政</a:t>
            </a:r>
            <a:endParaRPr lang="ja-JP" altLang="en-US" sz="2400" dirty="0">
              <a:latin typeface="A-OTF リュウミン Pr6N M-KL"/>
              <a:cs typeface="A-OTF リュウミン Pr6N M-KL"/>
            </a:endParaRPr>
          </a:p>
        </p:txBody>
      </p:sp>
      <p:sp>
        <p:nvSpPr>
          <p:cNvPr id="10" name="object 10"/>
          <p:cNvSpPr txBox="1"/>
          <p:nvPr/>
        </p:nvSpPr>
        <p:spPr>
          <a:xfrm>
            <a:off x="462483" y="380450"/>
            <a:ext cx="762000" cy="936154"/>
          </a:xfrm>
          <a:prstGeom prst="rect">
            <a:avLst/>
          </a:prstGeom>
        </p:spPr>
        <p:txBody>
          <a:bodyPr vert="horz" wrap="square" lIns="0" tIns="12700" rIns="0" bIns="0" rtlCol="0">
            <a:spAutoFit/>
          </a:bodyPr>
          <a:lstStyle/>
          <a:p>
            <a:pPr marL="12700">
              <a:lnSpc>
                <a:spcPct val="100000"/>
              </a:lnSpc>
              <a:spcBef>
                <a:spcPts val="100"/>
              </a:spcBef>
            </a:pPr>
            <a:r>
              <a:rPr lang="en-US" altLang="ja-JP" sz="6000" spc="-105" dirty="0">
                <a:solidFill>
                  <a:srgbClr val="FFFFFF"/>
                </a:solidFill>
                <a:latin typeface="A-OTF リュウミン Pr6N M-KL"/>
                <a:cs typeface="A-OTF リュウミン Pr6N M-KL"/>
              </a:rPr>
              <a:t>10</a:t>
            </a:r>
            <a:endParaRPr sz="6000" dirty="0">
              <a:latin typeface="A-OTF リュウミン Pr6N M-KL"/>
              <a:cs typeface="A-OTF リュウミン Pr6N M-KL"/>
            </a:endParaRPr>
          </a:p>
        </p:txBody>
      </p:sp>
      <p:grpSp>
        <p:nvGrpSpPr>
          <p:cNvPr id="12" name="object 12"/>
          <p:cNvGrpSpPr/>
          <p:nvPr/>
        </p:nvGrpSpPr>
        <p:grpSpPr>
          <a:xfrm>
            <a:off x="9099959" y="7044409"/>
            <a:ext cx="980440" cy="172085"/>
            <a:chOff x="9099959" y="7044409"/>
            <a:chExt cx="980440" cy="172085"/>
          </a:xfrm>
        </p:grpSpPr>
        <p:sp>
          <p:nvSpPr>
            <p:cNvPr id="13" name="object 13"/>
            <p:cNvSpPr/>
            <p:nvPr/>
          </p:nvSpPr>
          <p:spPr>
            <a:xfrm>
              <a:off x="9516378" y="7044409"/>
              <a:ext cx="563880" cy="172085"/>
            </a:xfrm>
            <a:custGeom>
              <a:avLst/>
              <a:gdLst/>
              <a:ahLst/>
              <a:cxnLst/>
              <a:rect l="l" t="t" r="r" b="b"/>
              <a:pathLst>
                <a:path w="563879" h="172084">
                  <a:moveTo>
                    <a:pt x="563410" y="0"/>
                  </a:moveTo>
                  <a:lnTo>
                    <a:pt x="0" y="0"/>
                  </a:lnTo>
                  <a:lnTo>
                    <a:pt x="220459" y="171475"/>
                  </a:lnTo>
                  <a:lnTo>
                    <a:pt x="563410" y="171475"/>
                  </a:lnTo>
                  <a:lnTo>
                    <a:pt x="563410" y="0"/>
                  </a:lnTo>
                  <a:close/>
                </a:path>
              </a:pathLst>
            </a:custGeom>
            <a:solidFill>
              <a:srgbClr val="284278"/>
            </a:solidFill>
          </p:spPr>
          <p:txBody>
            <a:bodyPr wrap="square" lIns="0" tIns="0" rIns="0" bIns="0" rtlCol="0"/>
            <a:lstStyle/>
            <a:p>
              <a:endParaRPr/>
            </a:p>
          </p:txBody>
        </p:sp>
        <p:sp>
          <p:nvSpPr>
            <p:cNvPr id="14" name="object 14"/>
            <p:cNvSpPr/>
            <p:nvPr/>
          </p:nvSpPr>
          <p:spPr>
            <a:xfrm>
              <a:off x="9099959" y="7044412"/>
              <a:ext cx="636905" cy="172085"/>
            </a:xfrm>
            <a:custGeom>
              <a:avLst/>
              <a:gdLst/>
              <a:ahLst/>
              <a:cxnLst/>
              <a:rect l="l" t="t" r="r" b="b"/>
              <a:pathLst>
                <a:path w="636904" h="172084">
                  <a:moveTo>
                    <a:pt x="416420" y="0"/>
                  </a:moveTo>
                  <a:lnTo>
                    <a:pt x="0" y="0"/>
                  </a:lnTo>
                  <a:lnTo>
                    <a:pt x="0" y="171462"/>
                  </a:lnTo>
                  <a:lnTo>
                    <a:pt x="636879" y="171462"/>
                  </a:lnTo>
                  <a:lnTo>
                    <a:pt x="416420" y="0"/>
                  </a:lnTo>
                  <a:close/>
                </a:path>
              </a:pathLst>
            </a:custGeom>
            <a:solidFill>
              <a:srgbClr val="231F20"/>
            </a:solidFill>
          </p:spPr>
          <p:txBody>
            <a:bodyPr wrap="square" lIns="0" tIns="0" rIns="0" bIns="0" rtlCol="0"/>
            <a:lstStyle/>
            <a:p>
              <a:endParaRPr/>
            </a:p>
          </p:txBody>
        </p:sp>
      </p:grpSp>
      <p:sp>
        <p:nvSpPr>
          <p:cNvPr id="16" name="object 3">
            <a:extLst>
              <a:ext uri="{FF2B5EF4-FFF2-40B4-BE49-F238E27FC236}">
                <a16:creationId xmlns:a16="http://schemas.microsoft.com/office/drawing/2014/main" xmlns="" id="{0791D391-5544-4575-B0FB-79754CB2CFE7}"/>
              </a:ext>
            </a:extLst>
          </p:cNvPr>
          <p:cNvSpPr txBox="1"/>
          <p:nvPr/>
        </p:nvSpPr>
        <p:spPr>
          <a:xfrm>
            <a:off x="559752" y="6899298"/>
            <a:ext cx="4114800" cy="462306"/>
          </a:xfrm>
          <a:prstGeom prst="rect">
            <a:avLst/>
          </a:prstGeom>
        </p:spPr>
        <p:txBody>
          <a:bodyPr vert="horz" wrap="square" lIns="0" tIns="92075" rIns="0" bIns="0" rtlCol="0">
            <a:spAutoFit/>
          </a:bodyPr>
          <a:lstStyle/>
          <a:p>
            <a:pPr marL="12700">
              <a:lnSpc>
                <a:spcPct val="100000"/>
              </a:lnSpc>
            </a:pPr>
            <a:r>
              <a:rPr lang="ja-JP" altLang="en-US" sz="800" spc="20" dirty="0">
                <a:solidFill>
                  <a:srgbClr val="231F20"/>
                </a:solidFill>
                <a:latin typeface="+mn-ea"/>
                <a:cs typeface="A-OTF リュウミン Pr6N M-KL"/>
              </a:rPr>
              <a:t>障害児通所支援事業所等における安全な医療的ケアの実施体制の構築に関する調査研究</a:t>
            </a:r>
          </a:p>
          <a:p>
            <a:pPr marL="12700">
              <a:lnSpc>
                <a:spcPct val="100000"/>
              </a:lnSpc>
            </a:pPr>
            <a:r>
              <a:rPr lang="ja-JP" altLang="en-US" sz="800" spc="20" dirty="0">
                <a:solidFill>
                  <a:srgbClr val="231F20"/>
                </a:solidFill>
                <a:latin typeface="+mn-ea"/>
                <a:cs typeface="A-OTF リュウミン Pr6N M-KL"/>
              </a:rPr>
              <a:t>みずほ情報総研株式会社</a:t>
            </a:r>
          </a:p>
          <a:p>
            <a:pPr marL="12700">
              <a:lnSpc>
                <a:spcPct val="100000"/>
              </a:lnSpc>
            </a:pPr>
            <a:r>
              <a:rPr lang="en-US" altLang="ja-JP" sz="800" spc="20" dirty="0">
                <a:solidFill>
                  <a:srgbClr val="231F20"/>
                </a:solidFill>
                <a:latin typeface="+mn-ea"/>
                <a:cs typeface="A-OTF リュウミン Pr6N M-KL"/>
              </a:rPr>
              <a:t>【</a:t>
            </a:r>
            <a:r>
              <a:rPr lang="en-US" altLang="ja-JP" sz="800" dirty="0" err="1">
                <a:latin typeface="+mn-ea"/>
                <a:cs typeface="A-OTF リュウミン Pr6N M-KL"/>
              </a:rPr>
              <a:t>Part.Ⅱ</a:t>
            </a:r>
            <a:r>
              <a:rPr lang="en-US" altLang="ja-JP" sz="800" spc="20" dirty="0">
                <a:solidFill>
                  <a:srgbClr val="231F20"/>
                </a:solidFill>
                <a:latin typeface="+mn-ea"/>
                <a:cs typeface="A-OTF リュウミン Pr6N M-KL"/>
              </a:rPr>
              <a:t>】</a:t>
            </a:r>
            <a:r>
              <a:rPr lang="ja-JP" altLang="en-US" sz="800" spc="20" dirty="0">
                <a:solidFill>
                  <a:srgbClr val="231F20"/>
                </a:solidFill>
                <a:latin typeface="+mn-ea"/>
                <a:cs typeface="A-OTF リュウミン Pr6N M-KL"/>
              </a:rPr>
              <a:t>関係者の役割</a:t>
            </a:r>
            <a:endParaRPr sz="800" dirty="0">
              <a:latin typeface="+mn-ea"/>
              <a:cs typeface="A-OTF リュウミン Pr6N M-KL"/>
            </a:endParaRPr>
          </a:p>
        </p:txBody>
      </p:sp>
      <p:sp>
        <p:nvSpPr>
          <p:cNvPr id="19" name="object 2">
            <a:extLst>
              <a:ext uri="{FF2B5EF4-FFF2-40B4-BE49-F238E27FC236}">
                <a16:creationId xmlns:a16="http://schemas.microsoft.com/office/drawing/2014/main" xmlns="" id="{152E3137-3C26-4275-9A8B-8E43D140FD03}"/>
              </a:ext>
            </a:extLst>
          </p:cNvPr>
          <p:cNvSpPr txBox="1"/>
          <p:nvPr/>
        </p:nvSpPr>
        <p:spPr>
          <a:xfrm>
            <a:off x="559752" y="1290070"/>
            <a:ext cx="8993391" cy="1043555"/>
          </a:xfrm>
          <a:prstGeom prst="rect">
            <a:avLst/>
          </a:prstGeom>
        </p:spPr>
        <p:txBody>
          <a:bodyPr vert="horz" wrap="square" lIns="0" tIns="92075" rIns="0" bIns="0" rtlCol="0">
            <a:spAutoFit/>
          </a:bodyPr>
          <a:lstStyle/>
          <a:p>
            <a:pPr marL="12700">
              <a:lnSpc>
                <a:spcPct val="100000"/>
              </a:lnSpc>
              <a:spcBef>
                <a:spcPts val="725"/>
              </a:spcBef>
            </a:pPr>
            <a:r>
              <a:rPr lang="ja-JP" altLang="en-US" b="1" dirty="0">
                <a:solidFill>
                  <a:srgbClr val="EF4136"/>
                </a:solidFill>
                <a:latin typeface="A-OTF リュウミン Pr6N EB-KL"/>
                <a:cs typeface="A-OTF リュウミン Pr6N EB-KL"/>
              </a:rPr>
              <a:t>市町村等行政の役割</a:t>
            </a:r>
            <a:r>
              <a:rPr sz="1800" b="1" dirty="0">
                <a:solidFill>
                  <a:srgbClr val="EF4136"/>
                </a:solidFill>
                <a:latin typeface="A-OTF リュウミン Pr6N EB-KL"/>
                <a:cs typeface="A-OTF リュウミン Pr6N EB-KL"/>
              </a:rPr>
              <a:t>：</a:t>
            </a:r>
            <a:endParaRPr sz="1800" dirty="0">
              <a:latin typeface="A-OTF リュウミン Pr6N EB-KL"/>
              <a:cs typeface="A-OTF リュウミン Pr6N EB-KL"/>
            </a:endParaRPr>
          </a:p>
          <a:p>
            <a:pPr marL="12700">
              <a:lnSpc>
                <a:spcPct val="150000"/>
              </a:lnSpc>
              <a:spcBef>
                <a:spcPts val="490"/>
              </a:spcBef>
            </a:pPr>
            <a:r>
              <a:rPr lang="ja-JP" altLang="en-US" sz="1400" b="0" spc="25" dirty="0">
                <a:solidFill>
                  <a:srgbClr val="231F20"/>
                </a:solidFill>
                <a:latin typeface="A-OTF リュウミン Pr6N M-KL"/>
                <a:cs typeface="A-OTF リュウミン Pr6N M-KL"/>
              </a:rPr>
              <a:t>障害福祉サービスの利用にあたり、市町村は支給の決定をするだけではなく、地域で適切なサービスが提供されるよう体制整備に努めるとともに、利用希望がある場合には相談を受け付け、適切な情報提供を行います。</a:t>
            </a:r>
            <a:endParaRPr lang="ja-JP" altLang="en-US" sz="1400" dirty="0">
              <a:latin typeface="A-OTF リュウミン Pr6N M-KL"/>
              <a:cs typeface="A-OTF リュウミン Pr6N M-KL"/>
            </a:endParaRPr>
          </a:p>
        </p:txBody>
      </p:sp>
      <p:sp>
        <p:nvSpPr>
          <p:cNvPr id="20" name="object 11">
            <a:extLst>
              <a:ext uri="{FF2B5EF4-FFF2-40B4-BE49-F238E27FC236}">
                <a16:creationId xmlns:a16="http://schemas.microsoft.com/office/drawing/2014/main" xmlns="" id="{5CAC13FD-93A3-414A-95A2-CDE096047555}"/>
              </a:ext>
            </a:extLst>
          </p:cNvPr>
          <p:cNvSpPr/>
          <p:nvPr/>
        </p:nvSpPr>
        <p:spPr>
          <a:xfrm>
            <a:off x="5372201" y="1266366"/>
            <a:ext cx="4711599"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sp>
        <p:nvSpPr>
          <p:cNvPr id="21" name="object 11">
            <a:extLst>
              <a:ext uri="{FF2B5EF4-FFF2-40B4-BE49-F238E27FC236}">
                <a16:creationId xmlns:a16="http://schemas.microsoft.com/office/drawing/2014/main" xmlns="" id="{15228423-6E0F-413D-8A30-749ECD89983B}"/>
              </a:ext>
            </a:extLst>
          </p:cNvPr>
          <p:cNvSpPr/>
          <p:nvPr/>
        </p:nvSpPr>
        <p:spPr>
          <a:xfrm>
            <a:off x="546100" y="6821502"/>
            <a:ext cx="9524048"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sp>
        <p:nvSpPr>
          <p:cNvPr id="22" name="正方形/長方形 21">
            <a:extLst>
              <a:ext uri="{FF2B5EF4-FFF2-40B4-BE49-F238E27FC236}">
                <a16:creationId xmlns:a16="http://schemas.microsoft.com/office/drawing/2014/main" xmlns="" id="{B6843DB3-D3B1-4766-A5F5-33AF04CC06D6}"/>
              </a:ext>
            </a:extLst>
          </p:cNvPr>
          <p:cNvSpPr/>
          <p:nvPr/>
        </p:nvSpPr>
        <p:spPr>
          <a:xfrm>
            <a:off x="3342633" y="2521196"/>
            <a:ext cx="3091185" cy="1244944"/>
          </a:xfrm>
          <a:prstGeom prst="rect">
            <a:avLst/>
          </a:prstGeom>
          <a:gradFill flip="none" rotWithShape="1">
            <a:gsLst>
              <a:gs pos="0">
                <a:srgbClr val="66FF99"/>
              </a:gs>
              <a:gs pos="18000">
                <a:srgbClr val="66FF99">
                  <a:tint val="44500"/>
                  <a:satMod val="160000"/>
                </a:srgbClr>
              </a:gs>
              <a:gs pos="100000">
                <a:srgbClr val="66FF99">
                  <a:tint val="23500"/>
                  <a:satMod val="160000"/>
                  <a:lumMod val="0"/>
                  <a:lumOff val="100000"/>
                </a:srgbClr>
              </a:gs>
            </a:gsLst>
            <a:lin ang="16200000" scaled="1"/>
            <a:tileRect/>
          </a:gradFill>
          <a:ln w="12700">
            <a:noFill/>
          </a:ln>
          <a:effectLst>
            <a:outerShdw blurRad="44450" dist="27940" dir="5400000" algn="ctr">
              <a:srgbClr val="000000">
                <a:alpha val="32000"/>
              </a:srgbClr>
            </a:outerShdw>
          </a:effectLst>
        </p:spPr>
        <p:style>
          <a:lnRef idx="2">
            <a:schemeClr val="accent6"/>
          </a:lnRef>
          <a:fillRef idx="1">
            <a:schemeClr val="lt1"/>
          </a:fillRef>
          <a:effectRef idx="0">
            <a:schemeClr val="accent6"/>
          </a:effectRef>
          <a:fontRef idx="minor">
            <a:schemeClr val="dk1"/>
          </a:fontRef>
        </p:style>
        <p:txBody>
          <a:bodyPr rtlCol="0" anchor="b"/>
          <a:lstStyle/>
          <a:p>
            <a:pPr marL="0" marR="0" lvl="0" indent="0" algn="l" defTabSz="914400" rtl="0" eaLnBrk="1" fontAlgn="auto" latinLnBrk="0" hangingPunct="1">
              <a:lnSpc>
                <a:spcPts val="1569"/>
              </a:lnSpc>
              <a:spcBef>
                <a:spcPts val="0"/>
              </a:spcBef>
              <a:spcAft>
                <a:spcPts val="0"/>
              </a:spcAft>
              <a:buClrTx/>
              <a:buSzTx/>
              <a:buFontTx/>
              <a:buNone/>
              <a:tabLst/>
              <a:defRPr/>
            </a:pPr>
            <a:r>
              <a:rPr kumimoji="1" lang="ja-JP" altLang="en-US" sz="1015" b="0" i="0" u="none" strike="noStrike" kern="1200" cap="none" spc="0" normalizeH="0" baseline="0" noProof="0" dirty="0">
                <a:ln>
                  <a:noFill/>
                </a:ln>
                <a:solidFill>
                  <a:prstClr val="black">
                    <a:lumMod val="85000"/>
                    <a:lumOff val="15000"/>
                  </a:prstClr>
                </a:solidFill>
                <a:effectLst/>
                <a:uLnTx/>
                <a:uFillTx/>
                <a:latin typeface="ＭＳ Ｐゴシック"/>
                <a:ea typeface="ＭＳ Ｐゴシック" panose="020B0600070205080204" pitchFamily="50" charset="-128"/>
                <a:cs typeface="Meiryo UI" panose="020B0604030504040204" pitchFamily="50" charset="-128"/>
              </a:rPr>
              <a:t>○訪問診療や訪問看護等医療を受けながら生活</a:t>
            </a:r>
            <a:endParaRPr kumimoji="1" lang="en-US" altLang="ja-JP" sz="1015" b="0" i="0" u="none" strike="noStrike" kern="1200" cap="none" spc="0" normalizeH="0" baseline="0" noProof="0" dirty="0">
              <a:ln>
                <a:noFill/>
              </a:ln>
              <a:solidFill>
                <a:prstClr val="black">
                  <a:lumMod val="85000"/>
                  <a:lumOff val="15000"/>
                </a:prstClr>
              </a:solidFill>
              <a:effectLst/>
              <a:uLnTx/>
              <a:uFillTx/>
              <a:latin typeface="ＭＳ Ｐゴシック"/>
              <a:ea typeface="ＭＳ Ｐゴシック" panose="020B0600070205080204" pitchFamily="50" charset="-128"/>
              <a:cs typeface="Meiryo UI" panose="020B0604030504040204" pitchFamily="50" charset="-128"/>
            </a:endParaRPr>
          </a:p>
          <a:p>
            <a:pPr marL="0" marR="0" lvl="0" indent="0" algn="l" defTabSz="914400" rtl="0" eaLnBrk="1" fontAlgn="auto" latinLnBrk="0" hangingPunct="1">
              <a:lnSpc>
                <a:spcPts val="1569"/>
              </a:lnSpc>
              <a:spcBef>
                <a:spcPts val="0"/>
              </a:spcBef>
              <a:spcAft>
                <a:spcPts val="0"/>
              </a:spcAft>
              <a:buClrTx/>
              <a:buSzTx/>
              <a:buFontTx/>
              <a:buNone/>
              <a:tabLst/>
              <a:defRPr/>
            </a:pPr>
            <a:r>
              <a:rPr kumimoji="1" lang="ja-JP" altLang="en-US" sz="1015" b="0" i="0" u="none" strike="noStrike" kern="1200" cap="none" spc="0" normalizeH="0" baseline="0" noProof="0" dirty="0">
                <a:ln>
                  <a:noFill/>
                </a:ln>
                <a:solidFill>
                  <a:prstClr val="black">
                    <a:lumMod val="85000"/>
                    <a:lumOff val="15000"/>
                  </a:prstClr>
                </a:solidFill>
                <a:effectLst/>
                <a:uLnTx/>
                <a:uFillTx/>
                <a:latin typeface="ＭＳ Ｐゴシック"/>
                <a:ea typeface="ＭＳ Ｐゴシック" panose="020B0600070205080204" pitchFamily="50" charset="-128"/>
                <a:cs typeface="Meiryo UI" panose="020B0604030504040204" pitchFamily="50" charset="-128"/>
              </a:rPr>
              <a:t>　することができる体制の整備の確保</a:t>
            </a:r>
            <a:endParaRPr kumimoji="1" lang="en-US" altLang="ja-JP" sz="1015" b="0" i="0" u="none" strike="noStrike" kern="1200" cap="none" spc="0" normalizeH="0" baseline="0" noProof="0" dirty="0">
              <a:ln>
                <a:noFill/>
              </a:ln>
              <a:solidFill>
                <a:prstClr val="black">
                  <a:lumMod val="85000"/>
                  <a:lumOff val="15000"/>
                </a:prstClr>
              </a:solidFill>
              <a:effectLst/>
              <a:uLnTx/>
              <a:uFillTx/>
              <a:latin typeface="ＭＳ Ｐゴシック"/>
              <a:ea typeface="ＭＳ Ｐゴシック" panose="020B0600070205080204" pitchFamily="50" charset="-128"/>
              <a:cs typeface="Meiryo UI" panose="020B0604030504040204" pitchFamily="50" charset="-128"/>
            </a:endParaRPr>
          </a:p>
          <a:p>
            <a:pPr marL="0" marR="0" lvl="0" indent="0" algn="l" defTabSz="914400" rtl="0" eaLnBrk="1" fontAlgn="auto" latinLnBrk="0" hangingPunct="1">
              <a:lnSpc>
                <a:spcPts val="1569"/>
              </a:lnSpc>
              <a:spcBef>
                <a:spcPts val="0"/>
              </a:spcBef>
              <a:spcAft>
                <a:spcPts val="0"/>
              </a:spcAft>
              <a:buClrTx/>
              <a:buSzTx/>
              <a:buFontTx/>
              <a:buNone/>
              <a:tabLst/>
              <a:defRPr/>
            </a:pPr>
            <a:r>
              <a:rPr kumimoji="1" lang="ja-JP" altLang="en-US" sz="1015" b="0" i="0" u="none" strike="noStrike" kern="1200" cap="none" spc="0" normalizeH="0" baseline="0" noProof="0" dirty="0">
                <a:ln>
                  <a:noFill/>
                </a:ln>
                <a:solidFill>
                  <a:prstClr val="black">
                    <a:lumMod val="85000"/>
                    <a:lumOff val="15000"/>
                  </a:prstClr>
                </a:solidFill>
                <a:effectLst/>
                <a:uLnTx/>
                <a:uFillTx/>
                <a:latin typeface="ＭＳ Ｐゴシック"/>
                <a:ea typeface="ＭＳ Ｐゴシック" panose="020B0600070205080204" pitchFamily="50" charset="-128"/>
                <a:cs typeface="Meiryo UI" panose="020B0604030504040204" pitchFamily="50" charset="-128"/>
              </a:rPr>
              <a:t>○小児在宅医療従事者育成のための研修会の</a:t>
            </a:r>
            <a:endParaRPr kumimoji="1" lang="en-US" altLang="ja-JP" sz="1015" b="0" i="0" u="none" strike="noStrike" kern="1200" cap="none" spc="0" normalizeH="0" baseline="0" noProof="0" dirty="0">
              <a:ln>
                <a:noFill/>
              </a:ln>
              <a:solidFill>
                <a:prstClr val="black">
                  <a:lumMod val="85000"/>
                  <a:lumOff val="15000"/>
                </a:prstClr>
              </a:solidFill>
              <a:effectLst/>
              <a:uLnTx/>
              <a:uFillTx/>
              <a:latin typeface="ＭＳ Ｐゴシック"/>
              <a:ea typeface="ＭＳ Ｐゴシック" panose="020B0600070205080204" pitchFamily="50" charset="-128"/>
              <a:cs typeface="Meiryo UI" panose="020B0604030504040204" pitchFamily="50" charset="-128"/>
            </a:endParaRPr>
          </a:p>
          <a:p>
            <a:pPr marL="0" marR="0" lvl="0" indent="0" algn="l" defTabSz="914400" rtl="0" eaLnBrk="1" fontAlgn="auto" latinLnBrk="0" hangingPunct="1">
              <a:lnSpc>
                <a:spcPts val="1569"/>
              </a:lnSpc>
              <a:spcBef>
                <a:spcPts val="0"/>
              </a:spcBef>
              <a:spcAft>
                <a:spcPts val="0"/>
              </a:spcAft>
              <a:buClrTx/>
              <a:buSzTx/>
              <a:buFontTx/>
              <a:buNone/>
              <a:tabLst/>
              <a:defRPr/>
            </a:pPr>
            <a:r>
              <a:rPr kumimoji="1" lang="ja-JP" altLang="en-US" sz="1015" b="0" i="0" u="none" strike="noStrike" kern="1200" cap="none" spc="0" normalizeH="0" baseline="0" noProof="0" dirty="0">
                <a:ln>
                  <a:noFill/>
                </a:ln>
                <a:solidFill>
                  <a:prstClr val="black">
                    <a:lumMod val="85000"/>
                    <a:lumOff val="15000"/>
                  </a:prstClr>
                </a:solidFill>
                <a:effectLst/>
                <a:uLnTx/>
                <a:uFillTx/>
                <a:latin typeface="ＭＳ Ｐゴシック"/>
                <a:ea typeface="ＭＳ Ｐゴシック" panose="020B0600070205080204" pitchFamily="50" charset="-128"/>
                <a:cs typeface="Meiryo UI" panose="020B0604030504040204" pitchFamily="50" charset="-128"/>
              </a:rPr>
              <a:t>　実施　　　　　　　　　　　　　　　　　　　　　　　　　等</a:t>
            </a:r>
            <a:endParaRPr kumimoji="1" lang="en-US" altLang="ja-JP" sz="1015" b="0" i="0" u="none" strike="noStrike" kern="1200" cap="none" spc="0" normalizeH="0" baseline="0" noProof="0" dirty="0">
              <a:ln>
                <a:noFill/>
              </a:ln>
              <a:solidFill>
                <a:prstClr val="black">
                  <a:lumMod val="85000"/>
                  <a:lumOff val="15000"/>
                </a:prstClr>
              </a:solidFill>
              <a:effectLst/>
              <a:uLnTx/>
              <a:uFillTx/>
              <a:latin typeface="ＭＳ Ｐゴシック"/>
              <a:ea typeface="ＭＳ Ｐゴシック" panose="020B0600070205080204" pitchFamily="50" charset="-128"/>
              <a:cs typeface="Meiryo UI" panose="020B0604030504040204" pitchFamily="50" charset="-128"/>
            </a:endParaRPr>
          </a:p>
        </p:txBody>
      </p:sp>
      <p:sp>
        <p:nvSpPr>
          <p:cNvPr id="23" name="正方形/長方形 22">
            <a:extLst>
              <a:ext uri="{FF2B5EF4-FFF2-40B4-BE49-F238E27FC236}">
                <a16:creationId xmlns:a16="http://schemas.microsoft.com/office/drawing/2014/main" xmlns="" id="{93666786-1C00-47C4-A530-DB251AEEACAB}"/>
              </a:ext>
            </a:extLst>
          </p:cNvPr>
          <p:cNvSpPr/>
          <p:nvPr/>
        </p:nvSpPr>
        <p:spPr>
          <a:xfrm>
            <a:off x="6520543" y="2492010"/>
            <a:ext cx="3004462" cy="1274130"/>
          </a:xfrm>
          <a:prstGeom prst="rect">
            <a:avLst/>
          </a:prstGeom>
          <a:gradFill flip="none" rotWithShape="1">
            <a:gsLst>
              <a:gs pos="0">
                <a:srgbClr val="BACEE5"/>
              </a:gs>
              <a:gs pos="98000">
                <a:schemeClr val="bg1"/>
              </a:gs>
              <a:gs pos="0">
                <a:schemeClr val="accent1">
                  <a:lumMod val="30000"/>
                  <a:lumOff val="70000"/>
                </a:schemeClr>
              </a:gs>
            </a:gsLst>
            <a:lin ang="16200000" scaled="1"/>
            <a:tileRect/>
          </a:gradFill>
          <a:ln w="12700">
            <a:noFill/>
          </a:ln>
          <a:effectLst>
            <a:outerShdw blurRad="44450" dist="27940" dir="5400000" algn="ctr">
              <a:srgbClr val="000000">
                <a:alpha val="32000"/>
              </a:srgbClr>
            </a:outerShdw>
          </a:effectLst>
        </p:spPr>
        <p:style>
          <a:lnRef idx="2">
            <a:schemeClr val="accent6"/>
          </a:lnRef>
          <a:fillRef idx="1">
            <a:schemeClr val="lt1"/>
          </a:fillRef>
          <a:effectRef idx="0">
            <a:schemeClr val="accent6"/>
          </a:effectRef>
          <a:fontRef idx="minor">
            <a:schemeClr val="dk1"/>
          </a:fontRef>
        </p:style>
        <p:txBody>
          <a:bodyPr rtlCol="0" anchor="b"/>
          <a:lstStyle/>
          <a:p>
            <a:pPr marL="0" marR="0" lvl="0" indent="0" algn="l" defTabSz="914400" rtl="0" eaLnBrk="1" fontAlgn="auto" latinLnBrk="0" hangingPunct="1">
              <a:lnSpc>
                <a:spcPts val="1569"/>
              </a:lnSpc>
              <a:spcBef>
                <a:spcPts val="0"/>
              </a:spcBef>
              <a:spcAft>
                <a:spcPts val="0"/>
              </a:spcAft>
              <a:buClrTx/>
              <a:buSzTx/>
              <a:buFontTx/>
              <a:buNone/>
              <a:tabLst/>
              <a:defRPr/>
            </a:pPr>
            <a:r>
              <a:rPr kumimoji="1" lang="ja-JP" altLang="en-US" sz="1015" b="0" i="0" u="none" strike="noStrike" kern="1200" cap="none" spc="0" normalizeH="0" baseline="0" noProof="0" dirty="0">
                <a:ln>
                  <a:noFill/>
                </a:ln>
                <a:solidFill>
                  <a:prstClr val="black">
                    <a:lumMod val="85000"/>
                    <a:lumOff val="15000"/>
                  </a:prstClr>
                </a:solidFill>
                <a:effectLst/>
                <a:uLnTx/>
                <a:uFillTx/>
                <a:latin typeface="ＭＳ Ｐゴシック"/>
                <a:ea typeface="ＭＳ Ｐゴシック" panose="020B0600070205080204" pitchFamily="50" charset="-128"/>
                <a:cs typeface="Meiryo UI" panose="020B0604030504040204" pitchFamily="50" charset="-128"/>
              </a:rPr>
              <a:t>○障害児福祉計画等を利用しながら計画的</a:t>
            </a:r>
            <a:endParaRPr kumimoji="1" lang="en-US" altLang="ja-JP" sz="1015" b="0" i="0" u="none" strike="noStrike" kern="1200" cap="none" spc="0" normalizeH="0" baseline="0" noProof="0" dirty="0">
              <a:ln>
                <a:noFill/>
              </a:ln>
              <a:solidFill>
                <a:prstClr val="black">
                  <a:lumMod val="85000"/>
                  <a:lumOff val="15000"/>
                </a:prstClr>
              </a:solidFill>
              <a:effectLst/>
              <a:uLnTx/>
              <a:uFillTx/>
              <a:latin typeface="ＭＳ Ｐゴシック"/>
              <a:ea typeface="ＭＳ Ｐゴシック" panose="020B0600070205080204" pitchFamily="50" charset="-128"/>
              <a:cs typeface="Meiryo UI" panose="020B0604030504040204" pitchFamily="50" charset="-128"/>
            </a:endParaRPr>
          </a:p>
          <a:p>
            <a:pPr marL="0" marR="0" lvl="0" indent="0" algn="l" defTabSz="914400" rtl="0" eaLnBrk="1" fontAlgn="auto" latinLnBrk="0" hangingPunct="1">
              <a:lnSpc>
                <a:spcPts val="1569"/>
              </a:lnSpc>
              <a:spcBef>
                <a:spcPts val="0"/>
              </a:spcBef>
              <a:spcAft>
                <a:spcPts val="0"/>
              </a:spcAft>
              <a:buClrTx/>
              <a:buSzTx/>
              <a:buFontTx/>
              <a:buNone/>
              <a:tabLst/>
              <a:defRPr/>
            </a:pPr>
            <a:r>
              <a:rPr kumimoji="1" lang="ja-JP" altLang="en-US" sz="1015" b="0" i="0" u="none" strike="noStrike" kern="1200" cap="none" spc="0" normalizeH="0" baseline="0" noProof="0" dirty="0">
                <a:ln>
                  <a:noFill/>
                </a:ln>
                <a:solidFill>
                  <a:prstClr val="black">
                    <a:lumMod val="85000"/>
                    <a:lumOff val="15000"/>
                  </a:prstClr>
                </a:solidFill>
                <a:effectLst/>
                <a:uLnTx/>
                <a:uFillTx/>
                <a:latin typeface="ＭＳ Ｐゴシック"/>
                <a:ea typeface="ＭＳ Ｐゴシック" panose="020B0600070205080204" pitchFamily="50" charset="-128"/>
                <a:cs typeface="Meiryo UI" panose="020B0604030504040204" pitchFamily="50" charset="-128"/>
              </a:rPr>
              <a:t>　な体制整備</a:t>
            </a:r>
            <a:endParaRPr kumimoji="1" lang="en-US" altLang="ja-JP" sz="1015" b="0" i="0" u="none" strike="noStrike" kern="1200" cap="none" spc="0" normalizeH="0" baseline="0" noProof="0" dirty="0">
              <a:ln>
                <a:noFill/>
              </a:ln>
              <a:solidFill>
                <a:prstClr val="black">
                  <a:lumMod val="85000"/>
                  <a:lumOff val="15000"/>
                </a:prstClr>
              </a:solidFill>
              <a:effectLst/>
              <a:uLnTx/>
              <a:uFillTx/>
              <a:latin typeface="ＭＳ Ｐゴシック"/>
              <a:ea typeface="ＭＳ Ｐゴシック" panose="020B0600070205080204" pitchFamily="50" charset="-128"/>
              <a:cs typeface="Meiryo UI" panose="020B0604030504040204" pitchFamily="50" charset="-128"/>
            </a:endParaRPr>
          </a:p>
          <a:p>
            <a:pPr marL="0" marR="0" lvl="0" indent="0" algn="l" defTabSz="914400" rtl="0" eaLnBrk="1" fontAlgn="auto" latinLnBrk="0" hangingPunct="1">
              <a:lnSpc>
                <a:spcPts val="1569"/>
              </a:lnSpc>
              <a:spcBef>
                <a:spcPts val="0"/>
              </a:spcBef>
              <a:spcAft>
                <a:spcPts val="0"/>
              </a:spcAft>
              <a:buClrTx/>
              <a:buSzTx/>
              <a:buFontTx/>
              <a:buNone/>
              <a:tabLst/>
              <a:defRPr/>
            </a:pPr>
            <a:r>
              <a:rPr kumimoji="1" lang="ja-JP" altLang="en-US" sz="1015" b="0" i="0" u="none" strike="noStrike" kern="1200" cap="none" spc="0" normalizeH="0" baseline="0" noProof="0" dirty="0">
                <a:ln>
                  <a:noFill/>
                </a:ln>
                <a:solidFill>
                  <a:prstClr val="black">
                    <a:lumMod val="85000"/>
                    <a:lumOff val="15000"/>
                  </a:prstClr>
                </a:solidFill>
                <a:effectLst/>
                <a:uLnTx/>
                <a:uFillTx/>
                <a:latin typeface="ＭＳ Ｐゴシック"/>
                <a:ea typeface="ＭＳ Ｐゴシック" panose="020B0600070205080204" pitchFamily="50" charset="-128"/>
                <a:cs typeface="Meiryo UI" panose="020B0604030504040204" pitchFamily="50" charset="-128"/>
              </a:rPr>
              <a:t>○医療的ケアに対応できる短期入所や障害</a:t>
            </a:r>
            <a:endParaRPr kumimoji="1" lang="en-US" altLang="ja-JP" sz="1015" b="0" i="0" u="none" strike="noStrike" kern="1200" cap="none" spc="0" normalizeH="0" baseline="0" noProof="0" dirty="0">
              <a:ln>
                <a:noFill/>
              </a:ln>
              <a:solidFill>
                <a:prstClr val="black">
                  <a:lumMod val="85000"/>
                  <a:lumOff val="15000"/>
                </a:prstClr>
              </a:solidFill>
              <a:effectLst/>
              <a:uLnTx/>
              <a:uFillTx/>
              <a:latin typeface="ＭＳ Ｐゴシック"/>
              <a:ea typeface="ＭＳ Ｐゴシック" panose="020B0600070205080204" pitchFamily="50" charset="-128"/>
              <a:cs typeface="Meiryo UI" panose="020B0604030504040204" pitchFamily="50" charset="-128"/>
            </a:endParaRPr>
          </a:p>
          <a:p>
            <a:pPr marL="0" marR="0" lvl="0" indent="0" algn="l" defTabSz="914400" rtl="0" eaLnBrk="1" fontAlgn="auto" latinLnBrk="0" hangingPunct="1">
              <a:lnSpc>
                <a:spcPts val="1569"/>
              </a:lnSpc>
              <a:spcBef>
                <a:spcPts val="0"/>
              </a:spcBef>
              <a:spcAft>
                <a:spcPts val="0"/>
              </a:spcAft>
              <a:buClrTx/>
              <a:buSzTx/>
              <a:buFontTx/>
              <a:buNone/>
              <a:tabLst/>
              <a:defRPr/>
            </a:pPr>
            <a:r>
              <a:rPr kumimoji="1" lang="ja-JP" altLang="en-US" sz="1015" b="0" i="0" u="none" strike="noStrike" kern="1200" cap="none" spc="0" normalizeH="0" baseline="0" noProof="0" dirty="0">
                <a:ln>
                  <a:noFill/>
                </a:ln>
                <a:solidFill>
                  <a:prstClr val="black">
                    <a:lumMod val="85000"/>
                    <a:lumOff val="15000"/>
                  </a:prstClr>
                </a:solidFill>
                <a:effectLst/>
                <a:uLnTx/>
                <a:uFillTx/>
                <a:latin typeface="ＭＳ Ｐゴシック"/>
                <a:ea typeface="ＭＳ Ｐゴシック" panose="020B0600070205080204" pitchFamily="50" charset="-128"/>
                <a:cs typeface="Meiryo UI" panose="020B0604030504040204" pitchFamily="50" charset="-128"/>
              </a:rPr>
              <a:t>　児通所支援等の確保　　　　　　　　　　　   等</a:t>
            </a:r>
            <a:endParaRPr kumimoji="1" lang="en-US" altLang="ja-JP" sz="1015" b="0" i="0" u="none" strike="noStrike" kern="1200" cap="none" spc="0" normalizeH="0" baseline="0" noProof="0" dirty="0">
              <a:ln>
                <a:noFill/>
              </a:ln>
              <a:solidFill>
                <a:prstClr val="black">
                  <a:lumMod val="85000"/>
                  <a:lumOff val="15000"/>
                </a:prstClr>
              </a:solidFill>
              <a:effectLst/>
              <a:uLnTx/>
              <a:uFillTx/>
              <a:latin typeface="ＭＳ Ｐゴシック"/>
              <a:ea typeface="ＭＳ Ｐゴシック" panose="020B0600070205080204" pitchFamily="50" charset="-128"/>
              <a:cs typeface="Meiryo UI" panose="020B0604030504040204" pitchFamily="50" charset="-128"/>
            </a:endParaRPr>
          </a:p>
        </p:txBody>
      </p:sp>
      <p:sp>
        <p:nvSpPr>
          <p:cNvPr id="24" name="正方形/長方形 23">
            <a:extLst>
              <a:ext uri="{FF2B5EF4-FFF2-40B4-BE49-F238E27FC236}">
                <a16:creationId xmlns:a16="http://schemas.microsoft.com/office/drawing/2014/main" xmlns="" id="{AC39947A-EDE8-4D73-A8DD-3B51A0924BE4}"/>
              </a:ext>
            </a:extLst>
          </p:cNvPr>
          <p:cNvSpPr/>
          <p:nvPr/>
        </p:nvSpPr>
        <p:spPr>
          <a:xfrm>
            <a:off x="3368825" y="5294906"/>
            <a:ext cx="1872209" cy="1305545"/>
          </a:xfrm>
          <a:prstGeom prst="rect">
            <a:avLst/>
          </a:prstGeom>
          <a:gradFill flip="none" rotWithShape="1">
            <a:gsLst>
              <a:gs pos="0">
                <a:schemeClr val="accent1">
                  <a:lumMod val="20000"/>
                  <a:lumOff val="80000"/>
                </a:schemeClr>
              </a:gs>
              <a:gs pos="99000">
                <a:schemeClr val="accent1">
                  <a:alpha val="44000"/>
                </a:schemeClr>
              </a:gs>
              <a:gs pos="90000">
                <a:srgbClr val="00CC99">
                  <a:tint val="23500"/>
                  <a:satMod val="160000"/>
                  <a:lumMod val="0"/>
                  <a:lumOff val="100000"/>
                </a:srgbClr>
              </a:gs>
            </a:gsLst>
            <a:lin ang="5400000" scaled="1"/>
            <a:tileRect/>
          </a:gradFill>
          <a:ln w="12700">
            <a:noFill/>
          </a:ln>
          <a:effectLst>
            <a:outerShdw blurRad="44450" dist="27940" dir="5400000" algn="ctr">
              <a:srgbClr val="000000">
                <a:alpha val="32000"/>
              </a:srgbClr>
            </a:outerShdw>
          </a:effectLst>
        </p:spPr>
        <p:style>
          <a:lnRef idx="2">
            <a:schemeClr val="accent6"/>
          </a:lnRef>
          <a:fillRef idx="1">
            <a:schemeClr val="lt1"/>
          </a:fillRef>
          <a:effectRef idx="0">
            <a:schemeClr val="accent6"/>
          </a:effectRef>
          <a:fontRef idx="minor">
            <a:schemeClr val="dk1"/>
          </a:fontRef>
        </p:style>
        <p:txBody>
          <a:bodyPr rtlCol="0" anchor="b"/>
          <a:lstStyle/>
          <a:p>
            <a:pPr marL="0" marR="0" lvl="0" indent="0" algn="l" defTabSz="914400" rtl="0" eaLnBrk="1" fontAlgn="auto" latinLnBrk="0" hangingPunct="1">
              <a:lnSpc>
                <a:spcPts val="1569"/>
              </a:lnSpc>
              <a:spcBef>
                <a:spcPts val="0"/>
              </a:spcBef>
              <a:spcAft>
                <a:spcPts val="0"/>
              </a:spcAft>
              <a:buClrTx/>
              <a:buSzTx/>
              <a:buFontTx/>
              <a:buNone/>
              <a:tabLst/>
              <a:defRPr/>
            </a:pPr>
            <a:endParaRPr kumimoji="1" lang="en-US" altLang="ja-JP" sz="1015" b="0" i="0" u="none" strike="noStrike" kern="1200" cap="none" spc="0" normalizeH="0" baseline="0" noProof="0" dirty="0">
              <a:ln>
                <a:noFill/>
              </a:ln>
              <a:solidFill>
                <a:prstClr val="black">
                  <a:lumMod val="85000"/>
                  <a:lumOff val="15000"/>
                </a:prstClr>
              </a:solidFill>
              <a:effectLst/>
              <a:uLnTx/>
              <a:uFillTx/>
              <a:latin typeface="ＭＳ Ｐゴシック"/>
              <a:ea typeface="ＭＳ Ｐゴシック" panose="020B0600070205080204" pitchFamily="50" charset="-128"/>
              <a:cs typeface="Meiryo UI" panose="020B0604030504040204" pitchFamily="50" charset="-128"/>
            </a:endParaRPr>
          </a:p>
          <a:p>
            <a:pPr marL="0" marR="0" lvl="0" indent="0" algn="l" defTabSz="914400" rtl="0" eaLnBrk="1" fontAlgn="auto" latinLnBrk="0" hangingPunct="1">
              <a:lnSpc>
                <a:spcPts val="1569"/>
              </a:lnSpc>
              <a:spcBef>
                <a:spcPts val="0"/>
              </a:spcBef>
              <a:spcAft>
                <a:spcPts val="0"/>
              </a:spcAft>
              <a:buClrTx/>
              <a:buSzTx/>
              <a:buFontTx/>
              <a:buNone/>
              <a:tabLst/>
              <a:defRPr/>
            </a:pPr>
            <a:endParaRPr kumimoji="1" lang="en-US" altLang="ja-JP" sz="1015" b="0" i="0" u="none" strike="noStrike" kern="1200" cap="none" spc="0" normalizeH="0" baseline="0" noProof="0" dirty="0">
              <a:ln>
                <a:noFill/>
              </a:ln>
              <a:solidFill>
                <a:prstClr val="black">
                  <a:lumMod val="85000"/>
                  <a:lumOff val="15000"/>
                </a:prstClr>
              </a:solidFill>
              <a:effectLst/>
              <a:uLnTx/>
              <a:uFillTx/>
              <a:latin typeface="ＭＳ Ｐゴシック"/>
              <a:ea typeface="ＭＳ Ｐゴシック" panose="020B0600070205080204" pitchFamily="50" charset="-128"/>
              <a:cs typeface="Meiryo UI" panose="020B0604030504040204" pitchFamily="50" charset="-128"/>
            </a:endParaRPr>
          </a:p>
          <a:p>
            <a:pPr marL="0" marR="0" lvl="0" indent="0" algn="l" defTabSz="914400" rtl="0" eaLnBrk="1" fontAlgn="auto" latinLnBrk="0" hangingPunct="1">
              <a:lnSpc>
                <a:spcPts val="1569"/>
              </a:lnSpc>
              <a:spcBef>
                <a:spcPts val="0"/>
              </a:spcBef>
              <a:spcAft>
                <a:spcPts val="0"/>
              </a:spcAft>
              <a:buClrTx/>
              <a:buSzTx/>
              <a:buFontTx/>
              <a:buNone/>
              <a:tabLst/>
              <a:defRPr/>
            </a:pPr>
            <a:r>
              <a:rPr kumimoji="1" lang="ja-JP" altLang="en-US" sz="1015" b="0" i="0" u="none" strike="noStrike" kern="1200" cap="none" spc="0" normalizeH="0" baseline="0" noProof="0" dirty="0">
                <a:ln>
                  <a:noFill/>
                </a:ln>
                <a:solidFill>
                  <a:prstClr val="black">
                    <a:lumMod val="85000"/>
                    <a:lumOff val="15000"/>
                  </a:prstClr>
                </a:solidFill>
                <a:effectLst/>
                <a:uLnTx/>
                <a:uFillTx/>
                <a:latin typeface="ＭＳ Ｐゴシック"/>
                <a:ea typeface="ＭＳ Ｐゴシック" panose="020B0600070205080204" pitchFamily="50" charset="-128"/>
                <a:cs typeface="Meiryo UI" panose="020B0604030504040204" pitchFamily="50" charset="-128"/>
              </a:rPr>
              <a:t>○</a:t>
            </a:r>
            <a:r>
              <a:rPr kumimoji="1" lang="ja-JP" altLang="en-US" sz="1015" b="0" i="0" u="none" strike="noStrike" kern="1200" cap="none" spc="0" normalizeH="0" baseline="0" noProof="0" dirty="0">
                <a:ln>
                  <a:noFill/>
                </a:ln>
                <a:solidFill>
                  <a:prstClr val="black"/>
                </a:solidFill>
                <a:effectLst/>
                <a:uLnTx/>
                <a:uFillTx/>
                <a:latin typeface="ＭＳ Ｐゴシック"/>
                <a:ea typeface="ＭＳ Ｐゴシック" panose="020B0600070205080204" pitchFamily="50" charset="-128"/>
                <a:cs typeface="Meiryo UI" panose="020B0604030504040204" pitchFamily="50" charset="-128"/>
              </a:rPr>
              <a:t>母子保健施策を通じて把</a:t>
            </a:r>
            <a:endParaRPr kumimoji="1" lang="en-US" altLang="ja-JP" sz="1015" b="0" i="0" u="none" strike="noStrike" kern="1200" cap="none" spc="0" normalizeH="0" baseline="0" noProof="0" dirty="0">
              <a:ln>
                <a:noFill/>
              </a:ln>
              <a:solidFill>
                <a:prstClr val="black"/>
              </a:solidFill>
              <a:effectLst/>
              <a:uLnTx/>
              <a:uFillTx/>
              <a:latin typeface="ＭＳ Ｐゴシック"/>
              <a:ea typeface="ＭＳ Ｐゴシック" panose="020B0600070205080204" pitchFamily="50" charset="-128"/>
              <a:cs typeface="Meiryo UI" panose="020B0604030504040204" pitchFamily="50" charset="-128"/>
            </a:endParaRPr>
          </a:p>
          <a:p>
            <a:pPr marL="0" marR="0" lvl="0" indent="0" algn="l" defTabSz="914400" rtl="0" eaLnBrk="1" fontAlgn="auto" latinLnBrk="0" hangingPunct="1">
              <a:lnSpc>
                <a:spcPts val="1569"/>
              </a:lnSpc>
              <a:spcBef>
                <a:spcPts val="0"/>
              </a:spcBef>
              <a:spcAft>
                <a:spcPts val="0"/>
              </a:spcAft>
              <a:buClrTx/>
              <a:buSzTx/>
              <a:buFontTx/>
              <a:buNone/>
              <a:tabLst/>
              <a:defRPr/>
            </a:pPr>
            <a:r>
              <a:rPr kumimoji="1" lang="ja-JP" altLang="en-US" sz="1015" b="0" i="0" u="none" strike="noStrike" kern="1200" cap="none" spc="0" normalizeH="0" baseline="0" noProof="0" dirty="0">
                <a:ln>
                  <a:noFill/>
                </a:ln>
                <a:solidFill>
                  <a:prstClr val="black"/>
                </a:solidFill>
                <a:effectLst/>
                <a:uLnTx/>
                <a:uFillTx/>
                <a:latin typeface="ＭＳ Ｐゴシック"/>
                <a:ea typeface="ＭＳ Ｐゴシック" panose="020B0600070205080204" pitchFamily="50" charset="-128"/>
                <a:cs typeface="Meiryo UI" panose="020B0604030504040204" pitchFamily="50" charset="-128"/>
              </a:rPr>
              <a:t>　　</a:t>
            </a:r>
            <a:r>
              <a:rPr kumimoji="1" lang="ja-JP" altLang="en-US" sz="1015" b="0" i="0" u="none" strike="noStrike" kern="1200" cap="none" spc="0" normalizeH="0" baseline="0" noProof="0" dirty="0" err="1">
                <a:ln>
                  <a:noFill/>
                </a:ln>
                <a:solidFill>
                  <a:prstClr val="black"/>
                </a:solidFill>
                <a:effectLst/>
                <a:uLnTx/>
                <a:uFillTx/>
                <a:latin typeface="ＭＳ Ｐゴシック"/>
                <a:ea typeface="ＭＳ Ｐゴシック" panose="020B0600070205080204" pitchFamily="50" charset="-128"/>
                <a:cs typeface="Meiryo UI" panose="020B0604030504040204" pitchFamily="50" charset="-128"/>
              </a:rPr>
              <a:t>握した</a:t>
            </a:r>
            <a:r>
              <a:rPr kumimoji="1" lang="ja-JP" altLang="en-US" sz="1015" b="0" i="0" u="none" strike="noStrike" kern="1200" cap="none" spc="0" normalizeH="0" baseline="0" noProof="0" dirty="0">
                <a:ln>
                  <a:noFill/>
                </a:ln>
                <a:solidFill>
                  <a:prstClr val="black"/>
                </a:solidFill>
                <a:effectLst/>
                <a:uLnTx/>
                <a:uFillTx/>
                <a:latin typeface="ＭＳ Ｐゴシック"/>
                <a:ea typeface="ＭＳ Ｐゴシック" panose="020B0600070205080204" pitchFamily="50" charset="-128"/>
                <a:cs typeface="Meiryo UI" panose="020B0604030504040204" pitchFamily="50" charset="-128"/>
              </a:rPr>
              <a:t>医療的ケア児の保</a:t>
            </a:r>
            <a:endParaRPr kumimoji="1" lang="en-US" altLang="ja-JP" sz="1015" b="0" i="0" u="none" strike="noStrike" kern="1200" cap="none" spc="0" normalizeH="0" baseline="0" noProof="0" dirty="0">
              <a:ln>
                <a:noFill/>
              </a:ln>
              <a:solidFill>
                <a:prstClr val="black"/>
              </a:solidFill>
              <a:effectLst/>
              <a:uLnTx/>
              <a:uFillTx/>
              <a:latin typeface="ＭＳ Ｐゴシック"/>
              <a:ea typeface="ＭＳ Ｐゴシック" panose="020B0600070205080204" pitchFamily="50" charset="-128"/>
              <a:cs typeface="Meiryo UI" panose="020B0604030504040204" pitchFamily="50" charset="-128"/>
            </a:endParaRPr>
          </a:p>
          <a:p>
            <a:pPr marL="0" marR="0" lvl="0" indent="0" algn="l" defTabSz="914400" rtl="0" eaLnBrk="1" fontAlgn="auto" latinLnBrk="0" hangingPunct="1">
              <a:lnSpc>
                <a:spcPts val="1569"/>
              </a:lnSpc>
              <a:spcBef>
                <a:spcPts val="0"/>
              </a:spcBef>
              <a:spcAft>
                <a:spcPts val="0"/>
              </a:spcAft>
              <a:buClrTx/>
              <a:buSzTx/>
              <a:buFontTx/>
              <a:buNone/>
              <a:tabLst/>
              <a:defRPr/>
            </a:pPr>
            <a:r>
              <a:rPr kumimoji="1" lang="ja-JP" altLang="en-US" sz="1015" b="0" i="0" u="none" strike="noStrike" kern="1200" cap="none" spc="0" normalizeH="0" baseline="0" noProof="0" dirty="0">
                <a:ln>
                  <a:noFill/>
                </a:ln>
                <a:solidFill>
                  <a:prstClr val="black"/>
                </a:solidFill>
                <a:effectLst/>
                <a:uLnTx/>
                <a:uFillTx/>
                <a:latin typeface="ＭＳ Ｐゴシック"/>
                <a:ea typeface="ＭＳ Ｐゴシック" panose="020B0600070205080204" pitchFamily="50" charset="-128"/>
                <a:cs typeface="Meiryo UI" panose="020B0604030504040204" pitchFamily="50" charset="-128"/>
              </a:rPr>
              <a:t>　　護者等への情報提供　等</a:t>
            </a:r>
            <a:endParaRPr kumimoji="1" lang="en-US" altLang="ja-JP" sz="1015" b="0" i="0" u="none" strike="noStrike" kern="1200" cap="none" spc="0" normalizeH="0" baseline="0" noProof="0" dirty="0">
              <a:ln>
                <a:noFill/>
              </a:ln>
              <a:solidFill>
                <a:prstClr val="black"/>
              </a:solidFill>
              <a:effectLst/>
              <a:uLnTx/>
              <a:uFillTx/>
              <a:latin typeface="ＭＳ Ｐゴシック"/>
              <a:ea typeface="ＭＳ Ｐゴシック" panose="020B0600070205080204" pitchFamily="50" charset="-128"/>
              <a:cs typeface="Meiryo UI" panose="020B0604030504040204" pitchFamily="50" charset="-128"/>
            </a:endParaRPr>
          </a:p>
          <a:p>
            <a:pPr marL="0" marR="0" lvl="0" indent="0" algn="l" defTabSz="914400" rtl="0" eaLnBrk="1" fontAlgn="auto" latinLnBrk="0" hangingPunct="1">
              <a:lnSpc>
                <a:spcPts val="1569"/>
              </a:lnSpc>
              <a:spcBef>
                <a:spcPts val="0"/>
              </a:spcBef>
              <a:spcAft>
                <a:spcPts val="0"/>
              </a:spcAft>
              <a:buClrTx/>
              <a:buSzTx/>
              <a:buFontTx/>
              <a:buNone/>
              <a:tabLst/>
              <a:defRPr/>
            </a:pPr>
            <a:endParaRPr kumimoji="1" lang="en-US" altLang="ja-JP" sz="1015" b="0" i="0" u="none" strike="noStrike" kern="1200" cap="none" spc="0" normalizeH="0" baseline="0" noProof="0" dirty="0">
              <a:ln>
                <a:noFill/>
              </a:ln>
              <a:solidFill>
                <a:srgbClr val="FF0000"/>
              </a:solidFill>
              <a:effectLst/>
              <a:uLnTx/>
              <a:uFillTx/>
              <a:latin typeface="ＭＳ Ｐゴシック"/>
              <a:ea typeface="ＭＳ Ｐゴシック" panose="020B0600070205080204" pitchFamily="50" charset="-128"/>
              <a:cs typeface="Meiryo UI" panose="020B0604030504040204" pitchFamily="50" charset="-128"/>
            </a:endParaRPr>
          </a:p>
        </p:txBody>
      </p:sp>
      <p:sp>
        <p:nvSpPr>
          <p:cNvPr id="25" name="ドーナツ 12">
            <a:extLst>
              <a:ext uri="{FF2B5EF4-FFF2-40B4-BE49-F238E27FC236}">
                <a16:creationId xmlns:a16="http://schemas.microsoft.com/office/drawing/2014/main" xmlns="" id="{36C4E5F1-572B-4BD1-88AC-2445D52DE2C1}"/>
              </a:ext>
            </a:extLst>
          </p:cNvPr>
          <p:cNvSpPr/>
          <p:nvPr/>
        </p:nvSpPr>
        <p:spPr>
          <a:xfrm>
            <a:off x="3843534" y="3816326"/>
            <a:ext cx="3962783" cy="1342563"/>
          </a:xfrm>
          <a:prstGeom prst="donut">
            <a:avLst>
              <a:gd name="adj" fmla="val 8415"/>
            </a:avLst>
          </a:prstGeom>
          <a:solidFill>
            <a:srgbClr val="66FF99"/>
          </a:solidFill>
          <a:ln w="6350">
            <a:solidFill>
              <a:schemeClr val="tx1">
                <a:lumMod val="75000"/>
                <a:lumOff val="2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26" name="角丸四角形 61">
            <a:extLst>
              <a:ext uri="{FF2B5EF4-FFF2-40B4-BE49-F238E27FC236}">
                <a16:creationId xmlns:a16="http://schemas.microsoft.com/office/drawing/2014/main" xmlns="" id="{EF979345-4CF5-488A-AEB3-04176C5E84B2}"/>
              </a:ext>
            </a:extLst>
          </p:cNvPr>
          <p:cNvSpPr/>
          <p:nvPr/>
        </p:nvSpPr>
        <p:spPr>
          <a:xfrm>
            <a:off x="5379073" y="2494037"/>
            <a:ext cx="1061865" cy="252589"/>
          </a:xfrm>
          <a:prstGeom prst="roundRect">
            <a:avLst/>
          </a:prstGeom>
          <a:solidFill>
            <a:srgbClr val="FFFF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8" b="1" i="0" u="none" strike="noStrike" kern="1200" cap="none" spc="0" normalizeH="0" baseline="0" noProof="0" dirty="0">
                <a:ln>
                  <a:noFill/>
                </a:ln>
                <a:solidFill>
                  <a:prstClr val="black">
                    <a:lumMod val="85000"/>
                    <a:lumOff val="15000"/>
                  </a:prstClr>
                </a:solidFill>
                <a:effectLst/>
                <a:uLnTx/>
                <a:uFillTx/>
                <a:latin typeface="HG丸ｺﾞｼｯｸM-PRO" panose="020F0600000000000000" pitchFamily="50" charset="-128"/>
                <a:ea typeface="HG丸ｺﾞｼｯｸM-PRO" panose="020F0600000000000000" pitchFamily="50" charset="-128"/>
                <a:cs typeface="+mn-cs"/>
              </a:rPr>
              <a:t>医療関係</a:t>
            </a:r>
          </a:p>
        </p:txBody>
      </p:sp>
      <p:graphicFrame>
        <p:nvGraphicFramePr>
          <p:cNvPr id="27" name="表 26">
            <a:extLst>
              <a:ext uri="{FF2B5EF4-FFF2-40B4-BE49-F238E27FC236}">
                <a16:creationId xmlns:a16="http://schemas.microsoft.com/office/drawing/2014/main" xmlns="" id="{4659EED1-D70B-41E0-9A93-5FE3472FF9F1}"/>
              </a:ext>
            </a:extLst>
          </p:cNvPr>
          <p:cNvGraphicFramePr>
            <a:graphicFrameLocks noGrp="1"/>
          </p:cNvGraphicFramePr>
          <p:nvPr>
            <p:extLst>
              <p:ext uri="{D42A27DB-BD31-4B8C-83A1-F6EECF244321}">
                <p14:modId xmlns:p14="http://schemas.microsoft.com/office/powerpoint/2010/main" val="2782537399"/>
              </p:ext>
            </p:extLst>
          </p:nvPr>
        </p:nvGraphicFramePr>
        <p:xfrm>
          <a:off x="693868" y="3248939"/>
          <a:ext cx="2530940" cy="1918821"/>
        </p:xfrm>
        <a:graphic>
          <a:graphicData uri="http://schemas.openxmlformats.org/drawingml/2006/table">
            <a:tbl>
              <a:tblPr firstRow="1" bandRow="1">
                <a:tableStyleId>{5C22544A-7EE6-4342-B048-85BDC9FD1C3A}</a:tableStyleId>
              </a:tblPr>
              <a:tblGrid>
                <a:gridCol w="1265470">
                  <a:extLst>
                    <a:ext uri="{9D8B030D-6E8A-4147-A177-3AD203B41FA5}">
                      <a16:colId xmlns:a16="http://schemas.microsoft.com/office/drawing/2014/main" xmlns="" val="20000"/>
                    </a:ext>
                  </a:extLst>
                </a:gridCol>
                <a:gridCol w="1265470">
                  <a:extLst>
                    <a:ext uri="{9D8B030D-6E8A-4147-A177-3AD203B41FA5}">
                      <a16:colId xmlns:a16="http://schemas.microsoft.com/office/drawing/2014/main" xmlns="" val="20001"/>
                    </a:ext>
                  </a:extLst>
                </a:gridCol>
              </a:tblGrid>
              <a:tr h="398814">
                <a:tc gridSpan="2">
                  <a:txBody>
                    <a:bodyPr/>
                    <a:lstStyle/>
                    <a:p>
                      <a:pPr algn="ctr"/>
                      <a:r>
                        <a:rPr kumimoji="1" lang="ja-JP" altLang="en-US" sz="1700" baseline="0" dirty="0">
                          <a:solidFill>
                            <a:schemeClr val="tx1">
                              <a:lumMod val="85000"/>
                              <a:lumOff val="15000"/>
                            </a:schemeClr>
                          </a:solidFill>
                        </a:rPr>
                        <a:t>　地方公共団体</a:t>
                      </a: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7FFB8"/>
                    </a:solidFill>
                  </a:tcPr>
                </a:tc>
                <a:tc hMerge="1">
                  <a:txBody>
                    <a:bodyPr/>
                    <a:lstStyle/>
                    <a:p>
                      <a:endParaRPr kumimoji="1" lang="ja-JP" altLang="en-US" baseline="0" dirty="0">
                        <a:solidFill>
                          <a:schemeClr val="tx1">
                            <a:lumMod val="50000"/>
                            <a:lumOff val="50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0"/>
                  </a:ext>
                </a:extLst>
              </a:tr>
              <a:tr h="506669">
                <a:tc>
                  <a:txBody>
                    <a:bodyPr/>
                    <a:lstStyle/>
                    <a:p>
                      <a:pPr algn="ctr"/>
                      <a:r>
                        <a:rPr kumimoji="1" lang="ja-JP" altLang="en-US" sz="1700" b="0" baseline="0" dirty="0">
                          <a:solidFill>
                            <a:schemeClr val="tx1">
                              <a:lumMod val="85000"/>
                              <a:lumOff val="15000"/>
                            </a:schemeClr>
                          </a:solidFill>
                          <a:latin typeface="HG丸ｺﾞｼｯｸM-PRO" panose="020F0600000000000000" pitchFamily="50" charset="-128"/>
                          <a:ea typeface="HG丸ｺﾞｼｯｸM-PRO" panose="020F0600000000000000" pitchFamily="50" charset="-128"/>
                        </a:rPr>
                        <a:t>保健</a:t>
                      </a: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66FF99">
                            <a:tint val="66000"/>
                            <a:satMod val="160000"/>
                          </a:srgbClr>
                        </a:gs>
                        <a:gs pos="50000">
                          <a:srgbClr val="66FF99">
                            <a:tint val="44500"/>
                            <a:satMod val="160000"/>
                          </a:srgbClr>
                        </a:gs>
                        <a:gs pos="100000">
                          <a:srgbClr val="66FF99">
                            <a:tint val="23500"/>
                            <a:satMod val="160000"/>
                          </a:srgbClr>
                        </a:gs>
                      </a:gsLst>
                      <a:lin ang="2700000" scaled="1"/>
                      <a:tileRect/>
                    </a:gradFill>
                  </a:tcPr>
                </a:tc>
                <a:tc>
                  <a:txBody>
                    <a:bodyPr/>
                    <a:lstStyle/>
                    <a:p>
                      <a:pPr algn="ctr"/>
                      <a:r>
                        <a:rPr kumimoji="1" lang="ja-JP" altLang="en-US" sz="1700" b="0" baseline="0" dirty="0">
                          <a:solidFill>
                            <a:schemeClr val="tx1">
                              <a:lumMod val="85000"/>
                              <a:lumOff val="15000"/>
                            </a:schemeClr>
                          </a:solidFill>
                          <a:latin typeface="HG丸ｺﾞｼｯｸM-PRO" panose="020F0600000000000000" pitchFamily="50" charset="-128"/>
                          <a:ea typeface="HG丸ｺﾞｼｯｸM-PRO" panose="020F0600000000000000" pitchFamily="50" charset="-128"/>
                        </a:rPr>
                        <a:t>医療</a:t>
                      </a: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97FFB8"/>
                        </a:gs>
                        <a:gs pos="50000">
                          <a:srgbClr val="66FF99">
                            <a:tint val="44500"/>
                            <a:satMod val="160000"/>
                          </a:srgbClr>
                        </a:gs>
                        <a:gs pos="100000">
                          <a:srgbClr val="66FF99">
                            <a:tint val="23500"/>
                            <a:satMod val="160000"/>
                          </a:srgbClr>
                        </a:gs>
                      </a:gsLst>
                      <a:lin ang="2700000" scaled="1"/>
                      <a:tileRect/>
                    </a:gradFill>
                  </a:tcPr>
                </a:tc>
                <a:extLst>
                  <a:ext uri="{0D108BD9-81ED-4DB2-BD59-A6C34878D82A}">
                    <a16:rowId xmlns:a16="http://schemas.microsoft.com/office/drawing/2014/main" xmlns="" val="10001"/>
                  </a:ext>
                </a:extLst>
              </a:tr>
              <a:tr h="506669">
                <a:tc>
                  <a:txBody>
                    <a:bodyPr/>
                    <a:lstStyle/>
                    <a:p>
                      <a:pPr algn="ctr"/>
                      <a:r>
                        <a:rPr kumimoji="1" lang="ja-JP" altLang="en-US" sz="1700" b="0" baseline="0" dirty="0">
                          <a:solidFill>
                            <a:schemeClr val="tx1">
                              <a:lumMod val="85000"/>
                              <a:lumOff val="15000"/>
                            </a:schemeClr>
                          </a:solidFill>
                          <a:latin typeface="HG丸ｺﾞｼｯｸM-PRO" panose="020F0600000000000000" pitchFamily="50" charset="-128"/>
                          <a:ea typeface="HG丸ｺﾞｼｯｸM-PRO" panose="020F0600000000000000" pitchFamily="50" charset="-128"/>
                        </a:rPr>
                        <a:t>障害福祉</a:t>
                      </a: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66FF99">
                            <a:tint val="66000"/>
                            <a:satMod val="160000"/>
                          </a:srgbClr>
                        </a:gs>
                        <a:gs pos="50000">
                          <a:srgbClr val="66FF99">
                            <a:tint val="44500"/>
                            <a:satMod val="160000"/>
                          </a:srgbClr>
                        </a:gs>
                        <a:gs pos="100000">
                          <a:srgbClr val="66FF99">
                            <a:tint val="23500"/>
                            <a:satMod val="160000"/>
                          </a:srgbClr>
                        </a:gs>
                      </a:gsLst>
                      <a:lin ang="2700000" scaled="1"/>
                      <a:tileRect/>
                    </a:gradFill>
                  </a:tcPr>
                </a:tc>
                <a:tc>
                  <a:txBody>
                    <a:bodyPr/>
                    <a:lstStyle/>
                    <a:p>
                      <a:pPr algn="ctr"/>
                      <a:r>
                        <a:rPr kumimoji="1" lang="ja-JP" altLang="en-US" sz="1700" b="0" baseline="0" dirty="0">
                          <a:solidFill>
                            <a:schemeClr val="tx1">
                              <a:lumMod val="85000"/>
                              <a:lumOff val="15000"/>
                            </a:schemeClr>
                          </a:solidFill>
                          <a:latin typeface="HG丸ｺﾞｼｯｸM-PRO" panose="020F0600000000000000" pitchFamily="50" charset="-128"/>
                          <a:ea typeface="HG丸ｺﾞｼｯｸM-PRO" panose="020F0600000000000000" pitchFamily="50" charset="-128"/>
                        </a:rPr>
                        <a:t>保育</a:t>
                      </a: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66FF99">
                            <a:tint val="66000"/>
                            <a:satMod val="160000"/>
                          </a:srgbClr>
                        </a:gs>
                        <a:gs pos="50000">
                          <a:srgbClr val="66FF99">
                            <a:tint val="44500"/>
                            <a:satMod val="160000"/>
                          </a:srgbClr>
                        </a:gs>
                        <a:gs pos="100000">
                          <a:srgbClr val="66FF99">
                            <a:tint val="23500"/>
                            <a:satMod val="160000"/>
                          </a:srgbClr>
                        </a:gs>
                      </a:gsLst>
                      <a:lin ang="2700000" scaled="1"/>
                      <a:tileRect/>
                    </a:gradFill>
                  </a:tcPr>
                </a:tc>
                <a:extLst>
                  <a:ext uri="{0D108BD9-81ED-4DB2-BD59-A6C34878D82A}">
                    <a16:rowId xmlns:a16="http://schemas.microsoft.com/office/drawing/2014/main" xmlns="" val="10002"/>
                  </a:ext>
                </a:extLst>
              </a:tr>
              <a:tr h="506669">
                <a:tc>
                  <a:txBody>
                    <a:bodyPr/>
                    <a:lstStyle/>
                    <a:p>
                      <a:pPr algn="ctr"/>
                      <a:r>
                        <a:rPr kumimoji="1" lang="ja-JP" altLang="en-US" sz="1700" b="0" baseline="0" dirty="0">
                          <a:solidFill>
                            <a:schemeClr val="tx1">
                              <a:lumMod val="85000"/>
                              <a:lumOff val="15000"/>
                            </a:schemeClr>
                          </a:solidFill>
                          <a:latin typeface="HG丸ｺﾞｼｯｸM-PRO" panose="020F0600000000000000" pitchFamily="50" charset="-128"/>
                          <a:ea typeface="HG丸ｺﾞｼｯｸM-PRO" panose="020F0600000000000000" pitchFamily="50" charset="-128"/>
                        </a:rPr>
                        <a:t>教育</a:t>
                      </a: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66FF99">
                            <a:tint val="66000"/>
                            <a:satMod val="160000"/>
                          </a:srgbClr>
                        </a:gs>
                        <a:gs pos="50000">
                          <a:srgbClr val="66FF99">
                            <a:tint val="44500"/>
                            <a:satMod val="160000"/>
                          </a:srgbClr>
                        </a:gs>
                        <a:gs pos="100000">
                          <a:srgbClr val="66FF99">
                            <a:tint val="23500"/>
                            <a:satMod val="160000"/>
                          </a:srgbClr>
                        </a:gs>
                      </a:gsLst>
                      <a:lin ang="2700000" scaled="1"/>
                      <a:tileRect/>
                    </a:gradFill>
                  </a:tcPr>
                </a:tc>
                <a:tc>
                  <a:txBody>
                    <a:bodyPr/>
                    <a:lstStyle/>
                    <a:p>
                      <a:pPr algn="ctr"/>
                      <a:r>
                        <a:rPr kumimoji="1" lang="ja-JP" altLang="en-US" sz="1700" b="0" baseline="0" dirty="0">
                          <a:solidFill>
                            <a:schemeClr val="tx1">
                              <a:lumMod val="85000"/>
                              <a:lumOff val="15000"/>
                            </a:schemeClr>
                          </a:solidFill>
                          <a:latin typeface="HG丸ｺﾞｼｯｸM-PRO" panose="020F0600000000000000" pitchFamily="50" charset="-128"/>
                          <a:ea typeface="HG丸ｺﾞｼｯｸM-PRO" panose="020F0600000000000000" pitchFamily="50" charset="-128"/>
                        </a:rPr>
                        <a:t>その他</a:t>
                      </a: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66FF99">
                            <a:tint val="66000"/>
                            <a:satMod val="160000"/>
                          </a:srgbClr>
                        </a:gs>
                        <a:gs pos="50000">
                          <a:srgbClr val="66FF99">
                            <a:tint val="44500"/>
                            <a:satMod val="160000"/>
                          </a:srgbClr>
                        </a:gs>
                        <a:gs pos="100000">
                          <a:srgbClr val="66FF99">
                            <a:tint val="23500"/>
                            <a:satMod val="160000"/>
                          </a:srgbClr>
                        </a:gs>
                      </a:gsLst>
                      <a:lin ang="2700000" scaled="1"/>
                      <a:tileRect/>
                    </a:gradFill>
                  </a:tcPr>
                </a:tc>
                <a:extLst>
                  <a:ext uri="{0D108BD9-81ED-4DB2-BD59-A6C34878D82A}">
                    <a16:rowId xmlns:a16="http://schemas.microsoft.com/office/drawing/2014/main" xmlns="" val="10003"/>
                  </a:ext>
                </a:extLst>
              </a:tr>
            </a:tbl>
          </a:graphicData>
        </a:graphic>
      </p:graphicFrame>
      <p:sp>
        <p:nvSpPr>
          <p:cNvPr id="28" name="右矢印 5">
            <a:extLst>
              <a:ext uri="{FF2B5EF4-FFF2-40B4-BE49-F238E27FC236}">
                <a16:creationId xmlns:a16="http://schemas.microsoft.com/office/drawing/2014/main" xmlns="" id="{8504F908-B55F-4DA3-8A25-7C697CBC457E}"/>
              </a:ext>
            </a:extLst>
          </p:cNvPr>
          <p:cNvSpPr/>
          <p:nvPr/>
        </p:nvSpPr>
        <p:spPr>
          <a:xfrm>
            <a:off x="3368839" y="3816324"/>
            <a:ext cx="355069" cy="1117991"/>
          </a:xfrm>
          <a:prstGeom prst="rightArrow">
            <a:avLst/>
          </a:prstGeom>
          <a:solidFill>
            <a:srgbClr val="FFFF66"/>
          </a:solidFill>
          <a:ln w="952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29" name="正方形/長方形 28">
            <a:extLst>
              <a:ext uri="{FF2B5EF4-FFF2-40B4-BE49-F238E27FC236}">
                <a16:creationId xmlns:a16="http://schemas.microsoft.com/office/drawing/2014/main" xmlns="" id="{6AC29F52-9ED7-4FCF-8902-796C196568E0}"/>
              </a:ext>
            </a:extLst>
          </p:cNvPr>
          <p:cNvSpPr/>
          <p:nvPr/>
        </p:nvSpPr>
        <p:spPr>
          <a:xfrm>
            <a:off x="5241230" y="5292558"/>
            <a:ext cx="2190599" cy="1308267"/>
          </a:xfrm>
          <a:prstGeom prst="rect">
            <a:avLst/>
          </a:prstGeom>
          <a:gradFill flip="none" rotWithShape="1">
            <a:gsLst>
              <a:gs pos="100000">
                <a:schemeClr val="bg1">
                  <a:lumMod val="57000"/>
                  <a:lumOff val="43000"/>
                </a:schemeClr>
              </a:gs>
              <a:gs pos="2000">
                <a:srgbClr val="FFCCFF">
                  <a:lumMod val="93000"/>
                  <a:lumOff val="7000"/>
                </a:srgbClr>
              </a:gs>
            </a:gsLst>
            <a:lin ang="16200000" scaled="1"/>
            <a:tileRect/>
          </a:gradFill>
          <a:ln w="12700">
            <a:noFill/>
          </a:ln>
          <a:effectLst>
            <a:outerShdw blurRad="44450" dist="27940" dir="5400000" algn="ctr">
              <a:srgbClr val="000000">
                <a:alpha val="32000"/>
              </a:srgbClr>
            </a:outerShdw>
          </a:effectLst>
        </p:spPr>
        <p:style>
          <a:lnRef idx="2">
            <a:schemeClr val="accent6"/>
          </a:lnRef>
          <a:fillRef idx="1">
            <a:schemeClr val="lt1"/>
          </a:fillRef>
          <a:effectRef idx="0">
            <a:schemeClr val="accent6"/>
          </a:effectRef>
          <a:fontRef idx="minor">
            <a:schemeClr val="dk1"/>
          </a:fontRef>
        </p:style>
        <p:txBody>
          <a:bodyPr rtlCol="0" anchor="b"/>
          <a:lstStyle/>
          <a:p>
            <a:pPr marL="82064" marR="0" lvl="0" indent="-82064" algn="l" defTabSz="914400" rtl="0" eaLnBrk="1" fontAlgn="auto" latinLnBrk="0" hangingPunct="1">
              <a:lnSpc>
                <a:spcPts val="1569"/>
              </a:lnSpc>
              <a:spcBef>
                <a:spcPts val="0"/>
              </a:spcBef>
              <a:spcAft>
                <a:spcPts val="0"/>
              </a:spcAft>
              <a:buClrTx/>
              <a:buSzTx/>
              <a:buFontTx/>
              <a:buNone/>
              <a:tabLst/>
              <a:defRPr/>
            </a:pPr>
            <a:r>
              <a:rPr kumimoji="1" lang="ja-JP" altLang="en-US" sz="1015" b="0" i="0" u="none" strike="noStrike" kern="1200" cap="none" spc="0" normalizeH="0" baseline="0" noProof="0" dirty="0">
                <a:ln>
                  <a:noFill/>
                </a:ln>
                <a:solidFill>
                  <a:prstClr val="black">
                    <a:lumMod val="85000"/>
                    <a:lumOff val="15000"/>
                  </a:prstClr>
                </a:solidFill>
                <a:effectLst/>
                <a:uLnTx/>
                <a:uFillTx/>
                <a:latin typeface="ＭＳ Ｐゴシック"/>
                <a:ea typeface="ＭＳ Ｐゴシック" panose="020B0600070205080204" pitchFamily="50" charset="-128"/>
                <a:cs typeface="Meiryo UI" panose="020B0604030504040204" pitchFamily="50" charset="-128"/>
              </a:rPr>
              <a:t>○保育所等、幼稚園、認定こども園</a:t>
            </a:r>
            <a:r>
              <a:rPr kumimoji="1" lang="ja-JP" altLang="en-US" sz="1015" b="0" i="0" u="none" strike="noStrike" kern="1200" cap="none" spc="0" normalizeH="0" baseline="0" noProof="0" dirty="0">
                <a:ln>
                  <a:noFill/>
                </a:ln>
                <a:solidFill>
                  <a:prstClr val="black"/>
                </a:solidFill>
                <a:effectLst/>
                <a:uLnTx/>
                <a:uFillTx/>
                <a:latin typeface="ＭＳ Ｐゴシック"/>
                <a:ea typeface="ＭＳ Ｐゴシック" panose="020B0600070205080204" pitchFamily="50" charset="-128"/>
                <a:cs typeface="Meiryo UI" panose="020B0604030504040204" pitchFamily="50" charset="-128"/>
              </a:rPr>
              <a:t>における子どもの対応や保護者の意向、受入体制などを勘案した受入や</a:t>
            </a:r>
            <a:r>
              <a:rPr kumimoji="1" lang="ja-JP" altLang="en-US" sz="1015" b="0" i="0" u="none" strike="noStrike" kern="1200" cap="none" spc="0" normalizeH="0" baseline="0" noProof="0" dirty="0">
                <a:ln>
                  <a:noFill/>
                </a:ln>
                <a:solidFill>
                  <a:prstClr val="black">
                    <a:lumMod val="85000"/>
                    <a:lumOff val="15000"/>
                  </a:prstClr>
                </a:solidFill>
                <a:effectLst/>
                <a:uLnTx/>
                <a:uFillTx/>
                <a:latin typeface="ＭＳ Ｐゴシック"/>
                <a:ea typeface="ＭＳ Ｐゴシック" panose="020B0600070205080204" pitchFamily="50" charset="-128"/>
                <a:cs typeface="Meiryo UI" panose="020B0604030504040204" pitchFamily="50" charset="-128"/>
              </a:rPr>
              <a:t>医療的ケア児のニーズを踏まえた対応　　　　　　　等</a:t>
            </a:r>
            <a:endParaRPr kumimoji="1" lang="en-US" altLang="ja-JP" sz="1015" b="0" i="0" u="none" strike="noStrike" kern="1200" cap="none" spc="0" normalizeH="0" baseline="0" noProof="0" dirty="0">
              <a:ln>
                <a:noFill/>
              </a:ln>
              <a:solidFill>
                <a:prstClr val="black">
                  <a:lumMod val="85000"/>
                  <a:lumOff val="15000"/>
                </a:prstClr>
              </a:solidFill>
              <a:effectLst/>
              <a:uLnTx/>
              <a:uFillTx/>
              <a:latin typeface="ＭＳ Ｐゴシック"/>
              <a:ea typeface="ＭＳ Ｐゴシック" panose="020B0600070205080204" pitchFamily="50" charset="-128"/>
              <a:cs typeface="Meiryo UI" panose="020B0604030504040204" pitchFamily="50" charset="-128"/>
            </a:endParaRPr>
          </a:p>
        </p:txBody>
      </p:sp>
      <p:sp>
        <p:nvSpPr>
          <p:cNvPr id="30" name="正方形/長方形 29">
            <a:extLst>
              <a:ext uri="{FF2B5EF4-FFF2-40B4-BE49-F238E27FC236}">
                <a16:creationId xmlns:a16="http://schemas.microsoft.com/office/drawing/2014/main" xmlns="" id="{E898B23D-4874-4B92-83D4-EB5F2B3292E6}"/>
              </a:ext>
            </a:extLst>
          </p:cNvPr>
          <p:cNvSpPr/>
          <p:nvPr/>
        </p:nvSpPr>
        <p:spPr>
          <a:xfrm>
            <a:off x="7406747" y="5292558"/>
            <a:ext cx="2118271" cy="1308267"/>
          </a:xfrm>
          <a:prstGeom prst="rect">
            <a:avLst/>
          </a:prstGeom>
          <a:gradFill flip="none" rotWithShape="1">
            <a:gsLst>
              <a:gs pos="0">
                <a:srgbClr val="FFFF66">
                  <a:tint val="66000"/>
                  <a:satMod val="160000"/>
                  <a:lumMod val="75000"/>
                  <a:lumOff val="25000"/>
                </a:srgbClr>
              </a:gs>
              <a:gs pos="50000">
                <a:srgbClr val="FFFF66">
                  <a:tint val="44500"/>
                  <a:satMod val="160000"/>
                </a:srgbClr>
              </a:gs>
              <a:gs pos="100000">
                <a:srgbClr val="FFFF66">
                  <a:tint val="23500"/>
                  <a:satMod val="160000"/>
                </a:srgbClr>
              </a:gs>
            </a:gsLst>
            <a:lin ang="16200000" scaled="1"/>
            <a:tileRect/>
          </a:gradFill>
          <a:ln w="12700">
            <a:noFill/>
          </a:ln>
          <a:effectLst>
            <a:outerShdw blurRad="44450" dist="27940" dir="5400000" algn="ctr">
              <a:srgbClr val="000000">
                <a:alpha val="32000"/>
              </a:srgbClr>
            </a:outerShdw>
          </a:effectLst>
        </p:spPr>
        <p:style>
          <a:lnRef idx="2">
            <a:schemeClr val="accent6"/>
          </a:lnRef>
          <a:fillRef idx="1">
            <a:schemeClr val="lt1"/>
          </a:fillRef>
          <a:effectRef idx="0">
            <a:schemeClr val="accent6"/>
          </a:effectRef>
          <a:fontRef idx="minor">
            <a:schemeClr val="dk1"/>
          </a:fontRef>
        </p:style>
        <p:txBody>
          <a:bodyPr rtlCol="0" anchor="b"/>
          <a:lstStyle/>
          <a:p>
            <a:pPr marL="0" marR="0" lvl="0" indent="0" algn="l" defTabSz="914400" rtl="0" eaLnBrk="1" fontAlgn="auto" latinLnBrk="0" hangingPunct="1">
              <a:lnSpc>
                <a:spcPts val="1569"/>
              </a:lnSpc>
              <a:spcBef>
                <a:spcPts val="0"/>
              </a:spcBef>
              <a:spcAft>
                <a:spcPts val="0"/>
              </a:spcAft>
              <a:buClrTx/>
              <a:buSzTx/>
              <a:buFontTx/>
              <a:buNone/>
              <a:tabLst/>
              <a:defRPr/>
            </a:pPr>
            <a:r>
              <a:rPr kumimoji="1" lang="ja-JP" altLang="en-US" sz="1015" b="0" i="0" u="none" strike="noStrike" kern="1200" cap="none" spc="0" normalizeH="0" baseline="0" noProof="0" dirty="0">
                <a:ln>
                  <a:noFill/>
                </a:ln>
                <a:solidFill>
                  <a:prstClr val="black">
                    <a:lumMod val="85000"/>
                    <a:lumOff val="15000"/>
                  </a:prstClr>
                </a:solidFill>
                <a:effectLst/>
                <a:uLnTx/>
                <a:uFillTx/>
                <a:latin typeface="ＭＳ Ｐゴシック"/>
                <a:ea typeface="ＭＳ Ｐゴシック" panose="020B0600070205080204" pitchFamily="50" charset="-128"/>
                <a:cs typeface="Meiryo UI" panose="020B0604030504040204" pitchFamily="50" charset="-128"/>
              </a:rPr>
              <a:t>○学校に看護師等の配置</a:t>
            </a:r>
            <a:endParaRPr kumimoji="1" lang="en-US" altLang="ja-JP" sz="1015" b="0" i="0" u="none" strike="noStrike" kern="1200" cap="none" spc="0" normalizeH="0" baseline="0" noProof="0" dirty="0">
              <a:ln>
                <a:noFill/>
              </a:ln>
              <a:solidFill>
                <a:prstClr val="black">
                  <a:lumMod val="85000"/>
                  <a:lumOff val="15000"/>
                </a:prstClr>
              </a:solidFill>
              <a:effectLst/>
              <a:uLnTx/>
              <a:uFillTx/>
              <a:latin typeface="ＭＳ Ｐゴシック"/>
              <a:ea typeface="ＭＳ Ｐゴシック" panose="020B0600070205080204" pitchFamily="50" charset="-128"/>
              <a:cs typeface="Meiryo UI" panose="020B0604030504040204" pitchFamily="50" charset="-128"/>
            </a:endParaRPr>
          </a:p>
          <a:p>
            <a:pPr marL="0" marR="0" lvl="0" indent="0" algn="l" defTabSz="914400" rtl="0" eaLnBrk="1" fontAlgn="auto" latinLnBrk="0" hangingPunct="1">
              <a:lnSpc>
                <a:spcPts val="1569"/>
              </a:lnSpc>
              <a:spcBef>
                <a:spcPts val="0"/>
              </a:spcBef>
              <a:spcAft>
                <a:spcPts val="0"/>
              </a:spcAft>
              <a:buClrTx/>
              <a:buSzTx/>
              <a:buFontTx/>
              <a:buNone/>
              <a:tabLst/>
              <a:defRPr/>
            </a:pPr>
            <a:r>
              <a:rPr kumimoji="1" lang="ja-JP" altLang="en-US" sz="1015" b="0" i="0" u="none" strike="noStrike" kern="1200" cap="none" spc="0" normalizeH="0" baseline="0" noProof="0" dirty="0">
                <a:ln>
                  <a:noFill/>
                </a:ln>
                <a:solidFill>
                  <a:prstClr val="black">
                    <a:lumMod val="85000"/>
                    <a:lumOff val="15000"/>
                  </a:prstClr>
                </a:solidFill>
                <a:effectLst/>
                <a:uLnTx/>
                <a:uFillTx/>
                <a:latin typeface="ＭＳ Ｐゴシック"/>
                <a:ea typeface="ＭＳ Ｐゴシック" panose="020B0600070205080204" pitchFamily="50" charset="-128"/>
                <a:cs typeface="Meiryo UI" panose="020B0604030504040204" pitchFamily="50" charset="-128"/>
              </a:rPr>
              <a:t>○乳幼児から学校卒業後までの　</a:t>
            </a:r>
            <a:endParaRPr kumimoji="1" lang="en-US" altLang="ja-JP" sz="1015" b="0" i="0" u="none" strike="noStrike" kern="1200" cap="none" spc="0" normalizeH="0" baseline="0" noProof="0" dirty="0">
              <a:ln>
                <a:noFill/>
              </a:ln>
              <a:solidFill>
                <a:prstClr val="black">
                  <a:lumMod val="85000"/>
                  <a:lumOff val="15000"/>
                </a:prstClr>
              </a:solidFill>
              <a:effectLst/>
              <a:uLnTx/>
              <a:uFillTx/>
              <a:latin typeface="ＭＳ Ｐゴシック"/>
              <a:ea typeface="ＭＳ Ｐゴシック" panose="020B0600070205080204" pitchFamily="50" charset="-128"/>
              <a:cs typeface="Meiryo UI" panose="020B0604030504040204" pitchFamily="50" charset="-128"/>
            </a:endParaRPr>
          </a:p>
          <a:p>
            <a:pPr marL="0" marR="0" lvl="0" indent="0" algn="l" defTabSz="914400" rtl="0" eaLnBrk="1" fontAlgn="auto" latinLnBrk="0" hangingPunct="1">
              <a:lnSpc>
                <a:spcPts val="1569"/>
              </a:lnSpc>
              <a:spcBef>
                <a:spcPts val="0"/>
              </a:spcBef>
              <a:spcAft>
                <a:spcPts val="0"/>
              </a:spcAft>
              <a:buClrTx/>
              <a:buSzTx/>
              <a:buFontTx/>
              <a:buNone/>
              <a:tabLst/>
              <a:defRPr/>
            </a:pPr>
            <a:r>
              <a:rPr kumimoji="1" lang="ja-JP" altLang="en-US" sz="1015" b="0" i="0" u="none" strike="noStrike" kern="1200" cap="none" spc="0" normalizeH="0" baseline="0" noProof="0" dirty="0">
                <a:ln>
                  <a:noFill/>
                </a:ln>
                <a:solidFill>
                  <a:prstClr val="black">
                    <a:lumMod val="85000"/>
                    <a:lumOff val="15000"/>
                  </a:prstClr>
                </a:solidFill>
                <a:effectLst/>
                <a:uLnTx/>
                <a:uFillTx/>
                <a:latin typeface="ＭＳ Ｐゴシック"/>
                <a:ea typeface="ＭＳ Ｐゴシック" panose="020B0600070205080204" pitchFamily="50" charset="-128"/>
                <a:cs typeface="Meiryo UI" panose="020B0604030504040204" pitchFamily="50" charset="-128"/>
              </a:rPr>
              <a:t>　一貫した教育相談体制の整備</a:t>
            </a:r>
            <a:endParaRPr kumimoji="1" lang="en-US" altLang="ja-JP" sz="1015" b="0" i="0" u="none" strike="noStrike" kern="1200" cap="none" spc="0" normalizeH="0" baseline="0" noProof="0" dirty="0">
              <a:ln>
                <a:noFill/>
              </a:ln>
              <a:solidFill>
                <a:prstClr val="black">
                  <a:lumMod val="85000"/>
                  <a:lumOff val="15000"/>
                </a:prstClr>
              </a:solidFill>
              <a:effectLst/>
              <a:uLnTx/>
              <a:uFillTx/>
              <a:latin typeface="ＭＳ Ｐゴシック"/>
              <a:ea typeface="ＭＳ Ｐゴシック" panose="020B0600070205080204" pitchFamily="50" charset="-128"/>
              <a:cs typeface="Meiryo UI" panose="020B0604030504040204" pitchFamily="50" charset="-128"/>
            </a:endParaRPr>
          </a:p>
          <a:p>
            <a:pPr marL="0" marR="0" lvl="0" indent="0" algn="l" defTabSz="914400" rtl="0" eaLnBrk="1" fontAlgn="auto" latinLnBrk="0" hangingPunct="1">
              <a:lnSpc>
                <a:spcPts val="1569"/>
              </a:lnSpc>
              <a:spcBef>
                <a:spcPts val="0"/>
              </a:spcBef>
              <a:spcAft>
                <a:spcPts val="0"/>
              </a:spcAft>
              <a:buClrTx/>
              <a:buSzTx/>
              <a:buFontTx/>
              <a:buNone/>
              <a:tabLst/>
              <a:defRPr/>
            </a:pPr>
            <a:r>
              <a:rPr kumimoji="1" lang="ja-JP" altLang="en-US" sz="1015" b="0" i="0" u="none" strike="noStrike" kern="1200" cap="none" spc="0" normalizeH="0" baseline="0" noProof="0" dirty="0">
                <a:ln>
                  <a:noFill/>
                </a:ln>
                <a:solidFill>
                  <a:prstClr val="black"/>
                </a:solidFill>
                <a:effectLst/>
                <a:uLnTx/>
                <a:uFillTx/>
                <a:latin typeface="ＭＳ Ｐゴシック"/>
                <a:ea typeface="ＭＳ Ｐゴシック" panose="020B0600070205080204" pitchFamily="50" charset="-128"/>
                <a:cs typeface="Meiryo UI" panose="020B0604030504040204" pitchFamily="50" charset="-128"/>
              </a:rPr>
              <a:t>○医療的ケアに対応するための　</a:t>
            </a:r>
            <a:endParaRPr kumimoji="1" lang="en-US" altLang="ja-JP" sz="1015" b="0" i="0" u="none" strike="noStrike" kern="1200" cap="none" spc="0" normalizeH="0" baseline="0" noProof="0" dirty="0">
              <a:ln>
                <a:noFill/>
              </a:ln>
              <a:solidFill>
                <a:prstClr val="black"/>
              </a:solidFill>
              <a:effectLst/>
              <a:uLnTx/>
              <a:uFillTx/>
              <a:latin typeface="ＭＳ Ｐゴシック"/>
              <a:ea typeface="ＭＳ Ｐゴシック" panose="020B0600070205080204" pitchFamily="50" charset="-128"/>
              <a:cs typeface="Meiryo UI" panose="020B0604030504040204" pitchFamily="50" charset="-128"/>
            </a:endParaRPr>
          </a:p>
          <a:p>
            <a:pPr marL="0" marR="0" lvl="0" indent="0" algn="l" defTabSz="914400" rtl="0" eaLnBrk="1" fontAlgn="auto" latinLnBrk="0" hangingPunct="1">
              <a:lnSpc>
                <a:spcPts val="1569"/>
              </a:lnSpc>
              <a:spcBef>
                <a:spcPts val="0"/>
              </a:spcBef>
              <a:spcAft>
                <a:spcPts val="0"/>
              </a:spcAft>
              <a:buClrTx/>
              <a:buSzTx/>
              <a:buFontTx/>
              <a:buNone/>
              <a:tabLst/>
              <a:defRPr/>
            </a:pPr>
            <a:r>
              <a:rPr kumimoji="1" lang="ja-JP" altLang="en-US" sz="1015" b="0" i="0" u="none" strike="noStrike" kern="1200" cap="none" spc="0" normalizeH="0" baseline="0" noProof="0" dirty="0">
                <a:ln>
                  <a:noFill/>
                </a:ln>
                <a:solidFill>
                  <a:prstClr val="black"/>
                </a:solidFill>
                <a:effectLst/>
                <a:uLnTx/>
                <a:uFillTx/>
                <a:latin typeface="ＭＳ Ｐゴシック"/>
                <a:ea typeface="ＭＳ Ｐゴシック" panose="020B0600070205080204" pitchFamily="50" charset="-128"/>
                <a:cs typeface="Meiryo UI" panose="020B0604030504040204" pitchFamily="50" charset="-128"/>
              </a:rPr>
              <a:t>　体制整備（看護師等の研修）等</a:t>
            </a:r>
            <a:endParaRPr kumimoji="1" lang="en-US" altLang="ja-JP" sz="1015" b="0" i="0" u="none" strike="noStrike" kern="1200" cap="none" spc="0" normalizeH="0" baseline="0" noProof="0" dirty="0">
              <a:ln>
                <a:noFill/>
              </a:ln>
              <a:solidFill>
                <a:prstClr val="black"/>
              </a:solidFill>
              <a:effectLst/>
              <a:uLnTx/>
              <a:uFillTx/>
              <a:latin typeface="ＭＳ Ｐゴシック"/>
              <a:ea typeface="ＭＳ Ｐゴシック" panose="020B0600070205080204" pitchFamily="50" charset="-128"/>
              <a:cs typeface="Meiryo UI" panose="020B0604030504040204" pitchFamily="50" charset="-128"/>
            </a:endParaRPr>
          </a:p>
        </p:txBody>
      </p:sp>
      <p:sp>
        <p:nvSpPr>
          <p:cNvPr id="31" name="角丸四角形吹き出し 7">
            <a:extLst>
              <a:ext uri="{FF2B5EF4-FFF2-40B4-BE49-F238E27FC236}">
                <a16:creationId xmlns:a16="http://schemas.microsoft.com/office/drawing/2014/main" xmlns="" id="{BC529674-C6A0-433B-9F48-58D3EF679925}"/>
              </a:ext>
            </a:extLst>
          </p:cNvPr>
          <p:cNvSpPr/>
          <p:nvPr/>
        </p:nvSpPr>
        <p:spPr>
          <a:xfrm>
            <a:off x="628515" y="5381625"/>
            <a:ext cx="2660785" cy="1139653"/>
          </a:xfrm>
          <a:prstGeom prst="wedgeRoundRectCallout">
            <a:avLst>
              <a:gd name="adj1" fmla="val -4213"/>
              <a:gd name="adj2" fmla="val -75969"/>
              <a:gd name="adj3" fmla="val 16667"/>
            </a:avLst>
          </a:prstGeom>
          <a:solidFill>
            <a:schemeClr val="accent5">
              <a:lumMod val="20000"/>
              <a:lumOff val="80000"/>
            </a:schemeClr>
          </a:solidFill>
          <a:ln w="952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prstClr val="black">
                    <a:lumMod val="75000"/>
                    <a:lumOff val="25000"/>
                  </a:prstClr>
                </a:solidFill>
                <a:effectLst/>
                <a:uLnTx/>
                <a:uFillTx/>
                <a:latin typeface="Meiryo UI" panose="020B0604030504040204" pitchFamily="50" charset="-128"/>
                <a:ea typeface="Meiryo UI" panose="020B0604030504040204" pitchFamily="50" charset="-128"/>
                <a:cs typeface="+mn-cs"/>
              </a:rPr>
              <a:t>地方公共団体の関係課室等の連携</a:t>
            </a:r>
            <a:endParaRPr kumimoji="1" lang="en-US" altLang="ja-JP" sz="1200" b="1" i="0" u="none" strike="noStrike" kern="1200" cap="none" spc="0" normalizeH="0" baseline="0" noProof="0" dirty="0">
              <a:ln>
                <a:noFill/>
              </a:ln>
              <a:solidFill>
                <a:prstClr val="black">
                  <a:lumMod val="75000"/>
                  <a:lumOff val="25000"/>
                </a:prstClr>
              </a:solidFill>
              <a:effectLst/>
              <a:uLnTx/>
              <a:uFillTx/>
              <a:latin typeface="Meiryo UI" panose="020B0604030504040204" pitchFamily="50" charset="-128"/>
              <a:ea typeface="Meiryo UI"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15" b="1" i="0" u="none" strike="noStrike" kern="1200" cap="none" spc="0" normalizeH="0" baseline="0" noProof="0" dirty="0">
              <a:ln>
                <a:noFill/>
              </a:ln>
              <a:solidFill>
                <a:prstClr val="black">
                  <a:lumMod val="75000"/>
                  <a:lumOff val="25000"/>
                </a:prstClr>
              </a:solidFill>
              <a:effectLst/>
              <a:uLnTx/>
              <a:uFillTx/>
              <a:latin typeface="Calibri"/>
              <a:ea typeface="ＭＳ Ｐゴシック" panose="020B060007020508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15" b="0" i="0" u="none" strike="noStrike" kern="1200" cap="none" spc="0" normalizeH="0" baseline="0" noProof="0" dirty="0">
                <a:ln>
                  <a:noFill/>
                </a:ln>
                <a:solidFill>
                  <a:prstClr val="black">
                    <a:lumMod val="75000"/>
                    <a:lumOff val="25000"/>
                  </a:prstClr>
                </a:solidFill>
                <a:effectLst/>
                <a:uLnTx/>
                <a:uFillTx/>
                <a:latin typeface="Meiryo UI" panose="020B0604030504040204" pitchFamily="50" charset="-128"/>
                <a:ea typeface="Meiryo UI" panose="020B0604030504040204" pitchFamily="50" charset="-128"/>
                <a:cs typeface="+mn-cs"/>
              </a:rPr>
              <a:t>○関係課室等の連携体制の確保</a:t>
            </a:r>
            <a:endParaRPr kumimoji="1" lang="en-US" altLang="ja-JP" sz="1015" b="0" i="0" u="none" strike="noStrike" kern="1200" cap="none" spc="0" normalizeH="0" baseline="0" noProof="0" dirty="0">
              <a:ln>
                <a:noFill/>
              </a:ln>
              <a:solidFill>
                <a:prstClr val="black">
                  <a:lumMod val="75000"/>
                  <a:lumOff val="25000"/>
                </a:prstClr>
              </a:solidFill>
              <a:effectLst/>
              <a:uLnTx/>
              <a:uFillTx/>
              <a:latin typeface="Meiryo UI" panose="020B0604030504040204" pitchFamily="50" charset="-128"/>
              <a:ea typeface="Meiryo UI"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15" b="0" i="0" u="none" strike="noStrike" kern="1200" cap="none" spc="0" normalizeH="0" baseline="0" noProof="0" dirty="0">
                <a:ln>
                  <a:noFill/>
                </a:ln>
                <a:solidFill>
                  <a:prstClr val="black">
                    <a:lumMod val="75000"/>
                    <a:lumOff val="25000"/>
                  </a:prstClr>
                </a:solidFill>
                <a:effectLst/>
                <a:uLnTx/>
                <a:uFillTx/>
                <a:latin typeface="Meiryo UI" panose="020B0604030504040204" pitchFamily="50" charset="-128"/>
                <a:ea typeface="Meiryo UI" panose="020B0604030504040204" pitchFamily="50" charset="-128"/>
                <a:cs typeface="+mn-cs"/>
              </a:rPr>
              <a:t>○日頃から相談・連携できる関係性の構築</a:t>
            </a:r>
            <a:endParaRPr kumimoji="1" lang="en-US" altLang="ja-JP" sz="1015" b="0" i="0" u="none" strike="noStrike" kern="1200" cap="none" spc="0" normalizeH="0" baseline="0" noProof="0" dirty="0">
              <a:ln>
                <a:noFill/>
              </a:ln>
              <a:solidFill>
                <a:prstClr val="black">
                  <a:lumMod val="75000"/>
                  <a:lumOff val="25000"/>
                </a:prstClr>
              </a:solidFill>
              <a:effectLst/>
              <a:uLnTx/>
              <a:uFillTx/>
              <a:latin typeface="Meiryo UI" panose="020B0604030504040204" pitchFamily="50" charset="-128"/>
              <a:ea typeface="Meiryo UI"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15" b="0" i="0" u="none" strike="noStrike" kern="1200" cap="none" spc="0" normalizeH="0" baseline="0" noProof="0" dirty="0">
                <a:ln>
                  <a:noFill/>
                </a:ln>
                <a:solidFill>
                  <a:prstClr val="black">
                    <a:lumMod val="75000"/>
                    <a:lumOff val="25000"/>
                  </a:prstClr>
                </a:solidFill>
                <a:effectLst/>
                <a:uLnTx/>
                <a:uFillTx/>
                <a:latin typeface="Meiryo UI" panose="020B0604030504040204" pitchFamily="50" charset="-128"/>
                <a:ea typeface="Meiryo UI" panose="020B0604030504040204" pitchFamily="50" charset="-128"/>
                <a:cs typeface="+mn-cs"/>
              </a:rPr>
              <a:t>○先駆的に取り組んでいる地方公共団体</a:t>
            </a:r>
            <a:endParaRPr kumimoji="1" lang="en-US" altLang="ja-JP" sz="1015" b="0" i="0" u="none" strike="noStrike" kern="1200" cap="none" spc="0" normalizeH="0" baseline="0" noProof="0" dirty="0">
              <a:ln>
                <a:noFill/>
              </a:ln>
              <a:solidFill>
                <a:prstClr val="black">
                  <a:lumMod val="75000"/>
                  <a:lumOff val="25000"/>
                </a:prstClr>
              </a:solidFill>
              <a:effectLst/>
              <a:uLnTx/>
              <a:uFillTx/>
              <a:latin typeface="Meiryo UI" panose="020B0604030504040204" pitchFamily="50" charset="-128"/>
              <a:ea typeface="Meiryo UI"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15" b="0" i="0" u="none" strike="noStrike" kern="1200" cap="none" spc="0" normalizeH="0" baseline="0" noProof="0" dirty="0">
                <a:ln>
                  <a:noFill/>
                </a:ln>
                <a:solidFill>
                  <a:prstClr val="black">
                    <a:lumMod val="75000"/>
                    <a:lumOff val="25000"/>
                  </a:prstClr>
                </a:solidFill>
                <a:effectLst/>
                <a:uLnTx/>
                <a:uFillTx/>
                <a:latin typeface="Meiryo UI" panose="020B0604030504040204" pitchFamily="50" charset="-128"/>
                <a:ea typeface="Meiryo UI" panose="020B0604030504040204" pitchFamily="50" charset="-128"/>
                <a:cs typeface="+mn-cs"/>
              </a:rPr>
              <a:t>　の事例を参考としつつ推進　　　　　　等</a:t>
            </a:r>
          </a:p>
        </p:txBody>
      </p:sp>
      <p:sp>
        <p:nvSpPr>
          <p:cNvPr id="32" name="角丸四角形吹き出し 8">
            <a:extLst>
              <a:ext uri="{FF2B5EF4-FFF2-40B4-BE49-F238E27FC236}">
                <a16:creationId xmlns:a16="http://schemas.microsoft.com/office/drawing/2014/main" xmlns="" id="{584E1833-07F4-46D6-BA34-85E294F1F829}"/>
              </a:ext>
            </a:extLst>
          </p:cNvPr>
          <p:cNvSpPr/>
          <p:nvPr/>
        </p:nvSpPr>
        <p:spPr>
          <a:xfrm>
            <a:off x="7789661" y="3901114"/>
            <a:ext cx="1691681" cy="1293757"/>
          </a:xfrm>
          <a:prstGeom prst="wedgeRoundRectCallout">
            <a:avLst>
              <a:gd name="adj1" fmla="val -66944"/>
              <a:gd name="adj2" fmla="val -3973"/>
              <a:gd name="adj3" fmla="val 16667"/>
            </a:avLst>
          </a:prstGeom>
          <a:solidFill>
            <a:schemeClr val="accent5">
              <a:lumMod val="20000"/>
              <a:lumOff val="80000"/>
            </a:schemeClr>
          </a:solidFill>
          <a:ln w="952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8" b="1" i="0" u="none" strike="noStrike" kern="1200" cap="none" spc="0" normalizeH="0" baseline="0" noProof="0" dirty="0">
                <a:ln>
                  <a:noFill/>
                </a:ln>
                <a:solidFill>
                  <a:prstClr val="black">
                    <a:lumMod val="75000"/>
                    <a:lumOff val="25000"/>
                  </a:prstClr>
                </a:solidFill>
                <a:effectLst/>
                <a:uLnTx/>
                <a:uFillTx/>
                <a:latin typeface="Calibri"/>
                <a:ea typeface="ＭＳ Ｐゴシック" panose="020B0600070205080204" pitchFamily="50" charset="-128"/>
                <a:cs typeface="+mn-cs"/>
              </a:rPr>
              <a:t>関係機関等の連携</a:t>
            </a:r>
            <a:endParaRPr kumimoji="1" lang="en-US" altLang="ja-JP" sz="1108" b="1" i="0" u="none" strike="noStrike" kern="1200" cap="none" spc="0" normalizeH="0" baseline="0" noProof="0" dirty="0">
              <a:ln>
                <a:noFill/>
              </a:ln>
              <a:solidFill>
                <a:prstClr val="black">
                  <a:lumMod val="75000"/>
                  <a:lumOff val="25000"/>
                </a:prstClr>
              </a:solidFill>
              <a:effectLst/>
              <a:uLnTx/>
              <a:uFillTx/>
              <a:latin typeface="Calibri"/>
              <a:ea typeface="ＭＳ Ｐゴシック" panose="020B060007020508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292" b="1" i="0" u="none" strike="noStrike" kern="1200" cap="none" spc="0" normalizeH="0" baseline="0" noProof="0" dirty="0">
              <a:ln>
                <a:noFill/>
              </a:ln>
              <a:solidFill>
                <a:prstClr val="black">
                  <a:lumMod val="75000"/>
                  <a:lumOff val="25000"/>
                </a:prstClr>
              </a:solidFill>
              <a:effectLst/>
              <a:uLnTx/>
              <a:uFillTx/>
              <a:latin typeface="Calibri"/>
              <a:ea typeface="ＭＳ Ｐゴシック" panose="020B060007020508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15" b="0" i="0" u="none" strike="noStrike" kern="1200" cap="none" spc="0" normalizeH="0" baseline="0" noProof="0" dirty="0">
                <a:ln>
                  <a:noFill/>
                </a:ln>
                <a:solidFill>
                  <a:prstClr val="black">
                    <a:lumMod val="75000"/>
                    <a:lumOff val="25000"/>
                  </a:prstClr>
                </a:solidFill>
                <a:effectLst/>
                <a:uLnTx/>
                <a:uFillTx/>
                <a:latin typeface="Calibri"/>
                <a:ea typeface="ＭＳ Ｐゴシック" panose="020B0600070205080204" pitchFamily="50" charset="-128"/>
                <a:cs typeface="+mn-cs"/>
              </a:rPr>
              <a:t>○協議の場の設置</a:t>
            </a:r>
            <a:endParaRPr kumimoji="1" lang="en-US" altLang="ja-JP" sz="1015" b="0" i="0" u="none" strike="noStrike" kern="1200" cap="none" spc="0" normalizeH="0" baseline="0" noProof="0" dirty="0">
              <a:ln>
                <a:noFill/>
              </a:ln>
              <a:solidFill>
                <a:prstClr val="black">
                  <a:lumMod val="75000"/>
                  <a:lumOff val="25000"/>
                </a:prstClr>
              </a:solidFill>
              <a:effectLst/>
              <a:uLnTx/>
              <a:uFillTx/>
              <a:latin typeface="Calibri"/>
              <a:ea typeface="ＭＳ Ｐゴシック" panose="020B060007020508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15" b="0" i="0" u="none" strike="noStrike" kern="1200" cap="none" spc="0" normalizeH="0" baseline="0" noProof="0" dirty="0">
                <a:ln>
                  <a:noFill/>
                </a:ln>
                <a:solidFill>
                  <a:prstClr val="black">
                    <a:lumMod val="75000"/>
                    <a:lumOff val="25000"/>
                  </a:prstClr>
                </a:solidFill>
                <a:effectLst/>
                <a:uLnTx/>
                <a:uFillTx/>
                <a:latin typeface="Calibri"/>
                <a:ea typeface="ＭＳ Ｐゴシック" panose="020B0600070205080204" pitchFamily="50" charset="-128"/>
                <a:cs typeface="+mn-cs"/>
              </a:rPr>
              <a:t>〇医療的ケア児等</a:t>
            </a:r>
            <a:endParaRPr kumimoji="1" lang="en-US" altLang="ja-JP" sz="1015" b="0" i="0" u="none" strike="noStrike" kern="1200" cap="none" spc="0" normalizeH="0" baseline="0" noProof="0" dirty="0">
              <a:ln>
                <a:noFill/>
              </a:ln>
              <a:solidFill>
                <a:prstClr val="black">
                  <a:lumMod val="75000"/>
                  <a:lumOff val="25000"/>
                </a:prstClr>
              </a:solidFill>
              <a:effectLst/>
              <a:uLnTx/>
              <a:uFillTx/>
              <a:latin typeface="Calibri"/>
              <a:ea typeface="ＭＳ Ｐゴシック" panose="020B060007020508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15" b="0" i="0" u="none" strike="noStrike" kern="1200" cap="none" spc="0" normalizeH="0" baseline="0" noProof="0" dirty="0">
                <a:ln>
                  <a:noFill/>
                </a:ln>
                <a:solidFill>
                  <a:prstClr val="black">
                    <a:lumMod val="75000"/>
                    <a:lumOff val="25000"/>
                  </a:prstClr>
                </a:solidFill>
                <a:effectLst/>
                <a:uLnTx/>
                <a:uFillTx/>
                <a:latin typeface="Calibri"/>
                <a:ea typeface="ＭＳ Ｐゴシック" panose="020B0600070205080204" pitchFamily="50" charset="-128"/>
                <a:cs typeface="+mn-cs"/>
              </a:rPr>
              <a:t>　　コーディネーターの　</a:t>
            </a:r>
            <a:endParaRPr kumimoji="1" lang="en-US" altLang="ja-JP" sz="1015" b="0" i="0" u="none" strike="noStrike" kern="1200" cap="none" spc="0" normalizeH="0" baseline="0" noProof="0" dirty="0">
              <a:ln>
                <a:noFill/>
              </a:ln>
              <a:solidFill>
                <a:prstClr val="black">
                  <a:lumMod val="75000"/>
                  <a:lumOff val="25000"/>
                </a:prstClr>
              </a:solidFill>
              <a:effectLst/>
              <a:uLnTx/>
              <a:uFillTx/>
              <a:latin typeface="Calibri"/>
              <a:ea typeface="ＭＳ Ｐゴシック" panose="020B060007020508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15" b="0" i="0" u="none" strike="noStrike" kern="1200" cap="none" spc="0" normalizeH="0" baseline="0" noProof="0" dirty="0">
                <a:ln>
                  <a:noFill/>
                </a:ln>
                <a:solidFill>
                  <a:prstClr val="black">
                    <a:lumMod val="75000"/>
                    <a:lumOff val="25000"/>
                  </a:prstClr>
                </a:solidFill>
                <a:effectLst/>
                <a:uLnTx/>
                <a:uFillTx/>
                <a:latin typeface="Calibri"/>
                <a:ea typeface="ＭＳ Ｐゴシック" panose="020B0600070205080204" pitchFamily="50" charset="-128"/>
                <a:cs typeface="+mn-cs"/>
              </a:rPr>
              <a:t>　配置　　　　　　　　　等</a:t>
            </a:r>
          </a:p>
        </p:txBody>
      </p:sp>
      <p:sp>
        <p:nvSpPr>
          <p:cNvPr id="33" name="角丸四角形 63">
            <a:extLst>
              <a:ext uri="{FF2B5EF4-FFF2-40B4-BE49-F238E27FC236}">
                <a16:creationId xmlns:a16="http://schemas.microsoft.com/office/drawing/2014/main" xmlns="" id="{A8DAEA68-2859-439C-B3E9-2562EB6B3D32}"/>
              </a:ext>
            </a:extLst>
          </p:cNvPr>
          <p:cNvSpPr/>
          <p:nvPr/>
        </p:nvSpPr>
        <p:spPr>
          <a:xfrm>
            <a:off x="8679165" y="5294905"/>
            <a:ext cx="845841" cy="242042"/>
          </a:xfrm>
          <a:prstGeom prst="roundRect">
            <a:avLst/>
          </a:prstGeom>
          <a:solidFill>
            <a:srgbClr val="FFFF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8" b="1" i="0" u="none" strike="noStrike" kern="1200" cap="none" spc="0" normalizeH="0" baseline="0" noProof="0" dirty="0">
                <a:ln>
                  <a:noFill/>
                </a:ln>
                <a:solidFill>
                  <a:prstClr val="black">
                    <a:lumMod val="85000"/>
                    <a:lumOff val="15000"/>
                  </a:prstClr>
                </a:solidFill>
                <a:effectLst/>
                <a:uLnTx/>
                <a:uFillTx/>
                <a:latin typeface="HG丸ｺﾞｼｯｸM-PRO" panose="020F0600000000000000" pitchFamily="50" charset="-128"/>
                <a:ea typeface="HG丸ｺﾞｼｯｸM-PRO" panose="020F0600000000000000" pitchFamily="50" charset="-128"/>
                <a:cs typeface="+mn-cs"/>
              </a:rPr>
              <a:t>教育関係</a:t>
            </a:r>
          </a:p>
        </p:txBody>
      </p:sp>
      <p:sp>
        <p:nvSpPr>
          <p:cNvPr id="34" name="角丸四角形 68">
            <a:extLst>
              <a:ext uri="{FF2B5EF4-FFF2-40B4-BE49-F238E27FC236}">
                <a16:creationId xmlns:a16="http://schemas.microsoft.com/office/drawing/2014/main" xmlns="" id="{137B4583-839F-480D-84AA-CC479D1B4DEA}"/>
              </a:ext>
            </a:extLst>
          </p:cNvPr>
          <p:cNvSpPr/>
          <p:nvPr/>
        </p:nvSpPr>
        <p:spPr>
          <a:xfrm>
            <a:off x="8290602" y="2521196"/>
            <a:ext cx="1234416" cy="236659"/>
          </a:xfrm>
          <a:prstGeom prst="roundRect">
            <a:avLst/>
          </a:prstGeom>
          <a:solidFill>
            <a:srgbClr val="FFFF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8" b="1" i="0" u="none" strike="noStrike" kern="1200" cap="none" spc="0" normalizeH="0" baseline="0" noProof="0" dirty="0">
                <a:ln>
                  <a:noFill/>
                </a:ln>
                <a:solidFill>
                  <a:prstClr val="black">
                    <a:lumMod val="85000"/>
                    <a:lumOff val="15000"/>
                  </a:prstClr>
                </a:solidFill>
                <a:effectLst/>
                <a:uLnTx/>
                <a:uFillTx/>
                <a:latin typeface="HG丸ｺﾞｼｯｸM-PRO" panose="020F0600000000000000" pitchFamily="50" charset="-128"/>
                <a:ea typeface="HG丸ｺﾞｼｯｸM-PRO" panose="020F0600000000000000" pitchFamily="50" charset="-128"/>
                <a:cs typeface="+mn-cs"/>
              </a:rPr>
              <a:t>障害福祉関係</a:t>
            </a:r>
          </a:p>
        </p:txBody>
      </p:sp>
      <p:sp>
        <p:nvSpPr>
          <p:cNvPr id="35" name="角丸四角形 41">
            <a:extLst>
              <a:ext uri="{FF2B5EF4-FFF2-40B4-BE49-F238E27FC236}">
                <a16:creationId xmlns:a16="http://schemas.microsoft.com/office/drawing/2014/main" xmlns="" id="{0DF558DA-22EA-40A0-A7DC-8A3DA2CE6AE2}"/>
              </a:ext>
            </a:extLst>
          </p:cNvPr>
          <p:cNvSpPr/>
          <p:nvPr/>
        </p:nvSpPr>
        <p:spPr>
          <a:xfrm>
            <a:off x="4389310" y="5271071"/>
            <a:ext cx="851723" cy="263684"/>
          </a:xfrm>
          <a:prstGeom prst="roundRect">
            <a:avLst/>
          </a:prstGeom>
          <a:solidFill>
            <a:srgbClr val="FFFF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8" b="1" i="0" u="none" strike="noStrike" kern="1200" cap="none" spc="0" normalizeH="0" baseline="0" noProof="0" dirty="0">
                <a:ln>
                  <a:noFill/>
                </a:ln>
                <a:solidFill>
                  <a:prstClr val="black">
                    <a:lumMod val="85000"/>
                    <a:lumOff val="15000"/>
                  </a:prstClr>
                </a:solidFill>
                <a:effectLst/>
                <a:uLnTx/>
                <a:uFillTx/>
                <a:latin typeface="HG丸ｺﾞｼｯｸM-PRO" panose="020F0600000000000000" pitchFamily="50" charset="-128"/>
                <a:ea typeface="HG丸ｺﾞｼｯｸM-PRO" panose="020F0600000000000000" pitchFamily="50" charset="-128"/>
                <a:cs typeface="+mn-cs"/>
              </a:rPr>
              <a:t>保健関係</a:t>
            </a:r>
          </a:p>
        </p:txBody>
      </p:sp>
      <p:pic>
        <p:nvPicPr>
          <p:cNvPr id="36" name="Picture 8" descr="http://www.fumira.jp/cut/hoikuen/img4/kosodate_soft_s.gif">
            <a:hlinkClick r:id="rId2"/>
            <a:extLst>
              <a:ext uri="{FF2B5EF4-FFF2-40B4-BE49-F238E27FC236}">
                <a16:creationId xmlns:a16="http://schemas.microsoft.com/office/drawing/2014/main" xmlns="" id="{32077063-16DA-48CD-80FB-558590C605F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87094" y="4061623"/>
            <a:ext cx="914539" cy="696458"/>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10" descr="女性のお医者さんの顔イラスト５・腰に手をあてる">
            <a:hlinkClick r:id="rId4"/>
            <a:extLst>
              <a:ext uri="{FF2B5EF4-FFF2-40B4-BE49-F238E27FC236}">
                <a16:creationId xmlns:a16="http://schemas.microsoft.com/office/drawing/2014/main" xmlns="" id="{D4DF3B57-FF56-49CD-AA1B-29F8DDF4A74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42787" y="3748110"/>
            <a:ext cx="495374" cy="548722"/>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14" descr="算数の先生イラスト（カラー）">
            <a:hlinkClick r:id="rId6"/>
            <a:extLst>
              <a:ext uri="{FF2B5EF4-FFF2-40B4-BE49-F238E27FC236}">
                <a16:creationId xmlns:a16="http://schemas.microsoft.com/office/drawing/2014/main" xmlns="" id="{E02C5836-F8B0-4535-AB9C-77EC6169BF61}"/>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970415" y="4594277"/>
            <a:ext cx="461221" cy="587526"/>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16" descr="男性保育士さんの読み聞かせ（ソフト）">
            <a:hlinkClick r:id="rId8"/>
            <a:extLst>
              <a:ext uri="{FF2B5EF4-FFF2-40B4-BE49-F238E27FC236}">
                <a16:creationId xmlns:a16="http://schemas.microsoft.com/office/drawing/2014/main" xmlns="" id="{054322AF-B124-4C8F-8475-DA354D4A20A6}"/>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639255" y="4780803"/>
            <a:ext cx="541823" cy="550158"/>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18" descr="保育士さんと遊ぶ子供（ソフト）">
            <a:hlinkClick r:id="rId10"/>
            <a:extLst>
              <a:ext uri="{FF2B5EF4-FFF2-40B4-BE49-F238E27FC236}">
                <a16:creationId xmlns:a16="http://schemas.microsoft.com/office/drawing/2014/main" xmlns="" id="{C3714CE0-4FA3-4CDA-B175-6A016C0C0FFB}"/>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861515" y="3772181"/>
            <a:ext cx="570116" cy="578888"/>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20" descr="Women's illustrations to create a document on a PC">
            <a:hlinkClick r:id="rId12"/>
            <a:extLst>
              <a:ext uri="{FF2B5EF4-FFF2-40B4-BE49-F238E27FC236}">
                <a16:creationId xmlns:a16="http://schemas.microsoft.com/office/drawing/2014/main" xmlns="" id="{090E1368-6D1B-4D7E-9CD1-BCFCC6E9FC06}"/>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871032" y="4654639"/>
            <a:ext cx="571500" cy="527539"/>
          </a:xfrm>
          <a:prstGeom prst="rect">
            <a:avLst/>
          </a:prstGeom>
          <a:noFill/>
          <a:extLst>
            <a:ext uri="{909E8E84-426E-40DD-AFC4-6F175D3DCCD1}">
              <a14:hiddenFill xmlns:a14="http://schemas.microsoft.com/office/drawing/2010/main">
                <a:solidFill>
                  <a:srgbClr val="FFFFFF"/>
                </a:solidFill>
              </a14:hiddenFill>
            </a:ext>
          </a:extLst>
        </p:spPr>
      </p:pic>
      <p:sp>
        <p:nvSpPr>
          <p:cNvPr id="42" name="角丸四角形 64">
            <a:extLst>
              <a:ext uri="{FF2B5EF4-FFF2-40B4-BE49-F238E27FC236}">
                <a16:creationId xmlns:a16="http://schemas.microsoft.com/office/drawing/2014/main" xmlns="" id="{DE72B358-80FC-4212-A0D6-C6D1BB9C966D}"/>
              </a:ext>
            </a:extLst>
          </p:cNvPr>
          <p:cNvSpPr/>
          <p:nvPr/>
        </p:nvSpPr>
        <p:spPr>
          <a:xfrm>
            <a:off x="6516634" y="5271072"/>
            <a:ext cx="886192" cy="252589"/>
          </a:xfrm>
          <a:prstGeom prst="roundRect">
            <a:avLst/>
          </a:prstGeom>
          <a:solidFill>
            <a:srgbClr val="FFFF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8" b="1" i="0" u="none" strike="noStrike" kern="1200" cap="none" spc="0" normalizeH="0" baseline="0" noProof="0" dirty="0">
                <a:ln>
                  <a:noFill/>
                </a:ln>
                <a:solidFill>
                  <a:prstClr val="black">
                    <a:lumMod val="85000"/>
                    <a:lumOff val="15000"/>
                  </a:prstClr>
                </a:solidFill>
                <a:effectLst/>
                <a:uLnTx/>
                <a:uFillTx/>
                <a:latin typeface="HG丸ｺﾞｼｯｸM-PRO" panose="020F0600000000000000" pitchFamily="50" charset="-128"/>
                <a:ea typeface="HG丸ｺﾞｼｯｸM-PRO" panose="020F0600000000000000" pitchFamily="50" charset="-128"/>
                <a:cs typeface="+mn-cs"/>
              </a:rPr>
              <a:t>保育関係</a:t>
            </a:r>
          </a:p>
        </p:txBody>
      </p:sp>
      <p:sp>
        <p:nvSpPr>
          <p:cNvPr id="43" name="object 2">
            <a:extLst>
              <a:ext uri="{FF2B5EF4-FFF2-40B4-BE49-F238E27FC236}">
                <a16:creationId xmlns:a16="http://schemas.microsoft.com/office/drawing/2014/main" xmlns="" id="{10471C3C-6B9D-4B23-8453-09B4A47D3D5A}"/>
              </a:ext>
            </a:extLst>
          </p:cNvPr>
          <p:cNvSpPr txBox="1"/>
          <p:nvPr/>
        </p:nvSpPr>
        <p:spPr>
          <a:xfrm>
            <a:off x="546100" y="6448425"/>
            <a:ext cx="2179246" cy="307648"/>
          </a:xfrm>
          <a:prstGeom prst="rect">
            <a:avLst/>
          </a:prstGeom>
        </p:spPr>
        <p:txBody>
          <a:bodyPr vert="horz" wrap="square" lIns="0" tIns="92075" rIns="0" bIns="0" rtlCol="0">
            <a:spAutoFit/>
          </a:bodyPr>
          <a:lstStyle/>
          <a:p>
            <a:pPr marL="12700">
              <a:lnSpc>
                <a:spcPct val="150000"/>
              </a:lnSpc>
              <a:spcBef>
                <a:spcPts val="490"/>
              </a:spcBef>
            </a:pPr>
            <a:r>
              <a:rPr lang="ja-JP" altLang="en-US" sz="1050" spc="25" dirty="0">
                <a:solidFill>
                  <a:srgbClr val="231F20"/>
                </a:solidFill>
                <a:latin typeface="A-OTF リュウミン Pr6N M-KL"/>
                <a:cs typeface="A-OTF リュウミン Pr6N M-KL"/>
              </a:rPr>
              <a:t>＜出典＞</a:t>
            </a:r>
            <a:r>
              <a:rPr lang="ja-JP" altLang="en-US" sz="1050" b="0" spc="25" dirty="0">
                <a:solidFill>
                  <a:srgbClr val="231F20"/>
                </a:solidFill>
                <a:latin typeface="A-OTF リュウミン Pr6N M-KL"/>
                <a:cs typeface="A-OTF リュウミン Pr6N M-KL"/>
              </a:rPr>
              <a:t> 　厚生労働省</a:t>
            </a:r>
            <a:r>
              <a:rPr lang="ja-JP" altLang="en-US" sz="1050" spc="25" dirty="0">
                <a:solidFill>
                  <a:srgbClr val="231F20"/>
                </a:solidFill>
                <a:latin typeface="A-OTF リュウミン Pr6N M-KL"/>
                <a:cs typeface="A-OTF リュウミン Pr6N M-KL"/>
              </a:rPr>
              <a:t>資料</a:t>
            </a:r>
            <a:endParaRPr lang="en-US" altLang="ja-JP" sz="1050" b="0" spc="25" dirty="0">
              <a:solidFill>
                <a:srgbClr val="231F20"/>
              </a:solidFill>
              <a:latin typeface="A-OTF リュウミン Pr6N M-KL"/>
              <a:cs typeface="A-OTF リュウミン Pr6N M-KL"/>
            </a:endParaRPr>
          </a:p>
        </p:txBody>
      </p:sp>
      <p:sp>
        <p:nvSpPr>
          <p:cNvPr id="44" name="正方形/長方形 43">
            <a:extLst>
              <a:ext uri="{FF2B5EF4-FFF2-40B4-BE49-F238E27FC236}">
                <a16:creationId xmlns:a16="http://schemas.microsoft.com/office/drawing/2014/main" xmlns="" id="{38F19CC8-674C-4492-8001-8B97038121B7}"/>
              </a:ext>
            </a:extLst>
          </p:cNvPr>
          <p:cNvSpPr/>
          <p:nvPr/>
        </p:nvSpPr>
        <p:spPr>
          <a:xfrm>
            <a:off x="462483" y="2397911"/>
            <a:ext cx="9274381" cy="4385944"/>
          </a:xfrm>
          <a:prstGeom prst="rect">
            <a:avLst/>
          </a:prstGeom>
          <a:noFill/>
          <a:ln w="12700">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object 5"/>
          <p:cNvSpPr txBox="1"/>
          <p:nvPr/>
        </p:nvSpPr>
        <p:spPr>
          <a:xfrm>
            <a:off x="6946901" y="878924"/>
            <a:ext cx="3017140" cy="197490"/>
          </a:xfrm>
          <a:prstGeom prst="rect">
            <a:avLst/>
          </a:prstGeom>
        </p:spPr>
        <p:txBody>
          <a:bodyPr vert="horz" wrap="square" lIns="0" tIns="12700" rIns="0" bIns="0" rtlCol="0">
            <a:spAutoFit/>
          </a:bodyPr>
          <a:lstStyle/>
          <a:p>
            <a:pPr marL="12700">
              <a:lnSpc>
                <a:spcPct val="100000"/>
              </a:lnSpc>
              <a:spcBef>
                <a:spcPts val="100"/>
              </a:spcBef>
            </a:pPr>
            <a:r>
              <a:rPr sz="1200" b="0" dirty="0">
                <a:solidFill>
                  <a:srgbClr val="284278"/>
                </a:solidFill>
                <a:latin typeface="A-OTF リュウミン Pr6N M-KL"/>
                <a:cs typeface="A-OTF リュウミン Pr6N M-KL"/>
              </a:rPr>
              <a:t>(</a:t>
            </a:r>
            <a:r>
              <a:rPr lang="en-US" altLang="ja-JP" sz="1200" b="0" dirty="0">
                <a:solidFill>
                  <a:srgbClr val="284278"/>
                </a:solidFill>
                <a:latin typeface="A-OTF リュウミン Pr6N M-KL"/>
                <a:cs typeface="A-OTF リュウミン Pr6N M-KL"/>
              </a:rPr>
              <a:t>2</a:t>
            </a:r>
            <a:r>
              <a:rPr sz="1200" b="0" dirty="0">
                <a:solidFill>
                  <a:srgbClr val="284278"/>
                </a:solidFill>
                <a:latin typeface="A-OTF リュウミン Pr6N M-KL"/>
                <a:cs typeface="A-OTF リュウミン Pr6N M-KL"/>
              </a:rPr>
              <a:t>)</a:t>
            </a:r>
            <a:r>
              <a:rPr lang="ja-JP" altLang="en-US" sz="1200" b="0" spc="-80" dirty="0">
                <a:solidFill>
                  <a:srgbClr val="284278"/>
                </a:solidFill>
                <a:latin typeface="A-OTF リュウミン Pr6N M-KL"/>
                <a:cs typeface="A-OTF リュウミン Pr6N M-KL"/>
              </a:rPr>
              <a:t>医療的ケア児者の受入れに際しての関係者</a:t>
            </a:r>
            <a:endParaRPr sz="1200" dirty="0">
              <a:latin typeface="A-OTF リュウミン Pr6N M-KL"/>
              <a:cs typeface="A-OTF リュウミン Pr6N M-KL"/>
            </a:endParaRPr>
          </a:p>
        </p:txBody>
      </p:sp>
      <p:sp>
        <p:nvSpPr>
          <p:cNvPr id="2" name="スライド番号プレースホルダー 1"/>
          <p:cNvSpPr>
            <a:spLocks noGrp="1"/>
          </p:cNvSpPr>
          <p:nvPr>
            <p:ph type="sldNum" sz="quarter" idx="7"/>
          </p:nvPr>
        </p:nvSpPr>
        <p:spPr/>
        <p:txBody>
          <a:bodyPr/>
          <a:lstStyle/>
          <a:p>
            <a:fld id="{B6F15528-21DE-4FAA-801E-634DDDAF4B2B}" type="slidenum">
              <a:rPr lang="en-US" altLang="ja-JP" smtClean="0"/>
              <a:pPr/>
              <a:t>29</a:t>
            </a:fld>
            <a:endParaRPr lang="ja-JP" altLang="en-US" dirty="0"/>
          </a:p>
        </p:txBody>
      </p:sp>
    </p:spTree>
    <p:extLst>
      <p:ext uri="{BB962C8B-B14F-4D97-AF65-F5344CB8AC3E}">
        <p14:creationId xmlns:p14="http://schemas.microsoft.com/office/powerpoint/2010/main" val="1831402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5552008" y="1382503"/>
            <a:ext cx="4001135" cy="4053033"/>
          </a:xfrm>
          <a:prstGeom prst="rect">
            <a:avLst/>
          </a:prstGeom>
        </p:spPr>
        <p:txBody>
          <a:bodyPr vert="horz" wrap="square" lIns="0" tIns="92075" rIns="0" bIns="0" rtlCol="0">
            <a:spAutoFit/>
          </a:bodyPr>
          <a:lstStyle/>
          <a:p>
            <a:pPr marL="12700">
              <a:lnSpc>
                <a:spcPct val="100000"/>
              </a:lnSpc>
              <a:spcBef>
                <a:spcPts val="725"/>
              </a:spcBef>
            </a:pPr>
            <a:r>
              <a:rPr lang="ja-JP" altLang="en-US" sz="1800" b="1" dirty="0">
                <a:solidFill>
                  <a:srgbClr val="EF4136"/>
                </a:solidFill>
                <a:latin typeface="A-OTF リュウミン Pr6N EB-KL"/>
                <a:cs typeface="A-OTF リュウミン Pr6N EB-KL"/>
              </a:rPr>
              <a:t>情報共有の内容</a:t>
            </a:r>
            <a:r>
              <a:rPr sz="1800" b="1" dirty="0">
                <a:solidFill>
                  <a:srgbClr val="EF4136"/>
                </a:solidFill>
                <a:latin typeface="A-OTF リュウミン Pr6N EB-KL"/>
                <a:cs typeface="A-OTF リュウミン Pr6N EB-KL"/>
              </a:rPr>
              <a:t>：</a:t>
            </a:r>
            <a:endParaRPr sz="1800" dirty="0">
              <a:latin typeface="A-OTF リュウミン Pr6N EB-KL"/>
              <a:cs typeface="A-OTF リュウミン Pr6N EB-KL"/>
            </a:endParaRPr>
          </a:p>
          <a:p>
            <a:pPr marL="12700">
              <a:lnSpc>
                <a:spcPct val="150000"/>
              </a:lnSpc>
              <a:spcBef>
                <a:spcPts val="490"/>
              </a:spcBef>
            </a:pPr>
            <a:r>
              <a:rPr lang="ja-JP" altLang="en-US" sz="1400" b="0" spc="25" dirty="0">
                <a:solidFill>
                  <a:srgbClr val="231F20"/>
                </a:solidFill>
                <a:latin typeface="A-OTF リュウミン Pr6N M-KL"/>
                <a:cs typeface="A-OTF リュウミン Pr6N M-KL"/>
              </a:rPr>
              <a:t>医療的ケア児は、未就児の場合には、保育所や幼稚園、他の療育施設（児童発達支援センター等）を利用しながら、児童発達支援事業所を並行して利用したり、就学児の場合は、学校に通学しながら、放課後は放課後等デイサービスを利用します</a:t>
            </a:r>
            <a:r>
              <a:rPr lang="ja-JP" altLang="en-US" sz="1400" spc="25" dirty="0">
                <a:solidFill>
                  <a:srgbClr val="231F20"/>
                </a:solidFill>
                <a:latin typeface="A-OTF リュウミン Pr6N M-KL"/>
                <a:cs typeface="A-OTF リュウミン Pr6N M-KL"/>
              </a:rPr>
              <a:t>。そのため、それぞれの施設・事業所と本人の日々の状況やケアの様子を共有します。</a:t>
            </a:r>
            <a:endParaRPr lang="en-US" altLang="ja-JP" sz="1400" spc="25" dirty="0">
              <a:solidFill>
                <a:srgbClr val="231F20"/>
              </a:solidFill>
              <a:latin typeface="A-OTF リュウミン Pr6N M-KL"/>
              <a:cs typeface="A-OTF リュウミン Pr6N M-KL"/>
            </a:endParaRPr>
          </a:p>
          <a:p>
            <a:pPr marL="12700">
              <a:lnSpc>
                <a:spcPct val="150000"/>
              </a:lnSpc>
              <a:spcBef>
                <a:spcPts val="490"/>
              </a:spcBef>
            </a:pPr>
            <a:r>
              <a:rPr lang="ja-JP" altLang="en-US" sz="1400" dirty="0">
                <a:latin typeface="A-OTF リュウミン Pr6N M-KL"/>
                <a:cs typeface="A-OTF リュウミン Pr6N M-KL"/>
              </a:rPr>
              <a:t>就学児については、学校生活の状況について情報を共有します。特に放課後等デイサービス利用直前の送迎時には、その日の学校での様子等を確認・伝達します。</a:t>
            </a:r>
          </a:p>
        </p:txBody>
      </p:sp>
      <p:grpSp>
        <p:nvGrpSpPr>
          <p:cNvPr id="6" name="object 6"/>
          <p:cNvGrpSpPr/>
          <p:nvPr/>
        </p:nvGrpSpPr>
        <p:grpSpPr>
          <a:xfrm>
            <a:off x="8663" y="15233"/>
            <a:ext cx="10066020" cy="1259205"/>
            <a:chOff x="8663" y="15233"/>
            <a:chExt cx="10066020" cy="1259205"/>
          </a:xfrm>
        </p:grpSpPr>
        <p:sp>
          <p:nvSpPr>
            <p:cNvPr id="7" name="object 7"/>
            <p:cNvSpPr/>
            <p:nvPr/>
          </p:nvSpPr>
          <p:spPr>
            <a:xfrm>
              <a:off x="5771845" y="15239"/>
              <a:ext cx="4302760" cy="701675"/>
            </a:xfrm>
            <a:custGeom>
              <a:avLst/>
              <a:gdLst/>
              <a:ahLst/>
              <a:cxnLst/>
              <a:rect l="l" t="t" r="r" b="b"/>
              <a:pathLst>
                <a:path w="4302759" h="701675">
                  <a:moveTo>
                    <a:pt x="4302582" y="529475"/>
                  </a:moveTo>
                  <a:lnTo>
                    <a:pt x="1066965" y="529475"/>
                  </a:lnTo>
                  <a:lnTo>
                    <a:pt x="597877" y="0"/>
                  </a:lnTo>
                  <a:lnTo>
                    <a:pt x="146519" y="529475"/>
                  </a:lnTo>
                  <a:lnTo>
                    <a:pt x="146088" y="529971"/>
                  </a:lnTo>
                  <a:lnTo>
                    <a:pt x="0" y="701357"/>
                  </a:lnTo>
                  <a:lnTo>
                    <a:pt x="4302582" y="701357"/>
                  </a:lnTo>
                  <a:lnTo>
                    <a:pt x="4302582" y="529475"/>
                  </a:lnTo>
                  <a:close/>
                </a:path>
              </a:pathLst>
            </a:custGeom>
            <a:solidFill>
              <a:srgbClr val="284278"/>
            </a:solidFill>
          </p:spPr>
          <p:txBody>
            <a:bodyPr wrap="square" lIns="0" tIns="0" rIns="0" bIns="0" rtlCol="0"/>
            <a:lstStyle/>
            <a:p>
              <a:endParaRPr/>
            </a:p>
          </p:txBody>
        </p:sp>
        <p:sp>
          <p:nvSpPr>
            <p:cNvPr id="8" name="object 8"/>
            <p:cNvSpPr/>
            <p:nvPr/>
          </p:nvSpPr>
          <p:spPr>
            <a:xfrm>
              <a:off x="8663" y="15233"/>
              <a:ext cx="6361430" cy="1259205"/>
            </a:xfrm>
            <a:custGeom>
              <a:avLst/>
              <a:gdLst/>
              <a:ahLst/>
              <a:cxnLst/>
              <a:rect l="l" t="t" r="r" b="b"/>
              <a:pathLst>
                <a:path w="6361430" h="1259205">
                  <a:moveTo>
                    <a:pt x="6361074" y="0"/>
                  </a:moveTo>
                  <a:lnTo>
                    <a:pt x="0" y="0"/>
                  </a:lnTo>
                  <a:lnTo>
                    <a:pt x="0" y="1259179"/>
                  </a:lnTo>
                  <a:lnTo>
                    <a:pt x="5286997" y="1259179"/>
                  </a:lnTo>
                  <a:lnTo>
                    <a:pt x="6361074" y="0"/>
                  </a:lnTo>
                  <a:close/>
                </a:path>
              </a:pathLst>
            </a:custGeom>
            <a:solidFill>
              <a:srgbClr val="215198"/>
            </a:solidFill>
          </p:spPr>
          <p:txBody>
            <a:bodyPr wrap="square" lIns="0" tIns="0" rIns="0" bIns="0" rtlCol="0"/>
            <a:lstStyle/>
            <a:p>
              <a:endParaRPr/>
            </a:p>
          </p:txBody>
        </p:sp>
      </p:grpSp>
      <p:sp>
        <p:nvSpPr>
          <p:cNvPr id="9" name="object 9"/>
          <p:cNvSpPr txBox="1">
            <a:spLocks noGrp="1"/>
          </p:cNvSpPr>
          <p:nvPr>
            <p:ph type="title"/>
          </p:nvPr>
        </p:nvSpPr>
        <p:spPr>
          <a:xfrm>
            <a:off x="1459771" y="658782"/>
            <a:ext cx="3677142" cy="382156"/>
          </a:xfrm>
          <a:prstGeom prst="rect">
            <a:avLst/>
          </a:prstGeom>
        </p:spPr>
        <p:txBody>
          <a:bodyPr vert="horz" wrap="square" lIns="0" tIns="12700" rIns="0" bIns="0" rtlCol="0">
            <a:spAutoFit/>
          </a:bodyPr>
          <a:lstStyle/>
          <a:p>
            <a:pPr marL="12700">
              <a:lnSpc>
                <a:spcPct val="100000"/>
              </a:lnSpc>
              <a:spcBef>
                <a:spcPts val="100"/>
              </a:spcBef>
            </a:pPr>
            <a:r>
              <a:rPr lang="ja-JP" altLang="en-US" sz="2400" b="0" i="0" spc="-85" dirty="0">
                <a:latin typeface="A-OTF リュウミン Pr6N M-KL"/>
                <a:cs typeface="A-OTF リュウミン Pr6N M-KL"/>
              </a:rPr>
              <a:t>保育所・幼稚園・学校</a:t>
            </a:r>
            <a:endParaRPr lang="ja-JP" altLang="en-US" sz="2400" dirty="0">
              <a:latin typeface="A-OTF リュウミン Pr6N M-KL"/>
              <a:cs typeface="A-OTF リュウミン Pr6N M-KL"/>
            </a:endParaRPr>
          </a:p>
        </p:txBody>
      </p:sp>
      <p:sp>
        <p:nvSpPr>
          <p:cNvPr id="10" name="object 10"/>
          <p:cNvSpPr txBox="1"/>
          <p:nvPr/>
        </p:nvSpPr>
        <p:spPr>
          <a:xfrm>
            <a:off x="462483" y="380450"/>
            <a:ext cx="762000" cy="936154"/>
          </a:xfrm>
          <a:prstGeom prst="rect">
            <a:avLst/>
          </a:prstGeom>
        </p:spPr>
        <p:txBody>
          <a:bodyPr vert="horz" wrap="square" lIns="0" tIns="12700" rIns="0" bIns="0" rtlCol="0">
            <a:spAutoFit/>
          </a:bodyPr>
          <a:lstStyle/>
          <a:p>
            <a:pPr marL="12700">
              <a:lnSpc>
                <a:spcPct val="100000"/>
              </a:lnSpc>
              <a:spcBef>
                <a:spcPts val="100"/>
              </a:spcBef>
            </a:pPr>
            <a:r>
              <a:rPr lang="en-US" altLang="ja-JP" sz="6000" spc="-105" dirty="0">
                <a:solidFill>
                  <a:srgbClr val="FFFFFF"/>
                </a:solidFill>
                <a:latin typeface="A-OTF リュウミン Pr6N M-KL"/>
                <a:cs typeface="A-OTF リュウミン Pr6N M-KL"/>
              </a:rPr>
              <a:t>11</a:t>
            </a:r>
            <a:endParaRPr sz="6000" dirty="0">
              <a:latin typeface="A-OTF リュウミン Pr6N M-KL"/>
              <a:cs typeface="A-OTF リュウミン Pr6N M-KL"/>
            </a:endParaRPr>
          </a:p>
        </p:txBody>
      </p:sp>
      <p:sp>
        <p:nvSpPr>
          <p:cNvPr id="11" name="object 11"/>
          <p:cNvSpPr/>
          <p:nvPr/>
        </p:nvSpPr>
        <p:spPr>
          <a:xfrm>
            <a:off x="5372201" y="1266366"/>
            <a:ext cx="4711599"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grpSp>
        <p:nvGrpSpPr>
          <p:cNvPr id="12" name="object 12"/>
          <p:cNvGrpSpPr/>
          <p:nvPr/>
        </p:nvGrpSpPr>
        <p:grpSpPr>
          <a:xfrm>
            <a:off x="9099959" y="7044409"/>
            <a:ext cx="980440" cy="172085"/>
            <a:chOff x="9099959" y="7044409"/>
            <a:chExt cx="980440" cy="172085"/>
          </a:xfrm>
        </p:grpSpPr>
        <p:sp>
          <p:nvSpPr>
            <p:cNvPr id="13" name="object 13"/>
            <p:cNvSpPr/>
            <p:nvPr/>
          </p:nvSpPr>
          <p:spPr>
            <a:xfrm>
              <a:off x="9516378" y="7044409"/>
              <a:ext cx="563880" cy="172085"/>
            </a:xfrm>
            <a:custGeom>
              <a:avLst/>
              <a:gdLst/>
              <a:ahLst/>
              <a:cxnLst/>
              <a:rect l="l" t="t" r="r" b="b"/>
              <a:pathLst>
                <a:path w="563879" h="172084">
                  <a:moveTo>
                    <a:pt x="563410" y="0"/>
                  </a:moveTo>
                  <a:lnTo>
                    <a:pt x="0" y="0"/>
                  </a:lnTo>
                  <a:lnTo>
                    <a:pt x="220459" y="171475"/>
                  </a:lnTo>
                  <a:lnTo>
                    <a:pt x="563410" y="171475"/>
                  </a:lnTo>
                  <a:lnTo>
                    <a:pt x="563410" y="0"/>
                  </a:lnTo>
                  <a:close/>
                </a:path>
              </a:pathLst>
            </a:custGeom>
            <a:solidFill>
              <a:srgbClr val="284278"/>
            </a:solidFill>
          </p:spPr>
          <p:txBody>
            <a:bodyPr wrap="square" lIns="0" tIns="0" rIns="0" bIns="0" rtlCol="0"/>
            <a:lstStyle/>
            <a:p>
              <a:endParaRPr/>
            </a:p>
          </p:txBody>
        </p:sp>
        <p:sp>
          <p:nvSpPr>
            <p:cNvPr id="14" name="object 14"/>
            <p:cNvSpPr/>
            <p:nvPr/>
          </p:nvSpPr>
          <p:spPr>
            <a:xfrm>
              <a:off x="9099959" y="7044412"/>
              <a:ext cx="636905" cy="172085"/>
            </a:xfrm>
            <a:custGeom>
              <a:avLst/>
              <a:gdLst/>
              <a:ahLst/>
              <a:cxnLst/>
              <a:rect l="l" t="t" r="r" b="b"/>
              <a:pathLst>
                <a:path w="636904" h="172084">
                  <a:moveTo>
                    <a:pt x="416420" y="0"/>
                  </a:moveTo>
                  <a:lnTo>
                    <a:pt x="0" y="0"/>
                  </a:lnTo>
                  <a:lnTo>
                    <a:pt x="0" y="171462"/>
                  </a:lnTo>
                  <a:lnTo>
                    <a:pt x="636879" y="171462"/>
                  </a:lnTo>
                  <a:lnTo>
                    <a:pt x="416420" y="0"/>
                  </a:lnTo>
                  <a:close/>
                </a:path>
              </a:pathLst>
            </a:custGeom>
            <a:solidFill>
              <a:srgbClr val="231F20"/>
            </a:solidFill>
          </p:spPr>
          <p:txBody>
            <a:bodyPr wrap="square" lIns="0" tIns="0" rIns="0" bIns="0" rtlCol="0"/>
            <a:lstStyle/>
            <a:p>
              <a:endParaRPr/>
            </a:p>
          </p:txBody>
        </p:sp>
      </p:grpSp>
      <p:sp>
        <p:nvSpPr>
          <p:cNvPr id="16" name="object 3">
            <a:extLst>
              <a:ext uri="{FF2B5EF4-FFF2-40B4-BE49-F238E27FC236}">
                <a16:creationId xmlns:a16="http://schemas.microsoft.com/office/drawing/2014/main" xmlns="" id="{D2E99803-0AD7-4087-8711-E194997E426B}"/>
              </a:ext>
            </a:extLst>
          </p:cNvPr>
          <p:cNvSpPr txBox="1"/>
          <p:nvPr/>
        </p:nvSpPr>
        <p:spPr>
          <a:xfrm>
            <a:off x="559752" y="6899298"/>
            <a:ext cx="4114800" cy="462306"/>
          </a:xfrm>
          <a:prstGeom prst="rect">
            <a:avLst/>
          </a:prstGeom>
        </p:spPr>
        <p:txBody>
          <a:bodyPr vert="horz" wrap="square" lIns="0" tIns="92075" rIns="0" bIns="0" rtlCol="0">
            <a:spAutoFit/>
          </a:bodyPr>
          <a:lstStyle/>
          <a:p>
            <a:pPr marL="12700">
              <a:lnSpc>
                <a:spcPct val="100000"/>
              </a:lnSpc>
            </a:pPr>
            <a:r>
              <a:rPr lang="ja-JP" altLang="en-US" sz="800" spc="20" dirty="0">
                <a:solidFill>
                  <a:srgbClr val="231F20"/>
                </a:solidFill>
                <a:latin typeface="+mn-ea"/>
                <a:cs typeface="A-OTF リュウミン Pr6N M-KL"/>
              </a:rPr>
              <a:t>障害児通所支援事業所等における安全な医療的ケアの実施体制の構築に関する調査研究</a:t>
            </a:r>
          </a:p>
          <a:p>
            <a:pPr marL="12700">
              <a:lnSpc>
                <a:spcPct val="100000"/>
              </a:lnSpc>
            </a:pPr>
            <a:r>
              <a:rPr lang="ja-JP" altLang="en-US" sz="800" spc="20" dirty="0">
                <a:solidFill>
                  <a:srgbClr val="231F20"/>
                </a:solidFill>
                <a:latin typeface="+mn-ea"/>
                <a:cs typeface="A-OTF リュウミン Pr6N M-KL"/>
              </a:rPr>
              <a:t>みずほ情報総研株式会社</a:t>
            </a:r>
          </a:p>
          <a:p>
            <a:pPr marL="12700">
              <a:lnSpc>
                <a:spcPct val="100000"/>
              </a:lnSpc>
            </a:pPr>
            <a:r>
              <a:rPr lang="en-US" altLang="ja-JP" sz="800" spc="20" dirty="0">
                <a:solidFill>
                  <a:srgbClr val="231F20"/>
                </a:solidFill>
                <a:latin typeface="+mn-ea"/>
                <a:cs typeface="A-OTF リュウミン Pr6N M-KL"/>
              </a:rPr>
              <a:t>【</a:t>
            </a:r>
            <a:r>
              <a:rPr lang="en-US" altLang="ja-JP" sz="800" dirty="0" err="1">
                <a:latin typeface="+mn-ea"/>
                <a:cs typeface="A-OTF リュウミン Pr6N M-KL"/>
              </a:rPr>
              <a:t>Part.Ⅱ</a:t>
            </a:r>
            <a:r>
              <a:rPr lang="en-US" altLang="ja-JP" sz="800" spc="20" dirty="0">
                <a:solidFill>
                  <a:srgbClr val="231F20"/>
                </a:solidFill>
                <a:latin typeface="+mn-ea"/>
                <a:cs typeface="A-OTF リュウミン Pr6N M-KL"/>
              </a:rPr>
              <a:t>】</a:t>
            </a:r>
            <a:r>
              <a:rPr lang="ja-JP" altLang="en-US" sz="800" spc="20" dirty="0">
                <a:solidFill>
                  <a:srgbClr val="231F20"/>
                </a:solidFill>
                <a:latin typeface="+mn-ea"/>
                <a:cs typeface="A-OTF リュウミン Pr6N M-KL"/>
              </a:rPr>
              <a:t>関係者の役割</a:t>
            </a:r>
            <a:endParaRPr sz="800" dirty="0">
              <a:latin typeface="+mn-ea"/>
              <a:cs typeface="A-OTF リュウミン Pr6N M-KL"/>
            </a:endParaRPr>
          </a:p>
        </p:txBody>
      </p:sp>
      <p:sp>
        <p:nvSpPr>
          <p:cNvPr id="17" name="object 11">
            <a:extLst>
              <a:ext uri="{FF2B5EF4-FFF2-40B4-BE49-F238E27FC236}">
                <a16:creationId xmlns:a16="http://schemas.microsoft.com/office/drawing/2014/main" xmlns="" id="{1B191816-75B4-4FCF-A7BF-7C0CB5404A4F}"/>
              </a:ext>
            </a:extLst>
          </p:cNvPr>
          <p:cNvSpPr/>
          <p:nvPr/>
        </p:nvSpPr>
        <p:spPr>
          <a:xfrm>
            <a:off x="546100" y="6859906"/>
            <a:ext cx="9524048"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sp>
        <p:nvSpPr>
          <p:cNvPr id="19" name="object 5"/>
          <p:cNvSpPr txBox="1"/>
          <p:nvPr/>
        </p:nvSpPr>
        <p:spPr>
          <a:xfrm>
            <a:off x="6946901" y="878924"/>
            <a:ext cx="3017140" cy="197490"/>
          </a:xfrm>
          <a:prstGeom prst="rect">
            <a:avLst/>
          </a:prstGeom>
        </p:spPr>
        <p:txBody>
          <a:bodyPr vert="horz" wrap="square" lIns="0" tIns="12700" rIns="0" bIns="0" rtlCol="0">
            <a:spAutoFit/>
          </a:bodyPr>
          <a:lstStyle/>
          <a:p>
            <a:pPr marL="12700">
              <a:lnSpc>
                <a:spcPct val="100000"/>
              </a:lnSpc>
              <a:spcBef>
                <a:spcPts val="100"/>
              </a:spcBef>
            </a:pPr>
            <a:r>
              <a:rPr sz="1200" b="0" dirty="0">
                <a:solidFill>
                  <a:srgbClr val="284278"/>
                </a:solidFill>
                <a:latin typeface="A-OTF リュウミン Pr6N M-KL"/>
                <a:cs typeface="A-OTF リュウミン Pr6N M-KL"/>
              </a:rPr>
              <a:t>(</a:t>
            </a:r>
            <a:r>
              <a:rPr lang="en-US" altLang="ja-JP" sz="1200" b="0" dirty="0">
                <a:solidFill>
                  <a:srgbClr val="284278"/>
                </a:solidFill>
                <a:latin typeface="A-OTF リュウミン Pr6N M-KL"/>
                <a:cs typeface="A-OTF リュウミン Pr6N M-KL"/>
              </a:rPr>
              <a:t>2</a:t>
            </a:r>
            <a:r>
              <a:rPr sz="1200" b="0" dirty="0">
                <a:solidFill>
                  <a:srgbClr val="284278"/>
                </a:solidFill>
                <a:latin typeface="A-OTF リュウミン Pr6N M-KL"/>
                <a:cs typeface="A-OTF リュウミン Pr6N M-KL"/>
              </a:rPr>
              <a:t>)</a:t>
            </a:r>
            <a:r>
              <a:rPr lang="ja-JP" altLang="en-US" sz="1200" b="0" spc="-80" dirty="0">
                <a:solidFill>
                  <a:srgbClr val="284278"/>
                </a:solidFill>
                <a:latin typeface="A-OTF リュウミン Pr6N M-KL"/>
                <a:cs typeface="A-OTF リュウミン Pr6N M-KL"/>
              </a:rPr>
              <a:t>医療的ケア児者の受入れに際しての関係者</a:t>
            </a:r>
            <a:endParaRPr sz="1200" dirty="0">
              <a:latin typeface="A-OTF リュウミン Pr6N M-KL"/>
              <a:cs typeface="A-OTF リュウミン Pr6N M-KL"/>
            </a:endParaRPr>
          </a:p>
        </p:txBody>
      </p:sp>
      <p:sp>
        <p:nvSpPr>
          <p:cNvPr id="3" name="スライド番号プレースホルダー 2"/>
          <p:cNvSpPr>
            <a:spLocks noGrp="1"/>
          </p:cNvSpPr>
          <p:nvPr>
            <p:ph type="sldNum" sz="quarter" idx="7"/>
          </p:nvPr>
        </p:nvSpPr>
        <p:spPr/>
        <p:txBody>
          <a:bodyPr/>
          <a:lstStyle/>
          <a:p>
            <a:fld id="{B6F15528-21DE-4FAA-801E-634DDDAF4B2B}" type="slidenum">
              <a:rPr lang="en-US" altLang="ja-JP" smtClean="0"/>
              <a:pPr/>
              <a:t>30</a:t>
            </a:fld>
            <a:endParaRPr lang="ja-JP" altLang="en-US" dirty="0"/>
          </a:p>
        </p:txBody>
      </p:sp>
      <p:pic>
        <p:nvPicPr>
          <p:cNvPr id="20" name="図 19"/>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559752" y="1526462"/>
            <a:ext cx="4114800" cy="4737100"/>
          </a:xfrm>
          <a:prstGeom prst="rect">
            <a:avLst/>
          </a:prstGeom>
        </p:spPr>
      </p:pic>
    </p:spTree>
    <p:extLst>
      <p:ext uri="{BB962C8B-B14F-4D97-AF65-F5344CB8AC3E}">
        <p14:creationId xmlns:p14="http://schemas.microsoft.com/office/powerpoint/2010/main" val="334125639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5552008" y="1421513"/>
            <a:ext cx="4001135" cy="3729867"/>
          </a:xfrm>
          <a:prstGeom prst="rect">
            <a:avLst/>
          </a:prstGeom>
        </p:spPr>
        <p:txBody>
          <a:bodyPr vert="horz" wrap="square" lIns="0" tIns="92075" rIns="0" bIns="0" rtlCol="0">
            <a:spAutoFit/>
          </a:bodyPr>
          <a:lstStyle/>
          <a:p>
            <a:pPr marL="12700">
              <a:lnSpc>
                <a:spcPct val="100000"/>
              </a:lnSpc>
              <a:spcBef>
                <a:spcPts val="725"/>
              </a:spcBef>
            </a:pPr>
            <a:r>
              <a:rPr lang="ja-JP" altLang="en-US" b="1" spc="-100" dirty="0">
                <a:solidFill>
                  <a:srgbClr val="EF4136"/>
                </a:solidFill>
                <a:latin typeface="A-OTF リュウミン Pr6N EB-KL"/>
                <a:cs typeface="A-OTF リュウミン Pr6N EB-KL"/>
              </a:rPr>
              <a:t>他の障害福祉サービス等事業所の連携</a:t>
            </a:r>
            <a:r>
              <a:rPr sz="1800" b="1" spc="-100" dirty="0">
                <a:solidFill>
                  <a:srgbClr val="EF4136"/>
                </a:solidFill>
                <a:latin typeface="A-OTF リュウミン Pr6N EB-KL"/>
                <a:cs typeface="A-OTF リュウミン Pr6N EB-KL"/>
              </a:rPr>
              <a:t>：</a:t>
            </a:r>
            <a:endParaRPr sz="1800" spc="-100" dirty="0">
              <a:latin typeface="A-OTF リュウミン Pr6N EB-KL"/>
              <a:cs typeface="A-OTF リュウミン Pr6N EB-KL"/>
            </a:endParaRPr>
          </a:p>
          <a:p>
            <a:pPr marL="12700">
              <a:lnSpc>
                <a:spcPct val="150000"/>
              </a:lnSpc>
              <a:spcBef>
                <a:spcPts val="490"/>
              </a:spcBef>
            </a:pPr>
            <a:r>
              <a:rPr lang="ja-JP" altLang="en-US" sz="1400" b="0" spc="25" dirty="0">
                <a:solidFill>
                  <a:srgbClr val="231F20"/>
                </a:solidFill>
                <a:latin typeface="A-OTF リュウミン Pr6N M-KL"/>
                <a:cs typeface="A-OTF リュウミン Pr6N M-KL"/>
              </a:rPr>
              <a:t>医療的ケア児者は、複数の事業所、サービスを並行して利用することがあります。それらの事業所と連携し、必要な情報交換を行います。</a:t>
            </a:r>
          </a:p>
          <a:p>
            <a:pPr marL="12700">
              <a:lnSpc>
                <a:spcPct val="150000"/>
              </a:lnSpc>
              <a:spcBef>
                <a:spcPts val="490"/>
              </a:spcBef>
            </a:pPr>
            <a:r>
              <a:rPr lang="ja-JP" altLang="en-US" sz="1400" b="0" spc="25" dirty="0">
                <a:solidFill>
                  <a:srgbClr val="231F20"/>
                </a:solidFill>
                <a:latin typeface="A-OTF リュウミン Pr6N M-KL"/>
                <a:cs typeface="A-OTF リュウミン Pr6N M-KL"/>
              </a:rPr>
              <a:t>また、医療的ケア児が就学した際や、</a:t>
            </a:r>
            <a:r>
              <a:rPr lang="en-US" altLang="ja-JP" sz="1400" b="0" spc="25" dirty="0">
                <a:solidFill>
                  <a:srgbClr val="231F20"/>
                </a:solidFill>
                <a:latin typeface="A-OTF リュウミン Pr6N M-KL"/>
                <a:cs typeface="A-OTF リュウミン Pr6N M-KL"/>
              </a:rPr>
              <a:t>18</a:t>
            </a:r>
            <a:r>
              <a:rPr lang="ja-JP" altLang="en-US" sz="1400" b="0" spc="25" dirty="0">
                <a:solidFill>
                  <a:srgbClr val="231F20"/>
                </a:solidFill>
                <a:latin typeface="A-OTF リュウミン Pr6N M-KL"/>
                <a:cs typeface="A-OTF リュウミン Pr6N M-KL"/>
              </a:rPr>
              <a:t>歳になった際には、利用できるサービスが児童発達支援から放課後等デイサービス、放課後等デイサービスから生活介護へと移行します。これらの移行期には、保護者の同意を得た上で、従前の利用事業所から移行後の事業所へ利用者についての情報提供を行います。</a:t>
            </a:r>
          </a:p>
        </p:txBody>
      </p:sp>
      <p:grpSp>
        <p:nvGrpSpPr>
          <p:cNvPr id="6" name="object 6"/>
          <p:cNvGrpSpPr/>
          <p:nvPr/>
        </p:nvGrpSpPr>
        <p:grpSpPr>
          <a:xfrm>
            <a:off x="8663" y="15233"/>
            <a:ext cx="10066020" cy="1259205"/>
            <a:chOff x="8663" y="15233"/>
            <a:chExt cx="10066020" cy="1259205"/>
          </a:xfrm>
        </p:grpSpPr>
        <p:sp>
          <p:nvSpPr>
            <p:cNvPr id="7" name="object 7"/>
            <p:cNvSpPr/>
            <p:nvPr/>
          </p:nvSpPr>
          <p:spPr>
            <a:xfrm>
              <a:off x="5771845" y="15239"/>
              <a:ext cx="4302760" cy="701675"/>
            </a:xfrm>
            <a:custGeom>
              <a:avLst/>
              <a:gdLst/>
              <a:ahLst/>
              <a:cxnLst/>
              <a:rect l="l" t="t" r="r" b="b"/>
              <a:pathLst>
                <a:path w="4302759" h="701675">
                  <a:moveTo>
                    <a:pt x="4302582" y="529475"/>
                  </a:moveTo>
                  <a:lnTo>
                    <a:pt x="1066965" y="529475"/>
                  </a:lnTo>
                  <a:lnTo>
                    <a:pt x="597877" y="0"/>
                  </a:lnTo>
                  <a:lnTo>
                    <a:pt x="146519" y="529475"/>
                  </a:lnTo>
                  <a:lnTo>
                    <a:pt x="146088" y="529971"/>
                  </a:lnTo>
                  <a:lnTo>
                    <a:pt x="0" y="701357"/>
                  </a:lnTo>
                  <a:lnTo>
                    <a:pt x="4302582" y="701357"/>
                  </a:lnTo>
                  <a:lnTo>
                    <a:pt x="4302582" y="529475"/>
                  </a:lnTo>
                  <a:close/>
                </a:path>
              </a:pathLst>
            </a:custGeom>
            <a:solidFill>
              <a:srgbClr val="284278"/>
            </a:solidFill>
          </p:spPr>
          <p:txBody>
            <a:bodyPr wrap="square" lIns="0" tIns="0" rIns="0" bIns="0" rtlCol="0"/>
            <a:lstStyle/>
            <a:p>
              <a:endParaRPr/>
            </a:p>
          </p:txBody>
        </p:sp>
        <p:sp>
          <p:nvSpPr>
            <p:cNvPr id="8" name="object 8"/>
            <p:cNvSpPr/>
            <p:nvPr/>
          </p:nvSpPr>
          <p:spPr>
            <a:xfrm>
              <a:off x="8663" y="15233"/>
              <a:ext cx="6361430" cy="1259205"/>
            </a:xfrm>
            <a:custGeom>
              <a:avLst/>
              <a:gdLst/>
              <a:ahLst/>
              <a:cxnLst/>
              <a:rect l="l" t="t" r="r" b="b"/>
              <a:pathLst>
                <a:path w="6361430" h="1259205">
                  <a:moveTo>
                    <a:pt x="6361074" y="0"/>
                  </a:moveTo>
                  <a:lnTo>
                    <a:pt x="0" y="0"/>
                  </a:lnTo>
                  <a:lnTo>
                    <a:pt x="0" y="1259179"/>
                  </a:lnTo>
                  <a:lnTo>
                    <a:pt x="5286997" y="1259179"/>
                  </a:lnTo>
                  <a:lnTo>
                    <a:pt x="6361074" y="0"/>
                  </a:lnTo>
                  <a:close/>
                </a:path>
              </a:pathLst>
            </a:custGeom>
            <a:solidFill>
              <a:srgbClr val="215198"/>
            </a:solidFill>
          </p:spPr>
          <p:txBody>
            <a:bodyPr wrap="square" lIns="0" tIns="0" rIns="0" bIns="0" rtlCol="0"/>
            <a:lstStyle/>
            <a:p>
              <a:endParaRPr/>
            </a:p>
          </p:txBody>
        </p:sp>
      </p:grpSp>
      <p:sp>
        <p:nvSpPr>
          <p:cNvPr id="9" name="object 9"/>
          <p:cNvSpPr txBox="1">
            <a:spLocks noGrp="1"/>
          </p:cNvSpPr>
          <p:nvPr>
            <p:ph type="title"/>
          </p:nvPr>
        </p:nvSpPr>
        <p:spPr>
          <a:xfrm>
            <a:off x="1459771" y="436604"/>
            <a:ext cx="3677142" cy="751488"/>
          </a:xfrm>
          <a:prstGeom prst="rect">
            <a:avLst/>
          </a:prstGeom>
        </p:spPr>
        <p:txBody>
          <a:bodyPr vert="horz" wrap="square" lIns="0" tIns="12700" rIns="0" bIns="0" rtlCol="0">
            <a:spAutoFit/>
          </a:bodyPr>
          <a:lstStyle/>
          <a:p>
            <a:pPr marL="12700">
              <a:lnSpc>
                <a:spcPct val="100000"/>
              </a:lnSpc>
              <a:spcBef>
                <a:spcPts val="100"/>
              </a:spcBef>
            </a:pPr>
            <a:r>
              <a:rPr lang="ja-JP" altLang="en-US" sz="2400" b="0" i="0" spc="-85" dirty="0">
                <a:latin typeface="A-OTF リュウミン Pr6N M-KL"/>
                <a:cs typeface="A-OTF リュウミン Pr6N M-KL"/>
              </a:rPr>
              <a:t>他の障害福祉サービス等</a:t>
            </a:r>
            <a:r>
              <a:rPr lang="en-US" altLang="ja-JP" sz="2400" b="0" i="0" spc="-85" dirty="0">
                <a:latin typeface="A-OTF リュウミン Pr6N M-KL"/>
                <a:cs typeface="A-OTF リュウミン Pr6N M-KL"/>
              </a:rPr>
              <a:t/>
            </a:r>
            <a:br>
              <a:rPr lang="en-US" altLang="ja-JP" sz="2400" b="0" i="0" spc="-85" dirty="0">
                <a:latin typeface="A-OTF リュウミン Pr6N M-KL"/>
                <a:cs typeface="A-OTF リュウミン Pr6N M-KL"/>
              </a:rPr>
            </a:br>
            <a:r>
              <a:rPr lang="ja-JP" altLang="en-US" sz="2400" b="0" i="0" spc="-85" dirty="0">
                <a:latin typeface="A-OTF リュウミン Pr6N M-KL"/>
                <a:cs typeface="A-OTF リュウミン Pr6N M-KL"/>
              </a:rPr>
              <a:t>事業所</a:t>
            </a:r>
            <a:endParaRPr lang="ja-JP" altLang="en-US" sz="2400" dirty="0">
              <a:latin typeface="A-OTF リュウミン Pr6N M-KL"/>
              <a:cs typeface="A-OTF リュウミン Pr6N M-KL"/>
            </a:endParaRPr>
          </a:p>
        </p:txBody>
      </p:sp>
      <p:sp>
        <p:nvSpPr>
          <p:cNvPr id="10" name="object 10"/>
          <p:cNvSpPr txBox="1"/>
          <p:nvPr/>
        </p:nvSpPr>
        <p:spPr>
          <a:xfrm>
            <a:off x="462483" y="380450"/>
            <a:ext cx="762000" cy="936154"/>
          </a:xfrm>
          <a:prstGeom prst="rect">
            <a:avLst/>
          </a:prstGeom>
        </p:spPr>
        <p:txBody>
          <a:bodyPr vert="horz" wrap="square" lIns="0" tIns="12700" rIns="0" bIns="0" rtlCol="0">
            <a:spAutoFit/>
          </a:bodyPr>
          <a:lstStyle/>
          <a:p>
            <a:pPr marL="12700">
              <a:lnSpc>
                <a:spcPct val="100000"/>
              </a:lnSpc>
              <a:spcBef>
                <a:spcPts val="100"/>
              </a:spcBef>
            </a:pPr>
            <a:r>
              <a:rPr lang="en-US" altLang="ja-JP" sz="6000" spc="-105" dirty="0">
                <a:solidFill>
                  <a:srgbClr val="FFFFFF"/>
                </a:solidFill>
                <a:latin typeface="A-OTF リュウミン Pr6N M-KL"/>
                <a:cs typeface="A-OTF リュウミン Pr6N M-KL"/>
              </a:rPr>
              <a:t>12</a:t>
            </a:r>
            <a:endParaRPr sz="6000" dirty="0">
              <a:latin typeface="A-OTF リュウミン Pr6N M-KL"/>
              <a:cs typeface="A-OTF リュウミン Pr6N M-KL"/>
            </a:endParaRPr>
          </a:p>
        </p:txBody>
      </p:sp>
      <p:sp>
        <p:nvSpPr>
          <p:cNvPr id="11" name="object 11"/>
          <p:cNvSpPr/>
          <p:nvPr/>
        </p:nvSpPr>
        <p:spPr>
          <a:xfrm>
            <a:off x="5372201" y="1266366"/>
            <a:ext cx="4711599"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grpSp>
        <p:nvGrpSpPr>
          <p:cNvPr id="12" name="object 12"/>
          <p:cNvGrpSpPr/>
          <p:nvPr/>
        </p:nvGrpSpPr>
        <p:grpSpPr>
          <a:xfrm>
            <a:off x="9099959" y="7044409"/>
            <a:ext cx="980440" cy="172085"/>
            <a:chOff x="9099959" y="7044409"/>
            <a:chExt cx="980440" cy="172085"/>
          </a:xfrm>
        </p:grpSpPr>
        <p:sp>
          <p:nvSpPr>
            <p:cNvPr id="13" name="object 13"/>
            <p:cNvSpPr/>
            <p:nvPr/>
          </p:nvSpPr>
          <p:spPr>
            <a:xfrm>
              <a:off x="9516378" y="7044409"/>
              <a:ext cx="563880" cy="172085"/>
            </a:xfrm>
            <a:custGeom>
              <a:avLst/>
              <a:gdLst/>
              <a:ahLst/>
              <a:cxnLst/>
              <a:rect l="l" t="t" r="r" b="b"/>
              <a:pathLst>
                <a:path w="563879" h="172084">
                  <a:moveTo>
                    <a:pt x="563410" y="0"/>
                  </a:moveTo>
                  <a:lnTo>
                    <a:pt x="0" y="0"/>
                  </a:lnTo>
                  <a:lnTo>
                    <a:pt x="220459" y="171475"/>
                  </a:lnTo>
                  <a:lnTo>
                    <a:pt x="563410" y="171475"/>
                  </a:lnTo>
                  <a:lnTo>
                    <a:pt x="563410" y="0"/>
                  </a:lnTo>
                  <a:close/>
                </a:path>
              </a:pathLst>
            </a:custGeom>
            <a:solidFill>
              <a:srgbClr val="284278"/>
            </a:solidFill>
          </p:spPr>
          <p:txBody>
            <a:bodyPr wrap="square" lIns="0" tIns="0" rIns="0" bIns="0" rtlCol="0"/>
            <a:lstStyle/>
            <a:p>
              <a:endParaRPr/>
            </a:p>
          </p:txBody>
        </p:sp>
        <p:sp>
          <p:nvSpPr>
            <p:cNvPr id="14" name="object 14"/>
            <p:cNvSpPr/>
            <p:nvPr/>
          </p:nvSpPr>
          <p:spPr>
            <a:xfrm>
              <a:off x="9099959" y="7044412"/>
              <a:ext cx="636905" cy="172085"/>
            </a:xfrm>
            <a:custGeom>
              <a:avLst/>
              <a:gdLst/>
              <a:ahLst/>
              <a:cxnLst/>
              <a:rect l="l" t="t" r="r" b="b"/>
              <a:pathLst>
                <a:path w="636904" h="172084">
                  <a:moveTo>
                    <a:pt x="416420" y="0"/>
                  </a:moveTo>
                  <a:lnTo>
                    <a:pt x="0" y="0"/>
                  </a:lnTo>
                  <a:lnTo>
                    <a:pt x="0" y="171462"/>
                  </a:lnTo>
                  <a:lnTo>
                    <a:pt x="636879" y="171462"/>
                  </a:lnTo>
                  <a:lnTo>
                    <a:pt x="416420" y="0"/>
                  </a:lnTo>
                  <a:close/>
                </a:path>
              </a:pathLst>
            </a:custGeom>
            <a:solidFill>
              <a:srgbClr val="231F20"/>
            </a:solidFill>
          </p:spPr>
          <p:txBody>
            <a:bodyPr wrap="square" lIns="0" tIns="0" rIns="0" bIns="0" rtlCol="0"/>
            <a:lstStyle/>
            <a:p>
              <a:endParaRPr/>
            </a:p>
          </p:txBody>
        </p:sp>
      </p:grpSp>
      <p:sp>
        <p:nvSpPr>
          <p:cNvPr id="16" name="object 3">
            <a:extLst>
              <a:ext uri="{FF2B5EF4-FFF2-40B4-BE49-F238E27FC236}">
                <a16:creationId xmlns:a16="http://schemas.microsoft.com/office/drawing/2014/main" xmlns="" id="{680529E6-8508-4ECC-B27E-5B59D12AC08A}"/>
              </a:ext>
            </a:extLst>
          </p:cNvPr>
          <p:cNvSpPr txBox="1"/>
          <p:nvPr/>
        </p:nvSpPr>
        <p:spPr>
          <a:xfrm>
            <a:off x="559752" y="6899298"/>
            <a:ext cx="4114800" cy="462306"/>
          </a:xfrm>
          <a:prstGeom prst="rect">
            <a:avLst/>
          </a:prstGeom>
        </p:spPr>
        <p:txBody>
          <a:bodyPr vert="horz" wrap="square" lIns="0" tIns="92075" rIns="0" bIns="0" rtlCol="0">
            <a:spAutoFit/>
          </a:bodyPr>
          <a:lstStyle/>
          <a:p>
            <a:pPr marL="12700">
              <a:lnSpc>
                <a:spcPct val="100000"/>
              </a:lnSpc>
            </a:pPr>
            <a:r>
              <a:rPr lang="ja-JP" altLang="en-US" sz="800" spc="20" dirty="0">
                <a:solidFill>
                  <a:srgbClr val="231F20"/>
                </a:solidFill>
                <a:latin typeface="+mn-ea"/>
                <a:cs typeface="A-OTF リュウミン Pr6N M-KL"/>
              </a:rPr>
              <a:t>障害児通所支援事業所等における安全な医療的ケアの実施体制の構築に関する調査研究</a:t>
            </a:r>
          </a:p>
          <a:p>
            <a:pPr marL="12700">
              <a:lnSpc>
                <a:spcPct val="100000"/>
              </a:lnSpc>
            </a:pPr>
            <a:r>
              <a:rPr lang="ja-JP" altLang="en-US" sz="800" spc="20" dirty="0">
                <a:solidFill>
                  <a:srgbClr val="231F20"/>
                </a:solidFill>
                <a:latin typeface="+mn-ea"/>
                <a:cs typeface="A-OTF リュウミン Pr6N M-KL"/>
              </a:rPr>
              <a:t>みずほ情報総研株式会社</a:t>
            </a:r>
          </a:p>
          <a:p>
            <a:pPr marL="12700">
              <a:lnSpc>
                <a:spcPct val="100000"/>
              </a:lnSpc>
            </a:pPr>
            <a:r>
              <a:rPr lang="en-US" altLang="ja-JP" sz="800" spc="20" dirty="0">
                <a:solidFill>
                  <a:srgbClr val="231F20"/>
                </a:solidFill>
                <a:latin typeface="+mn-ea"/>
                <a:cs typeface="A-OTF リュウミン Pr6N M-KL"/>
              </a:rPr>
              <a:t>【</a:t>
            </a:r>
            <a:r>
              <a:rPr lang="en-US" altLang="ja-JP" sz="800" dirty="0" err="1">
                <a:latin typeface="+mn-ea"/>
                <a:cs typeface="A-OTF リュウミン Pr6N M-KL"/>
              </a:rPr>
              <a:t>Part.Ⅱ</a:t>
            </a:r>
            <a:r>
              <a:rPr lang="en-US" altLang="ja-JP" sz="800" spc="20" dirty="0">
                <a:solidFill>
                  <a:srgbClr val="231F20"/>
                </a:solidFill>
                <a:latin typeface="+mn-ea"/>
                <a:cs typeface="A-OTF リュウミン Pr6N M-KL"/>
              </a:rPr>
              <a:t>】</a:t>
            </a:r>
            <a:r>
              <a:rPr lang="ja-JP" altLang="en-US" sz="800" spc="20" dirty="0">
                <a:solidFill>
                  <a:srgbClr val="231F20"/>
                </a:solidFill>
                <a:latin typeface="+mn-ea"/>
                <a:cs typeface="A-OTF リュウミン Pr6N M-KL"/>
              </a:rPr>
              <a:t>関係者の役割</a:t>
            </a:r>
            <a:endParaRPr sz="800" dirty="0">
              <a:latin typeface="+mn-ea"/>
              <a:cs typeface="A-OTF リュウミン Pr6N M-KL"/>
            </a:endParaRPr>
          </a:p>
        </p:txBody>
      </p:sp>
      <p:sp>
        <p:nvSpPr>
          <p:cNvPr id="17" name="object 11">
            <a:extLst>
              <a:ext uri="{FF2B5EF4-FFF2-40B4-BE49-F238E27FC236}">
                <a16:creationId xmlns:a16="http://schemas.microsoft.com/office/drawing/2014/main" xmlns="" id="{58440F75-9242-4C1D-9D10-BBC18C2586FA}"/>
              </a:ext>
            </a:extLst>
          </p:cNvPr>
          <p:cNvSpPr/>
          <p:nvPr/>
        </p:nvSpPr>
        <p:spPr>
          <a:xfrm>
            <a:off x="546100" y="6859906"/>
            <a:ext cx="9524048"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sp>
        <p:nvSpPr>
          <p:cNvPr id="19" name="object 5"/>
          <p:cNvSpPr txBox="1"/>
          <p:nvPr/>
        </p:nvSpPr>
        <p:spPr>
          <a:xfrm>
            <a:off x="6946901" y="878924"/>
            <a:ext cx="3017140" cy="197490"/>
          </a:xfrm>
          <a:prstGeom prst="rect">
            <a:avLst/>
          </a:prstGeom>
        </p:spPr>
        <p:txBody>
          <a:bodyPr vert="horz" wrap="square" lIns="0" tIns="12700" rIns="0" bIns="0" rtlCol="0">
            <a:spAutoFit/>
          </a:bodyPr>
          <a:lstStyle/>
          <a:p>
            <a:pPr marL="12700">
              <a:lnSpc>
                <a:spcPct val="100000"/>
              </a:lnSpc>
              <a:spcBef>
                <a:spcPts val="100"/>
              </a:spcBef>
            </a:pPr>
            <a:r>
              <a:rPr sz="1200" b="0" dirty="0">
                <a:solidFill>
                  <a:srgbClr val="284278"/>
                </a:solidFill>
                <a:latin typeface="A-OTF リュウミン Pr6N M-KL"/>
                <a:cs typeface="A-OTF リュウミン Pr6N M-KL"/>
              </a:rPr>
              <a:t>(</a:t>
            </a:r>
            <a:r>
              <a:rPr lang="en-US" altLang="ja-JP" sz="1200" b="0" dirty="0">
                <a:solidFill>
                  <a:srgbClr val="284278"/>
                </a:solidFill>
                <a:latin typeface="A-OTF リュウミン Pr6N M-KL"/>
                <a:cs typeface="A-OTF リュウミン Pr6N M-KL"/>
              </a:rPr>
              <a:t>2</a:t>
            </a:r>
            <a:r>
              <a:rPr sz="1200" b="0" dirty="0">
                <a:solidFill>
                  <a:srgbClr val="284278"/>
                </a:solidFill>
                <a:latin typeface="A-OTF リュウミン Pr6N M-KL"/>
                <a:cs typeface="A-OTF リュウミン Pr6N M-KL"/>
              </a:rPr>
              <a:t>)</a:t>
            </a:r>
            <a:r>
              <a:rPr lang="ja-JP" altLang="en-US" sz="1200" b="0" spc="-80" dirty="0">
                <a:solidFill>
                  <a:srgbClr val="284278"/>
                </a:solidFill>
                <a:latin typeface="A-OTF リュウミン Pr6N M-KL"/>
                <a:cs typeface="A-OTF リュウミン Pr6N M-KL"/>
              </a:rPr>
              <a:t>医療的ケア児者の受入れに際しての関係者</a:t>
            </a:r>
            <a:endParaRPr sz="1200" dirty="0">
              <a:latin typeface="A-OTF リュウミン Pr6N M-KL"/>
              <a:cs typeface="A-OTF リュウミン Pr6N M-KL"/>
            </a:endParaRPr>
          </a:p>
        </p:txBody>
      </p:sp>
      <p:sp>
        <p:nvSpPr>
          <p:cNvPr id="3" name="スライド番号プレースホルダー 2"/>
          <p:cNvSpPr>
            <a:spLocks noGrp="1"/>
          </p:cNvSpPr>
          <p:nvPr>
            <p:ph type="sldNum" sz="quarter" idx="7"/>
          </p:nvPr>
        </p:nvSpPr>
        <p:spPr/>
        <p:txBody>
          <a:bodyPr/>
          <a:lstStyle/>
          <a:p>
            <a:fld id="{B6F15528-21DE-4FAA-801E-634DDDAF4B2B}" type="slidenum">
              <a:rPr lang="en-US" altLang="ja-JP" smtClean="0"/>
              <a:pPr/>
              <a:t>31</a:t>
            </a:fld>
            <a:endParaRPr lang="ja-JP" altLang="en-US" dirty="0"/>
          </a:p>
        </p:txBody>
      </p:sp>
      <p:pic>
        <p:nvPicPr>
          <p:cNvPr id="4" name="図 3"/>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546099" y="1473479"/>
            <a:ext cx="4504811" cy="4746346"/>
          </a:xfrm>
          <a:prstGeom prst="rect">
            <a:avLst/>
          </a:prstGeom>
        </p:spPr>
      </p:pic>
    </p:spTree>
    <p:extLst>
      <p:ext uri="{BB962C8B-B14F-4D97-AF65-F5344CB8AC3E}">
        <p14:creationId xmlns:p14="http://schemas.microsoft.com/office/powerpoint/2010/main" val="261505571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3775100"/>
            <a:ext cx="10080625" cy="3771265"/>
          </a:xfrm>
          <a:custGeom>
            <a:avLst/>
            <a:gdLst/>
            <a:ahLst/>
            <a:cxnLst/>
            <a:rect l="l" t="t" r="r" b="b"/>
            <a:pathLst>
              <a:path w="10080625" h="3771265">
                <a:moveTo>
                  <a:pt x="10080002" y="0"/>
                </a:moveTo>
                <a:lnTo>
                  <a:pt x="0" y="0"/>
                </a:lnTo>
                <a:lnTo>
                  <a:pt x="0" y="3770909"/>
                </a:lnTo>
                <a:lnTo>
                  <a:pt x="10080002" y="3770909"/>
                </a:lnTo>
                <a:lnTo>
                  <a:pt x="10080002" y="0"/>
                </a:lnTo>
                <a:close/>
              </a:path>
            </a:pathLst>
          </a:custGeom>
          <a:solidFill>
            <a:srgbClr val="E6E7E8"/>
          </a:solidFill>
        </p:spPr>
        <p:txBody>
          <a:bodyPr wrap="square" lIns="0" tIns="0" rIns="0" bIns="0" rtlCol="0"/>
          <a:lstStyle/>
          <a:p>
            <a:endParaRPr/>
          </a:p>
        </p:txBody>
      </p:sp>
      <p:sp>
        <p:nvSpPr>
          <p:cNvPr id="3" name="object 3"/>
          <p:cNvSpPr/>
          <p:nvPr/>
        </p:nvSpPr>
        <p:spPr>
          <a:xfrm>
            <a:off x="0" y="18122"/>
            <a:ext cx="10080625" cy="1141095"/>
          </a:xfrm>
          <a:custGeom>
            <a:avLst/>
            <a:gdLst/>
            <a:ahLst/>
            <a:cxnLst/>
            <a:rect l="l" t="t" r="r" b="b"/>
            <a:pathLst>
              <a:path w="10080625" h="1141095">
                <a:moveTo>
                  <a:pt x="10080002" y="0"/>
                </a:moveTo>
                <a:lnTo>
                  <a:pt x="0" y="0"/>
                </a:lnTo>
                <a:lnTo>
                  <a:pt x="0" y="1141006"/>
                </a:lnTo>
                <a:lnTo>
                  <a:pt x="10080002" y="1141006"/>
                </a:lnTo>
                <a:lnTo>
                  <a:pt x="10080002" y="0"/>
                </a:lnTo>
                <a:close/>
              </a:path>
            </a:pathLst>
          </a:custGeom>
          <a:solidFill>
            <a:srgbClr val="215198"/>
          </a:solidFill>
        </p:spPr>
        <p:txBody>
          <a:bodyPr wrap="square" lIns="0" tIns="0" rIns="0" bIns="0" rtlCol="0"/>
          <a:lstStyle/>
          <a:p>
            <a:endParaRPr/>
          </a:p>
        </p:txBody>
      </p:sp>
      <p:sp>
        <p:nvSpPr>
          <p:cNvPr id="4" name="object 4"/>
          <p:cNvSpPr/>
          <p:nvPr/>
        </p:nvSpPr>
        <p:spPr>
          <a:xfrm>
            <a:off x="0" y="1708150"/>
            <a:ext cx="10080625" cy="2067560"/>
          </a:xfrm>
          <a:custGeom>
            <a:avLst/>
            <a:gdLst/>
            <a:ahLst/>
            <a:cxnLst/>
            <a:rect l="l" t="t" r="r" b="b"/>
            <a:pathLst>
              <a:path w="10080625" h="2067560">
                <a:moveTo>
                  <a:pt x="10080002" y="0"/>
                </a:moveTo>
                <a:lnTo>
                  <a:pt x="0" y="0"/>
                </a:lnTo>
                <a:lnTo>
                  <a:pt x="0" y="2066963"/>
                </a:lnTo>
                <a:lnTo>
                  <a:pt x="10080002" y="2066963"/>
                </a:lnTo>
                <a:lnTo>
                  <a:pt x="10080002" y="0"/>
                </a:lnTo>
                <a:close/>
              </a:path>
            </a:pathLst>
          </a:custGeom>
          <a:solidFill>
            <a:srgbClr val="215198"/>
          </a:solidFill>
        </p:spPr>
        <p:txBody>
          <a:bodyPr wrap="square" lIns="0" tIns="0" rIns="0" bIns="0" rtlCol="0"/>
          <a:lstStyle/>
          <a:p>
            <a:endParaRPr/>
          </a:p>
        </p:txBody>
      </p:sp>
      <p:grpSp>
        <p:nvGrpSpPr>
          <p:cNvPr id="6" name="object 6"/>
          <p:cNvGrpSpPr/>
          <p:nvPr/>
        </p:nvGrpSpPr>
        <p:grpSpPr>
          <a:xfrm>
            <a:off x="9099953" y="7044409"/>
            <a:ext cx="980440" cy="172085"/>
            <a:chOff x="9099953" y="7044409"/>
            <a:chExt cx="980440" cy="172085"/>
          </a:xfrm>
        </p:grpSpPr>
        <p:sp>
          <p:nvSpPr>
            <p:cNvPr id="7" name="object 7"/>
            <p:cNvSpPr/>
            <p:nvPr/>
          </p:nvSpPr>
          <p:spPr>
            <a:xfrm>
              <a:off x="9516389" y="7044409"/>
              <a:ext cx="563880" cy="172085"/>
            </a:xfrm>
            <a:custGeom>
              <a:avLst/>
              <a:gdLst/>
              <a:ahLst/>
              <a:cxnLst/>
              <a:rect l="l" t="t" r="r" b="b"/>
              <a:pathLst>
                <a:path w="563879" h="172084">
                  <a:moveTo>
                    <a:pt x="563397" y="0"/>
                  </a:moveTo>
                  <a:lnTo>
                    <a:pt x="0" y="0"/>
                  </a:lnTo>
                  <a:lnTo>
                    <a:pt x="220446" y="171475"/>
                  </a:lnTo>
                  <a:lnTo>
                    <a:pt x="563397" y="171475"/>
                  </a:lnTo>
                  <a:lnTo>
                    <a:pt x="563397" y="0"/>
                  </a:lnTo>
                  <a:close/>
                </a:path>
              </a:pathLst>
            </a:custGeom>
            <a:solidFill>
              <a:srgbClr val="284278"/>
            </a:solidFill>
          </p:spPr>
          <p:txBody>
            <a:bodyPr wrap="square" lIns="0" tIns="0" rIns="0" bIns="0" rtlCol="0"/>
            <a:lstStyle/>
            <a:p>
              <a:endParaRPr/>
            </a:p>
          </p:txBody>
        </p:sp>
        <p:sp>
          <p:nvSpPr>
            <p:cNvPr id="8" name="object 8"/>
            <p:cNvSpPr/>
            <p:nvPr/>
          </p:nvSpPr>
          <p:spPr>
            <a:xfrm>
              <a:off x="9099953" y="7044412"/>
              <a:ext cx="636905" cy="172085"/>
            </a:xfrm>
            <a:custGeom>
              <a:avLst/>
              <a:gdLst/>
              <a:ahLst/>
              <a:cxnLst/>
              <a:rect l="l" t="t" r="r" b="b"/>
              <a:pathLst>
                <a:path w="636904" h="172084">
                  <a:moveTo>
                    <a:pt x="416432" y="0"/>
                  </a:moveTo>
                  <a:lnTo>
                    <a:pt x="0" y="0"/>
                  </a:lnTo>
                  <a:lnTo>
                    <a:pt x="0" y="171462"/>
                  </a:lnTo>
                  <a:lnTo>
                    <a:pt x="636892" y="171462"/>
                  </a:lnTo>
                  <a:lnTo>
                    <a:pt x="416432" y="0"/>
                  </a:lnTo>
                  <a:close/>
                </a:path>
              </a:pathLst>
            </a:custGeom>
            <a:solidFill>
              <a:srgbClr val="231F20"/>
            </a:solidFill>
          </p:spPr>
          <p:txBody>
            <a:bodyPr wrap="square" lIns="0" tIns="0" rIns="0" bIns="0" rtlCol="0"/>
            <a:lstStyle/>
            <a:p>
              <a:endParaRPr/>
            </a:p>
          </p:txBody>
        </p:sp>
      </p:grpSp>
      <p:sp>
        <p:nvSpPr>
          <p:cNvPr id="9" name="object 9"/>
          <p:cNvSpPr txBox="1"/>
          <p:nvPr/>
        </p:nvSpPr>
        <p:spPr>
          <a:xfrm>
            <a:off x="0" y="2236256"/>
            <a:ext cx="10083799" cy="1456168"/>
          </a:xfrm>
          <a:prstGeom prst="rect">
            <a:avLst/>
          </a:prstGeom>
        </p:spPr>
        <p:txBody>
          <a:bodyPr vert="horz" wrap="square" lIns="0" tIns="67945" rIns="0" bIns="0" rtlCol="0">
            <a:spAutoFit/>
          </a:bodyPr>
          <a:lstStyle/>
          <a:p>
            <a:pPr algn="ctr">
              <a:lnSpc>
                <a:spcPct val="100000"/>
              </a:lnSpc>
              <a:spcBef>
                <a:spcPts val="535"/>
              </a:spcBef>
            </a:pPr>
            <a:r>
              <a:rPr lang="ja-JP" altLang="en-US" sz="4300" b="0" dirty="0">
                <a:solidFill>
                  <a:srgbClr val="FFFFFF"/>
                </a:solidFill>
                <a:latin typeface="A-OTF リュウミン Pr6N M-KL"/>
                <a:cs typeface="A-OTF リュウミン Pr6N M-KL"/>
              </a:rPr>
              <a:t>医療的ケア実施に向けた体制整備・</a:t>
            </a:r>
            <a:endParaRPr lang="en-US" altLang="ja-JP" sz="4300" b="0" dirty="0">
              <a:solidFill>
                <a:srgbClr val="FFFFFF"/>
              </a:solidFill>
              <a:latin typeface="A-OTF リュウミン Pr6N M-KL"/>
              <a:cs typeface="A-OTF リュウミン Pr6N M-KL"/>
            </a:endParaRPr>
          </a:p>
          <a:p>
            <a:pPr algn="ctr">
              <a:lnSpc>
                <a:spcPct val="100000"/>
              </a:lnSpc>
              <a:spcBef>
                <a:spcPts val="535"/>
              </a:spcBef>
            </a:pPr>
            <a:r>
              <a:rPr lang="ja-JP" altLang="en-US" sz="4300" b="0" dirty="0">
                <a:solidFill>
                  <a:srgbClr val="FFFFFF"/>
                </a:solidFill>
                <a:latin typeface="A-OTF リュウミン Pr6N M-KL"/>
                <a:cs typeface="A-OTF リュウミン Pr6N M-KL"/>
              </a:rPr>
              <a:t>環境整備</a:t>
            </a:r>
            <a:endParaRPr sz="4300" dirty="0">
              <a:latin typeface="A-OTF リュウミン Pr6N M-KL"/>
              <a:cs typeface="A-OTF リュウミン Pr6N M-KL"/>
            </a:endParaRPr>
          </a:p>
        </p:txBody>
      </p:sp>
      <p:sp>
        <p:nvSpPr>
          <p:cNvPr id="10" name="object 10"/>
          <p:cNvSpPr/>
          <p:nvPr/>
        </p:nvSpPr>
        <p:spPr>
          <a:xfrm>
            <a:off x="0" y="1159116"/>
            <a:ext cx="10080625" cy="549275"/>
          </a:xfrm>
          <a:custGeom>
            <a:avLst/>
            <a:gdLst/>
            <a:ahLst/>
            <a:cxnLst/>
            <a:rect l="l" t="t" r="r" b="b"/>
            <a:pathLst>
              <a:path w="10080625" h="549275">
                <a:moveTo>
                  <a:pt x="10080002" y="0"/>
                </a:moveTo>
                <a:lnTo>
                  <a:pt x="0" y="0"/>
                </a:lnTo>
                <a:lnTo>
                  <a:pt x="0" y="549021"/>
                </a:lnTo>
                <a:lnTo>
                  <a:pt x="10080002" y="549021"/>
                </a:lnTo>
                <a:lnTo>
                  <a:pt x="10080002" y="0"/>
                </a:lnTo>
                <a:close/>
              </a:path>
            </a:pathLst>
          </a:custGeom>
          <a:solidFill>
            <a:srgbClr val="284278"/>
          </a:solidFill>
        </p:spPr>
        <p:txBody>
          <a:bodyPr wrap="square" lIns="0" tIns="0" rIns="0" bIns="0" rtlCol="0"/>
          <a:lstStyle/>
          <a:p>
            <a:endParaRPr/>
          </a:p>
        </p:txBody>
      </p:sp>
      <p:sp>
        <p:nvSpPr>
          <p:cNvPr id="11" name="object 11"/>
          <p:cNvSpPr txBox="1">
            <a:spLocks noGrp="1"/>
          </p:cNvSpPr>
          <p:nvPr>
            <p:ph type="title"/>
          </p:nvPr>
        </p:nvSpPr>
        <p:spPr>
          <a:xfrm>
            <a:off x="4291461" y="1148266"/>
            <a:ext cx="1500876" cy="566822"/>
          </a:xfrm>
          <a:prstGeom prst="rect">
            <a:avLst/>
          </a:prstGeom>
        </p:spPr>
        <p:txBody>
          <a:bodyPr vert="horz" wrap="square" lIns="0" tIns="12700" rIns="0" bIns="0" rtlCol="0">
            <a:spAutoFit/>
          </a:bodyPr>
          <a:lstStyle/>
          <a:p>
            <a:pPr marL="12700">
              <a:lnSpc>
                <a:spcPct val="100000"/>
              </a:lnSpc>
              <a:spcBef>
                <a:spcPts val="100"/>
              </a:spcBef>
              <a:tabLst>
                <a:tab pos="1053465" algn="l"/>
              </a:tabLst>
            </a:pPr>
            <a:r>
              <a:rPr sz="3600" b="0" i="0" dirty="0" err="1">
                <a:latin typeface="A-OTF リュウミン Pr6N M-KL"/>
                <a:cs typeface="A-OTF リュウミン Pr6N M-KL"/>
              </a:rPr>
              <a:t>Part.</a:t>
            </a:r>
            <a:r>
              <a:rPr lang="en-US" altLang="ja-JP" sz="3600" b="0" i="0" dirty="0" err="1">
                <a:latin typeface="A-OTF リュウミン Pr6N M-KL"/>
                <a:cs typeface="A-OTF リュウミン Pr6N M-KL"/>
              </a:rPr>
              <a:t>Ⅲ</a:t>
            </a:r>
            <a:endParaRPr sz="3600" dirty="0">
              <a:latin typeface="A-OTF リュウミン Pr6N M-KL"/>
              <a:cs typeface="A-OTF リュウミン Pr6N M-KL"/>
            </a:endParaRPr>
          </a:p>
        </p:txBody>
      </p:sp>
      <p:sp>
        <p:nvSpPr>
          <p:cNvPr id="5" name="スライド番号プレースホルダー 4"/>
          <p:cNvSpPr>
            <a:spLocks noGrp="1"/>
          </p:cNvSpPr>
          <p:nvPr>
            <p:ph type="sldNum" sz="quarter" idx="7"/>
          </p:nvPr>
        </p:nvSpPr>
        <p:spPr/>
        <p:txBody>
          <a:bodyPr/>
          <a:lstStyle/>
          <a:p>
            <a:fld id="{B6F15528-21DE-4FAA-801E-634DDDAF4B2B}" type="slidenum">
              <a:rPr lang="en-US" altLang="ja-JP" smtClean="0"/>
              <a:pPr/>
              <a:t>32</a:t>
            </a:fld>
            <a:endParaRPr lang="ja-JP" altLang="en-US" dirty="0"/>
          </a:p>
        </p:txBody>
      </p:sp>
    </p:spTree>
    <p:extLst>
      <p:ext uri="{BB962C8B-B14F-4D97-AF65-F5344CB8AC3E}">
        <p14:creationId xmlns:p14="http://schemas.microsoft.com/office/powerpoint/2010/main" val="222377498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0" y="0"/>
            <a:ext cx="10079990" cy="7543800"/>
            <a:chOff x="0" y="0"/>
            <a:chExt cx="10079990" cy="7543800"/>
          </a:xfrm>
        </p:grpSpPr>
        <p:sp>
          <p:nvSpPr>
            <p:cNvPr id="3" name="object 3"/>
            <p:cNvSpPr/>
            <p:nvPr/>
          </p:nvSpPr>
          <p:spPr>
            <a:xfrm>
              <a:off x="0" y="0"/>
              <a:ext cx="10072278" cy="7543596"/>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9516389" y="7044409"/>
              <a:ext cx="563880" cy="172085"/>
            </a:xfrm>
            <a:custGeom>
              <a:avLst/>
              <a:gdLst/>
              <a:ahLst/>
              <a:cxnLst/>
              <a:rect l="l" t="t" r="r" b="b"/>
              <a:pathLst>
                <a:path w="563879" h="172084">
                  <a:moveTo>
                    <a:pt x="563397" y="0"/>
                  </a:moveTo>
                  <a:lnTo>
                    <a:pt x="0" y="0"/>
                  </a:lnTo>
                  <a:lnTo>
                    <a:pt x="220459" y="171475"/>
                  </a:lnTo>
                  <a:lnTo>
                    <a:pt x="563397" y="171475"/>
                  </a:lnTo>
                  <a:lnTo>
                    <a:pt x="563397" y="0"/>
                  </a:lnTo>
                  <a:close/>
                </a:path>
              </a:pathLst>
            </a:custGeom>
            <a:solidFill>
              <a:srgbClr val="284278"/>
            </a:solidFill>
          </p:spPr>
          <p:txBody>
            <a:bodyPr wrap="square" lIns="0" tIns="0" rIns="0" bIns="0" rtlCol="0"/>
            <a:lstStyle/>
            <a:p>
              <a:endParaRPr/>
            </a:p>
          </p:txBody>
        </p:sp>
        <p:sp>
          <p:nvSpPr>
            <p:cNvPr id="5" name="object 5"/>
            <p:cNvSpPr/>
            <p:nvPr/>
          </p:nvSpPr>
          <p:spPr>
            <a:xfrm>
              <a:off x="9099965" y="7044411"/>
              <a:ext cx="636905" cy="172085"/>
            </a:xfrm>
            <a:custGeom>
              <a:avLst/>
              <a:gdLst/>
              <a:ahLst/>
              <a:cxnLst/>
              <a:rect l="l" t="t" r="r" b="b"/>
              <a:pathLst>
                <a:path w="636904" h="172084">
                  <a:moveTo>
                    <a:pt x="416420" y="0"/>
                  </a:moveTo>
                  <a:lnTo>
                    <a:pt x="0" y="0"/>
                  </a:lnTo>
                  <a:lnTo>
                    <a:pt x="0" y="171462"/>
                  </a:lnTo>
                  <a:lnTo>
                    <a:pt x="636879" y="171462"/>
                  </a:lnTo>
                  <a:lnTo>
                    <a:pt x="416420" y="0"/>
                  </a:lnTo>
                  <a:close/>
                </a:path>
              </a:pathLst>
            </a:custGeom>
            <a:solidFill>
              <a:srgbClr val="231F20"/>
            </a:solidFill>
          </p:spPr>
          <p:txBody>
            <a:bodyPr wrap="square" lIns="0" tIns="0" rIns="0" bIns="0" rtlCol="0"/>
            <a:lstStyle/>
            <a:p>
              <a:endParaRPr/>
            </a:p>
          </p:txBody>
        </p:sp>
      </p:grpSp>
      <p:sp>
        <p:nvSpPr>
          <p:cNvPr id="6" name="object 6"/>
          <p:cNvSpPr txBox="1">
            <a:spLocks noGrp="1"/>
          </p:cNvSpPr>
          <p:nvPr>
            <p:ph type="title"/>
          </p:nvPr>
        </p:nvSpPr>
        <p:spPr>
          <a:xfrm>
            <a:off x="530304" y="1962204"/>
            <a:ext cx="4291200" cy="3493008"/>
          </a:xfrm>
          <a:prstGeom prst="rect">
            <a:avLst/>
          </a:prstGeom>
        </p:spPr>
        <p:txBody>
          <a:bodyPr vert="horz" wrap="square" lIns="0" tIns="189230" rIns="0" bIns="0" rtlCol="0">
            <a:spAutoFit/>
          </a:bodyPr>
          <a:lstStyle/>
          <a:p>
            <a:pPr marL="57150">
              <a:lnSpc>
                <a:spcPct val="100000"/>
              </a:lnSpc>
              <a:spcBef>
                <a:spcPts val="1490"/>
              </a:spcBef>
            </a:pPr>
            <a:r>
              <a:rPr lang="ja-JP" altLang="en-US" sz="6000" b="0" i="0" spc="-105" dirty="0">
                <a:solidFill>
                  <a:srgbClr val="215198"/>
                </a:solidFill>
                <a:latin typeface="A-OTF リュウミン Pr6N M-KL"/>
                <a:cs typeface="A-OTF リュウミン Pr6N M-KL"/>
              </a:rPr>
              <a:t>（</a:t>
            </a:r>
            <a:r>
              <a:rPr sz="6000" b="0" i="0" spc="-105" dirty="0">
                <a:solidFill>
                  <a:srgbClr val="215198"/>
                </a:solidFill>
                <a:latin typeface="A-OTF リュウミン Pr6N M-KL"/>
                <a:cs typeface="A-OTF リュウミン Pr6N M-KL"/>
              </a:rPr>
              <a:t>1</a:t>
            </a:r>
            <a:r>
              <a:rPr lang="ja-JP" altLang="en-US" sz="6000" b="0" i="0" spc="-105" dirty="0">
                <a:solidFill>
                  <a:srgbClr val="215198"/>
                </a:solidFill>
                <a:latin typeface="A-OTF リュウミン Pr6N M-KL"/>
                <a:cs typeface="A-OTF リュウミン Pr6N M-KL"/>
              </a:rPr>
              <a:t>）</a:t>
            </a:r>
            <a:endParaRPr sz="6000" dirty="0">
              <a:latin typeface="A-OTF リュウミン Pr6N M-KL"/>
              <a:cs typeface="A-OTF リュウミン Pr6N M-KL"/>
            </a:endParaRPr>
          </a:p>
          <a:p>
            <a:pPr marL="12700" marR="5080">
              <a:lnSpc>
                <a:spcPct val="104200"/>
              </a:lnSpc>
              <a:spcBef>
                <a:spcPts val="875"/>
              </a:spcBef>
            </a:pPr>
            <a:r>
              <a:rPr lang="ja-JP" altLang="en-US" sz="4800" b="0" i="0" dirty="0">
                <a:solidFill>
                  <a:srgbClr val="215198"/>
                </a:solidFill>
                <a:latin typeface="A-OTF リュウミン Pr6N M-KL"/>
                <a:cs typeface="A-OTF リュウミン Pr6N M-KL"/>
              </a:rPr>
              <a:t>医療的ケア実施にあたっての</a:t>
            </a:r>
            <a:r>
              <a:rPr lang="en-US" altLang="ja-JP" sz="4800" b="0" i="0" dirty="0">
                <a:solidFill>
                  <a:srgbClr val="215198"/>
                </a:solidFill>
                <a:latin typeface="A-OTF リュウミン Pr6N M-KL"/>
                <a:cs typeface="A-OTF リュウミン Pr6N M-KL"/>
              </a:rPr>
              <a:t/>
            </a:r>
            <a:br>
              <a:rPr lang="en-US" altLang="ja-JP" sz="4800" b="0" i="0" dirty="0">
                <a:solidFill>
                  <a:srgbClr val="215198"/>
                </a:solidFill>
                <a:latin typeface="A-OTF リュウミン Pr6N M-KL"/>
                <a:cs typeface="A-OTF リュウミン Pr6N M-KL"/>
              </a:rPr>
            </a:br>
            <a:r>
              <a:rPr lang="ja-JP" altLang="en-US" sz="4800" b="0" i="0" dirty="0">
                <a:solidFill>
                  <a:srgbClr val="215198"/>
                </a:solidFill>
                <a:latin typeface="A-OTF リュウミン Pr6N M-KL"/>
                <a:cs typeface="A-OTF リュウミン Pr6N M-KL"/>
              </a:rPr>
              <a:t>情報収集</a:t>
            </a:r>
            <a:endParaRPr sz="4800" dirty="0">
              <a:latin typeface="A-OTF リュウミン Pr6N M-KL"/>
              <a:cs typeface="A-OTF リュウミン Pr6N M-KL"/>
            </a:endParaRPr>
          </a:p>
        </p:txBody>
      </p:sp>
      <p:sp>
        <p:nvSpPr>
          <p:cNvPr id="8" name="object 8"/>
          <p:cNvSpPr txBox="1"/>
          <p:nvPr/>
        </p:nvSpPr>
        <p:spPr>
          <a:xfrm>
            <a:off x="6261100" y="747471"/>
            <a:ext cx="3810000" cy="394980"/>
          </a:xfrm>
          <a:prstGeom prst="rect">
            <a:avLst/>
          </a:prstGeom>
        </p:spPr>
        <p:txBody>
          <a:bodyPr vert="horz" wrap="square" lIns="0" tIns="12700" rIns="0" bIns="0" rtlCol="0">
            <a:spAutoFit/>
          </a:bodyPr>
          <a:lstStyle/>
          <a:p>
            <a:pPr marL="12700">
              <a:lnSpc>
                <a:spcPct val="100000"/>
              </a:lnSpc>
              <a:spcBef>
                <a:spcPts val="100"/>
              </a:spcBef>
            </a:pPr>
            <a:r>
              <a:rPr sz="1200" b="0" dirty="0">
                <a:solidFill>
                  <a:srgbClr val="284278"/>
                </a:solidFill>
                <a:latin typeface="A-OTF リュウミン Pr6N M-KL"/>
                <a:cs typeface="A-OTF リュウミン Pr6N M-KL"/>
              </a:rPr>
              <a:t>Part</a:t>
            </a:r>
            <a:r>
              <a:rPr sz="1200" b="0" spc="-45" dirty="0">
                <a:solidFill>
                  <a:srgbClr val="284278"/>
                </a:solidFill>
                <a:latin typeface="A-OTF リュウミン Pr6N M-KL"/>
                <a:cs typeface="A-OTF リュウミン Pr6N M-KL"/>
              </a:rPr>
              <a:t> </a:t>
            </a:r>
            <a:r>
              <a:rPr lang="en-US" altLang="ja-JP" sz="1200" spc="-45" dirty="0">
                <a:solidFill>
                  <a:srgbClr val="284278"/>
                </a:solidFill>
                <a:latin typeface="A-OTF リュウミン Pr6N M-KL"/>
                <a:cs typeface="A-OTF リュウミン Pr6N M-KL"/>
              </a:rPr>
              <a:t>Ⅲ</a:t>
            </a:r>
            <a:r>
              <a:rPr sz="1200" b="0" dirty="0">
                <a:solidFill>
                  <a:srgbClr val="284278"/>
                </a:solidFill>
                <a:latin typeface="A-OTF リュウミン Pr6N M-KL"/>
                <a:cs typeface="A-OTF リュウミン Pr6N M-KL"/>
              </a:rPr>
              <a:t>.</a:t>
            </a:r>
            <a:r>
              <a:rPr lang="ja-JP" altLang="en-US" sz="1200" b="0" dirty="0">
                <a:solidFill>
                  <a:srgbClr val="284278"/>
                </a:solidFill>
                <a:latin typeface="A-OTF リュウミン Pr6N M-KL"/>
                <a:cs typeface="A-OTF リュウミン Pr6N M-KL"/>
              </a:rPr>
              <a:t>　</a:t>
            </a:r>
            <a:r>
              <a:rPr lang="ja-JP" altLang="en-US" sz="1200" b="0" spc="-45" dirty="0">
                <a:solidFill>
                  <a:srgbClr val="284278"/>
                </a:solidFill>
                <a:latin typeface="A-OTF リュウミン Pr6N M-KL"/>
                <a:cs typeface="A-OTF リュウミン Pr6N M-KL"/>
              </a:rPr>
              <a:t>医療的ケア実施に向けた体制整備・環境整備</a:t>
            </a:r>
          </a:p>
          <a:p>
            <a:pPr marL="12700">
              <a:lnSpc>
                <a:spcPct val="100000"/>
              </a:lnSpc>
              <a:spcBef>
                <a:spcPts val="100"/>
              </a:spcBef>
            </a:pPr>
            <a:endParaRPr sz="1200" dirty="0">
              <a:latin typeface="A-OTF リュウミン Pr6N M-KL"/>
              <a:cs typeface="A-OTF リュウミン Pr6N M-KL"/>
            </a:endParaRPr>
          </a:p>
        </p:txBody>
      </p:sp>
      <p:sp>
        <p:nvSpPr>
          <p:cNvPr id="9" name="object 9"/>
          <p:cNvSpPr/>
          <p:nvPr/>
        </p:nvSpPr>
        <p:spPr>
          <a:xfrm>
            <a:off x="15633" y="982154"/>
            <a:ext cx="10054590" cy="13335"/>
          </a:xfrm>
          <a:custGeom>
            <a:avLst/>
            <a:gdLst/>
            <a:ahLst/>
            <a:cxnLst/>
            <a:rect l="l" t="t" r="r" b="b"/>
            <a:pathLst>
              <a:path w="10054590" h="13334">
                <a:moveTo>
                  <a:pt x="10054082" y="0"/>
                </a:moveTo>
                <a:lnTo>
                  <a:pt x="0" y="0"/>
                </a:lnTo>
                <a:lnTo>
                  <a:pt x="0" y="12712"/>
                </a:lnTo>
                <a:lnTo>
                  <a:pt x="10054082" y="12712"/>
                </a:lnTo>
                <a:lnTo>
                  <a:pt x="10054082" y="0"/>
                </a:lnTo>
                <a:close/>
              </a:path>
            </a:pathLst>
          </a:custGeom>
          <a:solidFill>
            <a:srgbClr val="284278"/>
          </a:solidFill>
        </p:spPr>
        <p:txBody>
          <a:bodyPr wrap="square" lIns="0" tIns="0" rIns="0" bIns="0" rtlCol="0"/>
          <a:lstStyle/>
          <a:p>
            <a:endParaRPr/>
          </a:p>
        </p:txBody>
      </p:sp>
      <p:sp>
        <p:nvSpPr>
          <p:cNvPr id="10" name="object 10"/>
          <p:cNvSpPr/>
          <p:nvPr/>
        </p:nvSpPr>
        <p:spPr>
          <a:xfrm>
            <a:off x="15633" y="544702"/>
            <a:ext cx="10059035" cy="172085"/>
          </a:xfrm>
          <a:custGeom>
            <a:avLst/>
            <a:gdLst/>
            <a:ahLst/>
            <a:cxnLst/>
            <a:rect l="l" t="t" r="r" b="b"/>
            <a:pathLst>
              <a:path w="10059035" h="172084">
                <a:moveTo>
                  <a:pt x="10058793" y="0"/>
                </a:moveTo>
                <a:lnTo>
                  <a:pt x="0" y="0"/>
                </a:lnTo>
                <a:lnTo>
                  <a:pt x="0" y="171881"/>
                </a:lnTo>
                <a:lnTo>
                  <a:pt x="10058793" y="171881"/>
                </a:lnTo>
                <a:lnTo>
                  <a:pt x="10058793" y="0"/>
                </a:lnTo>
                <a:close/>
              </a:path>
            </a:pathLst>
          </a:custGeom>
          <a:solidFill>
            <a:srgbClr val="284278"/>
          </a:solidFill>
        </p:spPr>
        <p:txBody>
          <a:bodyPr wrap="square" lIns="0" tIns="0" rIns="0" bIns="0" rtlCol="0"/>
          <a:lstStyle/>
          <a:p>
            <a:endParaRPr/>
          </a:p>
        </p:txBody>
      </p:sp>
      <p:sp>
        <p:nvSpPr>
          <p:cNvPr id="7" name="スライド番号プレースホルダー 6"/>
          <p:cNvSpPr>
            <a:spLocks noGrp="1"/>
          </p:cNvSpPr>
          <p:nvPr>
            <p:ph type="sldNum" sz="quarter" idx="7"/>
          </p:nvPr>
        </p:nvSpPr>
        <p:spPr/>
        <p:txBody>
          <a:bodyPr/>
          <a:lstStyle/>
          <a:p>
            <a:fld id="{B6F15528-21DE-4FAA-801E-634DDDAF4B2B}" type="slidenum">
              <a:rPr lang="en-US" altLang="ja-JP" smtClean="0"/>
              <a:pPr/>
              <a:t>33</a:t>
            </a:fld>
            <a:endParaRPr lang="ja-JP" altLang="en-US" dirty="0"/>
          </a:p>
        </p:txBody>
      </p:sp>
    </p:spTree>
    <p:extLst>
      <p:ext uri="{BB962C8B-B14F-4D97-AF65-F5344CB8AC3E}">
        <p14:creationId xmlns:p14="http://schemas.microsoft.com/office/powerpoint/2010/main" val="37083336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5552008" y="1450869"/>
            <a:ext cx="4061892" cy="3562194"/>
          </a:xfrm>
          <a:prstGeom prst="rect">
            <a:avLst/>
          </a:prstGeom>
        </p:spPr>
        <p:txBody>
          <a:bodyPr vert="horz" wrap="square" lIns="0" tIns="92075" rIns="0" bIns="0" rtlCol="0">
            <a:spAutoFit/>
          </a:bodyPr>
          <a:lstStyle/>
          <a:p>
            <a:pPr marL="12700">
              <a:lnSpc>
                <a:spcPct val="100000"/>
              </a:lnSpc>
              <a:spcBef>
                <a:spcPts val="725"/>
              </a:spcBef>
            </a:pPr>
            <a:r>
              <a:rPr lang="ja-JP" altLang="en-US" b="1" dirty="0">
                <a:solidFill>
                  <a:srgbClr val="EF4136"/>
                </a:solidFill>
                <a:latin typeface="A-OTF リュウミン Pr6N EB-KL"/>
                <a:cs typeface="A-OTF リュウミン Pr6N EB-KL"/>
              </a:rPr>
              <a:t>医療的ケア児受入れへの第一歩</a:t>
            </a:r>
            <a:r>
              <a:rPr sz="1800" b="1" dirty="0">
                <a:solidFill>
                  <a:srgbClr val="EF4136"/>
                </a:solidFill>
                <a:latin typeface="A-OTF リュウミン Pr6N EB-KL"/>
                <a:cs typeface="A-OTF リュウミン Pr6N EB-KL"/>
              </a:rPr>
              <a:t>：</a:t>
            </a:r>
            <a:endParaRPr sz="1800" dirty="0">
              <a:latin typeface="A-OTF リュウミン Pr6N EB-KL"/>
              <a:cs typeface="A-OTF リュウミン Pr6N EB-KL"/>
            </a:endParaRPr>
          </a:p>
          <a:p>
            <a:pPr marL="12700">
              <a:lnSpc>
                <a:spcPct val="150000"/>
              </a:lnSpc>
              <a:spcBef>
                <a:spcPts val="490"/>
              </a:spcBef>
            </a:pPr>
            <a:r>
              <a:rPr lang="ja-JP" altLang="en-US" sz="1400" b="0" spc="25" dirty="0">
                <a:solidFill>
                  <a:srgbClr val="231F20"/>
                </a:solidFill>
                <a:latin typeface="A-OTF リュウミン Pr6N M-KL"/>
                <a:cs typeface="A-OTF リュウミン Pr6N M-KL"/>
              </a:rPr>
              <a:t>初めて医療的ケア児者を受け入れる場合や新規に医療的ケア児者を受け入れる事業所を立ち上げる場合には、事業所における医療的ケア実施にあたってのノウハウ等に関する情報収集を行います。収集先としては以下のような組織が考えられます。</a:t>
            </a:r>
          </a:p>
          <a:p>
            <a:pPr marL="12700">
              <a:lnSpc>
                <a:spcPct val="150000"/>
              </a:lnSpc>
              <a:spcBef>
                <a:spcPts val="490"/>
              </a:spcBef>
            </a:pPr>
            <a:r>
              <a:rPr lang="ja-JP" altLang="en-US" sz="1400" b="0" spc="25" dirty="0">
                <a:solidFill>
                  <a:srgbClr val="231F20"/>
                </a:solidFill>
                <a:latin typeface="A-OTF リュウミン Pr6N M-KL"/>
                <a:cs typeface="A-OTF リュウミン Pr6N M-KL"/>
              </a:rPr>
              <a:t>■市区町村等行政</a:t>
            </a:r>
          </a:p>
          <a:p>
            <a:pPr marL="12700">
              <a:lnSpc>
                <a:spcPct val="150000"/>
              </a:lnSpc>
              <a:spcBef>
                <a:spcPts val="490"/>
              </a:spcBef>
            </a:pPr>
            <a:r>
              <a:rPr lang="ja-JP" altLang="en-US" sz="1400" b="0" spc="25" dirty="0">
                <a:solidFill>
                  <a:srgbClr val="231F20"/>
                </a:solidFill>
                <a:latin typeface="A-OTF リュウミン Pr6N M-KL"/>
                <a:cs typeface="A-OTF リュウミン Pr6N M-KL"/>
              </a:rPr>
              <a:t>■児童発達支援センター</a:t>
            </a:r>
          </a:p>
          <a:p>
            <a:pPr marL="12700" algn="r">
              <a:lnSpc>
                <a:spcPct val="150000"/>
              </a:lnSpc>
              <a:spcBef>
                <a:spcPts val="490"/>
              </a:spcBef>
            </a:pPr>
            <a:r>
              <a:rPr lang="ja-JP" altLang="en-US" sz="1400" b="0" spc="25" dirty="0">
                <a:solidFill>
                  <a:srgbClr val="231F20"/>
                </a:solidFill>
                <a:latin typeface="A-OTF リュウミン Pr6N M-KL"/>
                <a:cs typeface="A-OTF リュウミン Pr6N M-KL"/>
              </a:rPr>
              <a:t>■すでに医療的ケア児者を受け入れている他事業所　　等</a:t>
            </a:r>
          </a:p>
        </p:txBody>
      </p:sp>
      <p:sp>
        <p:nvSpPr>
          <p:cNvPr id="5" name="object 5"/>
          <p:cNvSpPr txBox="1"/>
          <p:nvPr/>
        </p:nvSpPr>
        <p:spPr>
          <a:xfrm>
            <a:off x="7169243" y="878924"/>
            <a:ext cx="2794797" cy="197490"/>
          </a:xfrm>
          <a:prstGeom prst="rect">
            <a:avLst/>
          </a:prstGeom>
        </p:spPr>
        <p:txBody>
          <a:bodyPr vert="horz" wrap="square" lIns="0" tIns="12700" rIns="0" bIns="0" rtlCol="0">
            <a:spAutoFit/>
          </a:bodyPr>
          <a:lstStyle/>
          <a:p>
            <a:pPr marL="12700">
              <a:lnSpc>
                <a:spcPct val="100000"/>
              </a:lnSpc>
              <a:spcBef>
                <a:spcPts val="100"/>
              </a:spcBef>
            </a:pPr>
            <a:r>
              <a:rPr sz="1200" b="0" dirty="0">
                <a:solidFill>
                  <a:srgbClr val="284278"/>
                </a:solidFill>
                <a:latin typeface="A-OTF リュウミン Pr6N M-KL"/>
                <a:cs typeface="A-OTF リュウミン Pr6N M-KL"/>
              </a:rPr>
              <a:t>(</a:t>
            </a:r>
            <a:r>
              <a:rPr lang="en-US" altLang="ja-JP" sz="1200" b="0" dirty="0">
                <a:solidFill>
                  <a:srgbClr val="284278"/>
                </a:solidFill>
                <a:latin typeface="A-OTF リュウミン Pr6N M-KL"/>
                <a:cs typeface="A-OTF リュウミン Pr6N M-KL"/>
              </a:rPr>
              <a:t>1</a:t>
            </a:r>
            <a:r>
              <a:rPr sz="1200" b="0" dirty="0">
                <a:solidFill>
                  <a:srgbClr val="284278"/>
                </a:solidFill>
                <a:latin typeface="A-OTF リュウミン Pr6N M-KL"/>
                <a:cs typeface="A-OTF リュウミン Pr6N M-KL"/>
              </a:rPr>
              <a:t>)</a:t>
            </a:r>
            <a:r>
              <a:rPr lang="ja-JP" altLang="en-US" sz="1200" b="0" spc="-80" dirty="0">
                <a:solidFill>
                  <a:srgbClr val="284278"/>
                </a:solidFill>
                <a:latin typeface="A-OTF リュウミン Pr6N M-KL"/>
                <a:cs typeface="A-OTF リュウミン Pr6N M-KL"/>
              </a:rPr>
              <a:t>医療的ケア実施にあたっての情報収集</a:t>
            </a:r>
            <a:endParaRPr sz="1200" dirty="0">
              <a:latin typeface="A-OTF リュウミン Pr6N M-KL"/>
              <a:cs typeface="A-OTF リュウミン Pr6N M-KL"/>
            </a:endParaRPr>
          </a:p>
        </p:txBody>
      </p:sp>
      <p:grpSp>
        <p:nvGrpSpPr>
          <p:cNvPr id="6" name="object 6"/>
          <p:cNvGrpSpPr/>
          <p:nvPr/>
        </p:nvGrpSpPr>
        <p:grpSpPr>
          <a:xfrm>
            <a:off x="8663" y="15233"/>
            <a:ext cx="10066020" cy="1259205"/>
            <a:chOff x="8663" y="15233"/>
            <a:chExt cx="10066020" cy="1259205"/>
          </a:xfrm>
        </p:grpSpPr>
        <p:sp>
          <p:nvSpPr>
            <p:cNvPr id="7" name="object 7"/>
            <p:cNvSpPr/>
            <p:nvPr/>
          </p:nvSpPr>
          <p:spPr>
            <a:xfrm>
              <a:off x="5771845" y="15239"/>
              <a:ext cx="4302760" cy="701675"/>
            </a:xfrm>
            <a:custGeom>
              <a:avLst/>
              <a:gdLst/>
              <a:ahLst/>
              <a:cxnLst/>
              <a:rect l="l" t="t" r="r" b="b"/>
              <a:pathLst>
                <a:path w="4302759" h="701675">
                  <a:moveTo>
                    <a:pt x="4302582" y="529475"/>
                  </a:moveTo>
                  <a:lnTo>
                    <a:pt x="1066965" y="529475"/>
                  </a:lnTo>
                  <a:lnTo>
                    <a:pt x="597877" y="0"/>
                  </a:lnTo>
                  <a:lnTo>
                    <a:pt x="146519" y="529475"/>
                  </a:lnTo>
                  <a:lnTo>
                    <a:pt x="146088" y="529971"/>
                  </a:lnTo>
                  <a:lnTo>
                    <a:pt x="0" y="701357"/>
                  </a:lnTo>
                  <a:lnTo>
                    <a:pt x="4302582" y="701357"/>
                  </a:lnTo>
                  <a:lnTo>
                    <a:pt x="4302582" y="529475"/>
                  </a:lnTo>
                  <a:close/>
                </a:path>
              </a:pathLst>
            </a:custGeom>
            <a:solidFill>
              <a:srgbClr val="284278"/>
            </a:solidFill>
          </p:spPr>
          <p:txBody>
            <a:bodyPr wrap="square" lIns="0" tIns="0" rIns="0" bIns="0" rtlCol="0"/>
            <a:lstStyle/>
            <a:p>
              <a:endParaRPr/>
            </a:p>
          </p:txBody>
        </p:sp>
        <p:sp>
          <p:nvSpPr>
            <p:cNvPr id="8" name="object 8"/>
            <p:cNvSpPr/>
            <p:nvPr/>
          </p:nvSpPr>
          <p:spPr>
            <a:xfrm>
              <a:off x="8663" y="15233"/>
              <a:ext cx="6361430" cy="1259205"/>
            </a:xfrm>
            <a:custGeom>
              <a:avLst/>
              <a:gdLst/>
              <a:ahLst/>
              <a:cxnLst/>
              <a:rect l="l" t="t" r="r" b="b"/>
              <a:pathLst>
                <a:path w="6361430" h="1259205">
                  <a:moveTo>
                    <a:pt x="6361074" y="0"/>
                  </a:moveTo>
                  <a:lnTo>
                    <a:pt x="0" y="0"/>
                  </a:lnTo>
                  <a:lnTo>
                    <a:pt x="0" y="1259179"/>
                  </a:lnTo>
                  <a:lnTo>
                    <a:pt x="5286997" y="1259179"/>
                  </a:lnTo>
                  <a:lnTo>
                    <a:pt x="6361074" y="0"/>
                  </a:lnTo>
                  <a:close/>
                </a:path>
              </a:pathLst>
            </a:custGeom>
            <a:solidFill>
              <a:srgbClr val="215198"/>
            </a:solidFill>
          </p:spPr>
          <p:txBody>
            <a:bodyPr wrap="square" lIns="0" tIns="0" rIns="0" bIns="0" rtlCol="0"/>
            <a:lstStyle/>
            <a:p>
              <a:endParaRPr/>
            </a:p>
          </p:txBody>
        </p:sp>
      </p:grpSp>
      <p:sp>
        <p:nvSpPr>
          <p:cNvPr id="9" name="object 9"/>
          <p:cNvSpPr txBox="1">
            <a:spLocks noGrp="1"/>
          </p:cNvSpPr>
          <p:nvPr>
            <p:ph type="title"/>
          </p:nvPr>
        </p:nvSpPr>
        <p:spPr>
          <a:xfrm>
            <a:off x="546100" y="732269"/>
            <a:ext cx="5823993" cy="382156"/>
          </a:xfrm>
          <a:prstGeom prst="rect">
            <a:avLst/>
          </a:prstGeom>
        </p:spPr>
        <p:txBody>
          <a:bodyPr vert="horz" wrap="square" lIns="0" tIns="12700" rIns="0" bIns="0" rtlCol="0">
            <a:spAutoFit/>
          </a:bodyPr>
          <a:lstStyle/>
          <a:p>
            <a:pPr marL="12700">
              <a:lnSpc>
                <a:spcPct val="100000"/>
              </a:lnSpc>
              <a:spcBef>
                <a:spcPts val="100"/>
              </a:spcBef>
            </a:pPr>
            <a:r>
              <a:rPr lang="ja-JP" altLang="en-US" sz="2400" b="0" i="0" spc="-85" dirty="0">
                <a:latin typeface="A-OTF リュウミン Pr6N M-KL"/>
                <a:cs typeface="A-OTF リュウミン Pr6N M-KL"/>
              </a:rPr>
              <a:t>医療的ケア実施にあたっての情報収集</a:t>
            </a:r>
            <a:endParaRPr sz="2400" dirty="0">
              <a:latin typeface="A-OTF リュウミン Pr6N M-KL"/>
              <a:cs typeface="A-OTF リュウミン Pr6N M-KL"/>
            </a:endParaRPr>
          </a:p>
        </p:txBody>
      </p:sp>
      <p:sp>
        <p:nvSpPr>
          <p:cNvPr id="11" name="object 11"/>
          <p:cNvSpPr/>
          <p:nvPr/>
        </p:nvSpPr>
        <p:spPr>
          <a:xfrm>
            <a:off x="5372201" y="1266366"/>
            <a:ext cx="4711599"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grpSp>
        <p:nvGrpSpPr>
          <p:cNvPr id="12" name="object 12"/>
          <p:cNvGrpSpPr/>
          <p:nvPr/>
        </p:nvGrpSpPr>
        <p:grpSpPr>
          <a:xfrm>
            <a:off x="9099959" y="7044409"/>
            <a:ext cx="980440" cy="172085"/>
            <a:chOff x="9099959" y="7044409"/>
            <a:chExt cx="980440" cy="172085"/>
          </a:xfrm>
        </p:grpSpPr>
        <p:sp>
          <p:nvSpPr>
            <p:cNvPr id="13" name="object 13"/>
            <p:cNvSpPr/>
            <p:nvPr/>
          </p:nvSpPr>
          <p:spPr>
            <a:xfrm>
              <a:off x="9516378" y="7044409"/>
              <a:ext cx="563880" cy="172085"/>
            </a:xfrm>
            <a:custGeom>
              <a:avLst/>
              <a:gdLst/>
              <a:ahLst/>
              <a:cxnLst/>
              <a:rect l="l" t="t" r="r" b="b"/>
              <a:pathLst>
                <a:path w="563879" h="172084">
                  <a:moveTo>
                    <a:pt x="563410" y="0"/>
                  </a:moveTo>
                  <a:lnTo>
                    <a:pt x="0" y="0"/>
                  </a:lnTo>
                  <a:lnTo>
                    <a:pt x="220459" y="171475"/>
                  </a:lnTo>
                  <a:lnTo>
                    <a:pt x="563410" y="171475"/>
                  </a:lnTo>
                  <a:lnTo>
                    <a:pt x="563410" y="0"/>
                  </a:lnTo>
                  <a:close/>
                </a:path>
              </a:pathLst>
            </a:custGeom>
            <a:solidFill>
              <a:srgbClr val="284278"/>
            </a:solidFill>
          </p:spPr>
          <p:txBody>
            <a:bodyPr wrap="square" lIns="0" tIns="0" rIns="0" bIns="0" rtlCol="0"/>
            <a:lstStyle/>
            <a:p>
              <a:endParaRPr/>
            </a:p>
          </p:txBody>
        </p:sp>
        <p:sp>
          <p:nvSpPr>
            <p:cNvPr id="14" name="object 14"/>
            <p:cNvSpPr/>
            <p:nvPr/>
          </p:nvSpPr>
          <p:spPr>
            <a:xfrm>
              <a:off x="9099959" y="7044412"/>
              <a:ext cx="636905" cy="172085"/>
            </a:xfrm>
            <a:custGeom>
              <a:avLst/>
              <a:gdLst/>
              <a:ahLst/>
              <a:cxnLst/>
              <a:rect l="l" t="t" r="r" b="b"/>
              <a:pathLst>
                <a:path w="636904" h="172084">
                  <a:moveTo>
                    <a:pt x="416420" y="0"/>
                  </a:moveTo>
                  <a:lnTo>
                    <a:pt x="0" y="0"/>
                  </a:lnTo>
                  <a:lnTo>
                    <a:pt x="0" y="171462"/>
                  </a:lnTo>
                  <a:lnTo>
                    <a:pt x="636879" y="171462"/>
                  </a:lnTo>
                  <a:lnTo>
                    <a:pt x="416420" y="0"/>
                  </a:lnTo>
                  <a:close/>
                </a:path>
              </a:pathLst>
            </a:custGeom>
            <a:solidFill>
              <a:srgbClr val="231F20"/>
            </a:solidFill>
          </p:spPr>
          <p:txBody>
            <a:bodyPr wrap="square" lIns="0" tIns="0" rIns="0" bIns="0" rtlCol="0"/>
            <a:lstStyle/>
            <a:p>
              <a:endParaRPr/>
            </a:p>
          </p:txBody>
        </p:sp>
      </p:grpSp>
      <p:sp>
        <p:nvSpPr>
          <p:cNvPr id="16" name="object 3">
            <a:extLst>
              <a:ext uri="{FF2B5EF4-FFF2-40B4-BE49-F238E27FC236}">
                <a16:creationId xmlns:a16="http://schemas.microsoft.com/office/drawing/2014/main" xmlns="" id="{F5872BCB-EA0F-44E5-AF94-1CA863C6D0ED}"/>
              </a:ext>
            </a:extLst>
          </p:cNvPr>
          <p:cNvSpPr txBox="1"/>
          <p:nvPr/>
        </p:nvSpPr>
        <p:spPr>
          <a:xfrm>
            <a:off x="559752" y="6899298"/>
            <a:ext cx="4114800" cy="462306"/>
          </a:xfrm>
          <a:prstGeom prst="rect">
            <a:avLst/>
          </a:prstGeom>
        </p:spPr>
        <p:txBody>
          <a:bodyPr vert="horz" wrap="square" lIns="0" tIns="92075" rIns="0" bIns="0" rtlCol="0">
            <a:spAutoFit/>
          </a:bodyPr>
          <a:lstStyle/>
          <a:p>
            <a:pPr marL="12700">
              <a:lnSpc>
                <a:spcPct val="100000"/>
              </a:lnSpc>
            </a:pPr>
            <a:r>
              <a:rPr lang="ja-JP" altLang="en-US" sz="800" spc="20" dirty="0">
                <a:solidFill>
                  <a:srgbClr val="231F20"/>
                </a:solidFill>
                <a:latin typeface="+mn-ea"/>
                <a:cs typeface="A-OTF リュウミン Pr6N M-KL"/>
              </a:rPr>
              <a:t>障害児通所支援事業所等における安全な医療的ケアの実施体制の構築に関する調査研究</a:t>
            </a:r>
          </a:p>
          <a:p>
            <a:pPr marL="12700">
              <a:lnSpc>
                <a:spcPct val="100000"/>
              </a:lnSpc>
            </a:pPr>
            <a:r>
              <a:rPr lang="ja-JP" altLang="en-US" sz="800" spc="20" dirty="0">
                <a:solidFill>
                  <a:srgbClr val="231F20"/>
                </a:solidFill>
                <a:latin typeface="+mn-ea"/>
                <a:cs typeface="A-OTF リュウミン Pr6N M-KL"/>
              </a:rPr>
              <a:t>みずほ情報総研株式会社</a:t>
            </a:r>
          </a:p>
          <a:p>
            <a:pPr marL="12700">
              <a:lnSpc>
                <a:spcPct val="100000"/>
              </a:lnSpc>
            </a:pPr>
            <a:r>
              <a:rPr lang="en-US" altLang="ja-JP" sz="800" spc="20" dirty="0">
                <a:solidFill>
                  <a:srgbClr val="231F20"/>
                </a:solidFill>
                <a:latin typeface="+mn-ea"/>
                <a:cs typeface="A-OTF リュウミン Pr6N M-KL"/>
              </a:rPr>
              <a:t>【</a:t>
            </a:r>
            <a:r>
              <a:rPr lang="en-US" altLang="ja-JP" sz="800" dirty="0" err="1">
                <a:latin typeface="+mn-ea"/>
                <a:cs typeface="A-OTF リュウミン Pr6N M-KL"/>
              </a:rPr>
              <a:t>Part.Ⅲ</a:t>
            </a:r>
            <a:r>
              <a:rPr lang="en-US" altLang="ja-JP" sz="800" spc="20" dirty="0">
                <a:solidFill>
                  <a:srgbClr val="231F20"/>
                </a:solidFill>
                <a:latin typeface="+mn-ea"/>
                <a:cs typeface="A-OTF リュウミン Pr6N M-KL"/>
              </a:rPr>
              <a:t>】</a:t>
            </a:r>
            <a:r>
              <a:rPr lang="ja-JP" altLang="en-US" sz="800" spc="20" dirty="0">
                <a:solidFill>
                  <a:srgbClr val="231F20"/>
                </a:solidFill>
                <a:latin typeface="+mn-ea"/>
                <a:cs typeface="A-OTF リュウミン Pr6N M-KL"/>
              </a:rPr>
              <a:t>医療的ケア実施に向けた体制整備・環境整備</a:t>
            </a:r>
          </a:p>
        </p:txBody>
      </p:sp>
      <p:sp>
        <p:nvSpPr>
          <p:cNvPr id="17" name="object 11">
            <a:extLst>
              <a:ext uri="{FF2B5EF4-FFF2-40B4-BE49-F238E27FC236}">
                <a16:creationId xmlns:a16="http://schemas.microsoft.com/office/drawing/2014/main" xmlns="" id="{8F4296F9-A2EA-4730-9801-F411B6D75E1A}"/>
              </a:ext>
            </a:extLst>
          </p:cNvPr>
          <p:cNvSpPr/>
          <p:nvPr/>
        </p:nvSpPr>
        <p:spPr>
          <a:xfrm>
            <a:off x="546100" y="6859906"/>
            <a:ext cx="9524048"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sp>
        <p:nvSpPr>
          <p:cNvPr id="10" name="スライド番号プレースホルダー 9"/>
          <p:cNvSpPr>
            <a:spLocks noGrp="1"/>
          </p:cNvSpPr>
          <p:nvPr>
            <p:ph type="sldNum" sz="quarter" idx="7"/>
          </p:nvPr>
        </p:nvSpPr>
        <p:spPr/>
        <p:txBody>
          <a:bodyPr/>
          <a:lstStyle/>
          <a:p>
            <a:fld id="{B6F15528-21DE-4FAA-801E-634DDDAF4B2B}" type="slidenum">
              <a:rPr lang="en-US" altLang="ja-JP" smtClean="0"/>
              <a:pPr/>
              <a:t>34</a:t>
            </a:fld>
            <a:endParaRPr lang="ja-JP" altLang="en-US" dirty="0"/>
          </a:p>
        </p:txBody>
      </p:sp>
      <p:pic>
        <p:nvPicPr>
          <p:cNvPr id="18" name="図 1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2652" y="1785276"/>
            <a:ext cx="34290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テキスト ボックス 18">
            <a:extLst>
              <a:ext uri="{FF2B5EF4-FFF2-40B4-BE49-F238E27FC236}">
                <a16:creationId xmlns:a16="http://schemas.microsoft.com/office/drawing/2014/main" xmlns="" id="{ED7BB585-385B-4A26-B5B6-CDE9864DD9FB}"/>
              </a:ext>
            </a:extLst>
          </p:cNvPr>
          <p:cNvSpPr txBox="1"/>
          <p:nvPr/>
        </p:nvSpPr>
        <p:spPr>
          <a:xfrm>
            <a:off x="824696" y="6403927"/>
            <a:ext cx="3816000" cy="252000"/>
          </a:xfrm>
          <a:prstGeom prst="rect">
            <a:avLst/>
          </a:prstGeom>
          <a:noFill/>
        </p:spPr>
        <p:txBody>
          <a:bodyPr wrap="square" rtlCol="0">
            <a:spAutoFit/>
          </a:bodyPr>
          <a:lstStyle/>
          <a:p>
            <a:r>
              <a:rPr kumimoji="1" lang="ja-JP" altLang="en-US" sz="1000" dirty="0"/>
              <a:t>写真提供：</a:t>
            </a:r>
            <a:r>
              <a:rPr lang="ja-JP" altLang="en-US" sz="1000" dirty="0"/>
              <a:t>特定非営利活動法人　なかのドリーム（おでんくらぶ）</a:t>
            </a:r>
            <a:endParaRPr lang="en-US" altLang="ja-JP" sz="1000" dirty="0"/>
          </a:p>
        </p:txBody>
      </p:sp>
    </p:spTree>
    <p:extLst>
      <p:ext uri="{BB962C8B-B14F-4D97-AF65-F5344CB8AC3E}">
        <p14:creationId xmlns:p14="http://schemas.microsoft.com/office/powerpoint/2010/main" val="356265753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0" y="0"/>
            <a:ext cx="10079990" cy="7543800"/>
            <a:chOff x="0" y="0"/>
            <a:chExt cx="10079990" cy="7543800"/>
          </a:xfrm>
        </p:grpSpPr>
        <p:sp>
          <p:nvSpPr>
            <p:cNvPr id="3" name="object 3"/>
            <p:cNvSpPr/>
            <p:nvPr/>
          </p:nvSpPr>
          <p:spPr>
            <a:xfrm>
              <a:off x="0" y="0"/>
              <a:ext cx="10072278" cy="7543596"/>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9516389" y="7044409"/>
              <a:ext cx="563880" cy="172085"/>
            </a:xfrm>
            <a:custGeom>
              <a:avLst/>
              <a:gdLst/>
              <a:ahLst/>
              <a:cxnLst/>
              <a:rect l="l" t="t" r="r" b="b"/>
              <a:pathLst>
                <a:path w="563879" h="172084">
                  <a:moveTo>
                    <a:pt x="563397" y="0"/>
                  </a:moveTo>
                  <a:lnTo>
                    <a:pt x="0" y="0"/>
                  </a:lnTo>
                  <a:lnTo>
                    <a:pt x="220459" y="171475"/>
                  </a:lnTo>
                  <a:lnTo>
                    <a:pt x="563397" y="171475"/>
                  </a:lnTo>
                  <a:lnTo>
                    <a:pt x="563397" y="0"/>
                  </a:lnTo>
                  <a:close/>
                </a:path>
              </a:pathLst>
            </a:custGeom>
            <a:solidFill>
              <a:srgbClr val="284278"/>
            </a:solidFill>
          </p:spPr>
          <p:txBody>
            <a:bodyPr wrap="square" lIns="0" tIns="0" rIns="0" bIns="0" rtlCol="0"/>
            <a:lstStyle/>
            <a:p>
              <a:endParaRPr/>
            </a:p>
          </p:txBody>
        </p:sp>
        <p:sp>
          <p:nvSpPr>
            <p:cNvPr id="5" name="object 5"/>
            <p:cNvSpPr/>
            <p:nvPr/>
          </p:nvSpPr>
          <p:spPr>
            <a:xfrm>
              <a:off x="9099965" y="7044411"/>
              <a:ext cx="636905" cy="172085"/>
            </a:xfrm>
            <a:custGeom>
              <a:avLst/>
              <a:gdLst/>
              <a:ahLst/>
              <a:cxnLst/>
              <a:rect l="l" t="t" r="r" b="b"/>
              <a:pathLst>
                <a:path w="636904" h="172084">
                  <a:moveTo>
                    <a:pt x="416420" y="0"/>
                  </a:moveTo>
                  <a:lnTo>
                    <a:pt x="0" y="0"/>
                  </a:lnTo>
                  <a:lnTo>
                    <a:pt x="0" y="171462"/>
                  </a:lnTo>
                  <a:lnTo>
                    <a:pt x="636879" y="171462"/>
                  </a:lnTo>
                  <a:lnTo>
                    <a:pt x="416420" y="0"/>
                  </a:lnTo>
                  <a:close/>
                </a:path>
              </a:pathLst>
            </a:custGeom>
            <a:solidFill>
              <a:srgbClr val="231F20"/>
            </a:solidFill>
          </p:spPr>
          <p:txBody>
            <a:bodyPr wrap="square" lIns="0" tIns="0" rIns="0" bIns="0" rtlCol="0"/>
            <a:lstStyle/>
            <a:p>
              <a:endParaRPr/>
            </a:p>
          </p:txBody>
        </p:sp>
      </p:grpSp>
      <p:sp>
        <p:nvSpPr>
          <p:cNvPr id="6" name="object 6"/>
          <p:cNvSpPr txBox="1">
            <a:spLocks noGrp="1"/>
          </p:cNvSpPr>
          <p:nvPr>
            <p:ph type="title"/>
          </p:nvPr>
        </p:nvSpPr>
        <p:spPr>
          <a:xfrm>
            <a:off x="544286" y="1962204"/>
            <a:ext cx="4802414" cy="2724785"/>
          </a:xfrm>
          <a:prstGeom prst="rect">
            <a:avLst/>
          </a:prstGeom>
        </p:spPr>
        <p:txBody>
          <a:bodyPr vert="horz" wrap="square" lIns="0" tIns="189230" rIns="0" bIns="0" rtlCol="0">
            <a:spAutoFit/>
          </a:bodyPr>
          <a:lstStyle/>
          <a:p>
            <a:pPr marL="57150">
              <a:lnSpc>
                <a:spcPct val="100000"/>
              </a:lnSpc>
              <a:spcBef>
                <a:spcPts val="1490"/>
              </a:spcBef>
            </a:pPr>
            <a:r>
              <a:rPr lang="ja-JP" altLang="en-US" sz="6000" b="0" i="0" spc="-105" dirty="0">
                <a:solidFill>
                  <a:srgbClr val="215198"/>
                </a:solidFill>
                <a:latin typeface="A-OTF リュウミン Pr6N M-KL"/>
                <a:cs typeface="A-OTF リュウミン Pr6N M-KL"/>
              </a:rPr>
              <a:t>（</a:t>
            </a:r>
            <a:r>
              <a:rPr lang="en-US" altLang="ja-JP" sz="6000" b="0" i="0" spc="-105" dirty="0">
                <a:solidFill>
                  <a:srgbClr val="215198"/>
                </a:solidFill>
                <a:latin typeface="A-OTF リュウミン Pr6N M-KL"/>
                <a:cs typeface="A-OTF リュウミン Pr6N M-KL"/>
              </a:rPr>
              <a:t>2</a:t>
            </a:r>
            <a:r>
              <a:rPr lang="ja-JP" altLang="en-US" sz="6000" b="0" i="0" spc="-105" dirty="0">
                <a:solidFill>
                  <a:srgbClr val="215198"/>
                </a:solidFill>
                <a:latin typeface="A-OTF リュウミン Pr6N M-KL"/>
                <a:cs typeface="A-OTF リュウミン Pr6N M-KL"/>
              </a:rPr>
              <a:t>）</a:t>
            </a:r>
            <a:endParaRPr sz="6000" dirty="0">
              <a:latin typeface="A-OTF リュウミン Pr6N M-KL"/>
              <a:cs typeface="A-OTF リュウミン Pr6N M-KL"/>
            </a:endParaRPr>
          </a:p>
          <a:p>
            <a:pPr marL="12700" marR="5080">
              <a:lnSpc>
                <a:spcPct val="104200"/>
              </a:lnSpc>
              <a:spcBef>
                <a:spcPts val="875"/>
              </a:spcBef>
            </a:pPr>
            <a:r>
              <a:rPr lang="ja-JP" altLang="en-US" sz="4800" b="0" i="0" dirty="0">
                <a:solidFill>
                  <a:srgbClr val="215198"/>
                </a:solidFill>
                <a:latin typeface="A-OTF リュウミン Pr6N M-KL"/>
                <a:cs typeface="A-OTF リュウミン Pr6N M-KL"/>
              </a:rPr>
              <a:t>医療的ケア実施者の体制整備</a:t>
            </a:r>
            <a:endParaRPr sz="4800" dirty="0">
              <a:latin typeface="A-OTF リュウミン Pr6N M-KL"/>
              <a:cs typeface="A-OTF リュウミン Pr6N M-KL"/>
            </a:endParaRPr>
          </a:p>
        </p:txBody>
      </p:sp>
      <p:sp>
        <p:nvSpPr>
          <p:cNvPr id="8" name="object 8"/>
          <p:cNvSpPr txBox="1"/>
          <p:nvPr/>
        </p:nvSpPr>
        <p:spPr>
          <a:xfrm>
            <a:off x="6261100" y="747471"/>
            <a:ext cx="3810000" cy="394980"/>
          </a:xfrm>
          <a:prstGeom prst="rect">
            <a:avLst/>
          </a:prstGeom>
        </p:spPr>
        <p:txBody>
          <a:bodyPr vert="horz" wrap="square" lIns="0" tIns="12700" rIns="0" bIns="0" rtlCol="0">
            <a:spAutoFit/>
          </a:bodyPr>
          <a:lstStyle/>
          <a:p>
            <a:pPr marL="12700">
              <a:lnSpc>
                <a:spcPct val="100000"/>
              </a:lnSpc>
              <a:spcBef>
                <a:spcPts val="100"/>
              </a:spcBef>
            </a:pPr>
            <a:r>
              <a:rPr sz="1200" b="0" dirty="0">
                <a:solidFill>
                  <a:srgbClr val="284278"/>
                </a:solidFill>
                <a:latin typeface="A-OTF リュウミン Pr6N M-KL"/>
                <a:cs typeface="A-OTF リュウミン Pr6N M-KL"/>
              </a:rPr>
              <a:t>Part</a:t>
            </a:r>
            <a:r>
              <a:rPr sz="1200" b="0" spc="-45" dirty="0">
                <a:solidFill>
                  <a:srgbClr val="284278"/>
                </a:solidFill>
                <a:latin typeface="A-OTF リュウミン Pr6N M-KL"/>
                <a:cs typeface="A-OTF リュウミン Pr6N M-KL"/>
              </a:rPr>
              <a:t> </a:t>
            </a:r>
            <a:r>
              <a:rPr lang="en-US" altLang="ja-JP" sz="1200" spc="-45" dirty="0">
                <a:solidFill>
                  <a:srgbClr val="284278"/>
                </a:solidFill>
                <a:latin typeface="A-OTF リュウミン Pr6N M-KL"/>
                <a:cs typeface="A-OTF リュウミン Pr6N M-KL"/>
              </a:rPr>
              <a:t>Ⅲ</a:t>
            </a:r>
            <a:r>
              <a:rPr sz="1200" b="0" dirty="0">
                <a:solidFill>
                  <a:srgbClr val="284278"/>
                </a:solidFill>
                <a:latin typeface="A-OTF リュウミン Pr6N M-KL"/>
                <a:cs typeface="A-OTF リュウミン Pr6N M-KL"/>
              </a:rPr>
              <a:t>.</a:t>
            </a:r>
            <a:r>
              <a:rPr lang="ja-JP" altLang="en-US" sz="1200" b="0" dirty="0">
                <a:solidFill>
                  <a:srgbClr val="284278"/>
                </a:solidFill>
                <a:latin typeface="A-OTF リュウミン Pr6N M-KL"/>
                <a:cs typeface="A-OTF リュウミン Pr6N M-KL"/>
              </a:rPr>
              <a:t>　</a:t>
            </a:r>
            <a:r>
              <a:rPr lang="ja-JP" altLang="en-US" sz="1200" b="0" spc="-45" dirty="0">
                <a:solidFill>
                  <a:srgbClr val="284278"/>
                </a:solidFill>
                <a:latin typeface="A-OTF リュウミン Pr6N M-KL"/>
                <a:cs typeface="A-OTF リュウミン Pr6N M-KL"/>
              </a:rPr>
              <a:t>医療的ケア実施に向けた体制整備・環境整備</a:t>
            </a:r>
          </a:p>
          <a:p>
            <a:pPr marL="12700">
              <a:lnSpc>
                <a:spcPct val="100000"/>
              </a:lnSpc>
              <a:spcBef>
                <a:spcPts val="100"/>
              </a:spcBef>
            </a:pPr>
            <a:endParaRPr sz="1200" dirty="0">
              <a:latin typeface="A-OTF リュウミン Pr6N M-KL"/>
              <a:cs typeface="A-OTF リュウミン Pr6N M-KL"/>
            </a:endParaRPr>
          </a:p>
        </p:txBody>
      </p:sp>
      <p:sp>
        <p:nvSpPr>
          <p:cNvPr id="9" name="object 9"/>
          <p:cNvSpPr/>
          <p:nvPr/>
        </p:nvSpPr>
        <p:spPr>
          <a:xfrm>
            <a:off x="15633" y="982154"/>
            <a:ext cx="10054590" cy="13335"/>
          </a:xfrm>
          <a:custGeom>
            <a:avLst/>
            <a:gdLst/>
            <a:ahLst/>
            <a:cxnLst/>
            <a:rect l="l" t="t" r="r" b="b"/>
            <a:pathLst>
              <a:path w="10054590" h="13334">
                <a:moveTo>
                  <a:pt x="10054082" y="0"/>
                </a:moveTo>
                <a:lnTo>
                  <a:pt x="0" y="0"/>
                </a:lnTo>
                <a:lnTo>
                  <a:pt x="0" y="12712"/>
                </a:lnTo>
                <a:lnTo>
                  <a:pt x="10054082" y="12712"/>
                </a:lnTo>
                <a:lnTo>
                  <a:pt x="10054082" y="0"/>
                </a:lnTo>
                <a:close/>
              </a:path>
            </a:pathLst>
          </a:custGeom>
          <a:solidFill>
            <a:srgbClr val="284278"/>
          </a:solidFill>
        </p:spPr>
        <p:txBody>
          <a:bodyPr wrap="square" lIns="0" tIns="0" rIns="0" bIns="0" rtlCol="0"/>
          <a:lstStyle/>
          <a:p>
            <a:endParaRPr/>
          </a:p>
        </p:txBody>
      </p:sp>
      <p:sp>
        <p:nvSpPr>
          <p:cNvPr id="10" name="object 10"/>
          <p:cNvSpPr/>
          <p:nvPr/>
        </p:nvSpPr>
        <p:spPr>
          <a:xfrm>
            <a:off x="15633" y="544702"/>
            <a:ext cx="10059035" cy="172085"/>
          </a:xfrm>
          <a:custGeom>
            <a:avLst/>
            <a:gdLst/>
            <a:ahLst/>
            <a:cxnLst/>
            <a:rect l="l" t="t" r="r" b="b"/>
            <a:pathLst>
              <a:path w="10059035" h="172084">
                <a:moveTo>
                  <a:pt x="10058793" y="0"/>
                </a:moveTo>
                <a:lnTo>
                  <a:pt x="0" y="0"/>
                </a:lnTo>
                <a:lnTo>
                  <a:pt x="0" y="171881"/>
                </a:lnTo>
                <a:lnTo>
                  <a:pt x="10058793" y="171881"/>
                </a:lnTo>
                <a:lnTo>
                  <a:pt x="10058793" y="0"/>
                </a:lnTo>
                <a:close/>
              </a:path>
            </a:pathLst>
          </a:custGeom>
          <a:solidFill>
            <a:srgbClr val="284278"/>
          </a:solidFill>
        </p:spPr>
        <p:txBody>
          <a:bodyPr wrap="square" lIns="0" tIns="0" rIns="0" bIns="0" rtlCol="0"/>
          <a:lstStyle/>
          <a:p>
            <a:endParaRPr/>
          </a:p>
        </p:txBody>
      </p:sp>
      <p:sp>
        <p:nvSpPr>
          <p:cNvPr id="7" name="スライド番号プレースホルダー 6"/>
          <p:cNvSpPr>
            <a:spLocks noGrp="1"/>
          </p:cNvSpPr>
          <p:nvPr>
            <p:ph type="sldNum" sz="quarter" idx="7"/>
          </p:nvPr>
        </p:nvSpPr>
        <p:spPr/>
        <p:txBody>
          <a:bodyPr/>
          <a:lstStyle/>
          <a:p>
            <a:fld id="{B6F15528-21DE-4FAA-801E-634DDDAF4B2B}" type="slidenum">
              <a:rPr lang="en-US" altLang="ja-JP" smtClean="0"/>
              <a:pPr/>
              <a:t>35</a:t>
            </a:fld>
            <a:endParaRPr lang="ja-JP" altLang="en-US" dirty="0"/>
          </a:p>
        </p:txBody>
      </p:sp>
    </p:spTree>
    <p:extLst>
      <p:ext uri="{BB962C8B-B14F-4D97-AF65-F5344CB8AC3E}">
        <p14:creationId xmlns:p14="http://schemas.microsoft.com/office/powerpoint/2010/main" val="404184056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5552008" y="1423791"/>
            <a:ext cx="3964370" cy="2437206"/>
          </a:xfrm>
          <a:prstGeom prst="rect">
            <a:avLst/>
          </a:prstGeom>
        </p:spPr>
        <p:txBody>
          <a:bodyPr vert="horz" wrap="square" lIns="0" tIns="92075" rIns="0" bIns="0" rtlCol="0">
            <a:spAutoFit/>
          </a:bodyPr>
          <a:lstStyle/>
          <a:p>
            <a:pPr marL="12700">
              <a:lnSpc>
                <a:spcPct val="100000"/>
              </a:lnSpc>
              <a:spcBef>
                <a:spcPts val="725"/>
              </a:spcBef>
            </a:pPr>
            <a:r>
              <a:rPr lang="ja-JP" altLang="en-US" b="1" dirty="0">
                <a:solidFill>
                  <a:srgbClr val="EF4136"/>
                </a:solidFill>
                <a:latin typeface="A-OTF リュウミン Pr6N EB-KL"/>
                <a:cs typeface="A-OTF リュウミン Pr6N EB-KL"/>
              </a:rPr>
              <a:t>看護職員の配置と外部連携</a:t>
            </a:r>
            <a:r>
              <a:rPr sz="1800" b="1" dirty="0">
                <a:solidFill>
                  <a:srgbClr val="EF4136"/>
                </a:solidFill>
                <a:latin typeface="A-OTF リュウミン Pr6N EB-KL"/>
                <a:cs typeface="A-OTF リュウミン Pr6N EB-KL"/>
              </a:rPr>
              <a:t>：</a:t>
            </a:r>
            <a:endParaRPr sz="1800" dirty="0">
              <a:latin typeface="A-OTF リュウミン Pr6N EB-KL"/>
              <a:cs typeface="A-OTF リュウミン Pr6N EB-KL"/>
            </a:endParaRPr>
          </a:p>
          <a:p>
            <a:pPr marL="12700">
              <a:lnSpc>
                <a:spcPct val="150000"/>
              </a:lnSpc>
              <a:spcBef>
                <a:spcPts val="490"/>
              </a:spcBef>
            </a:pPr>
            <a:r>
              <a:rPr lang="ja-JP" altLang="en-US" sz="1400" b="0" spc="25" dirty="0">
                <a:solidFill>
                  <a:srgbClr val="231F20"/>
                </a:solidFill>
                <a:latin typeface="A-OTF リュウミン Pr6N M-KL"/>
                <a:cs typeface="A-OTF リュウミン Pr6N M-KL"/>
              </a:rPr>
              <a:t>医療的ケアを実施する体制を整備するにあたり、事業所への直接配置や関連事業所からの派遣等により、事業所内に看護職員を確保します。</a:t>
            </a:r>
          </a:p>
          <a:p>
            <a:pPr marL="12700">
              <a:lnSpc>
                <a:spcPct val="150000"/>
              </a:lnSpc>
              <a:spcBef>
                <a:spcPts val="490"/>
              </a:spcBef>
            </a:pPr>
            <a:r>
              <a:rPr lang="ja-JP" altLang="en-US" sz="1400" b="0" spc="25" dirty="0">
                <a:solidFill>
                  <a:srgbClr val="231F20"/>
                </a:solidFill>
                <a:latin typeface="A-OTF リュウミン Pr6N M-KL"/>
                <a:cs typeface="A-OTF リュウミン Pr6N M-KL"/>
              </a:rPr>
              <a:t>事業所内に看護職員を確保できない場合には、地域の訪問看護事業所や小児専門病院等の外部の看護職員と連携し、実施体制を確保します。</a:t>
            </a:r>
          </a:p>
        </p:txBody>
      </p:sp>
      <p:sp>
        <p:nvSpPr>
          <p:cNvPr id="5" name="object 5"/>
          <p:cNvSpPr txBox="1"/>
          <p:nvPr/>
        </p:nvSpPr>
        <p:spPr>
          <a:xfrm>
            <a:off x="7169243" y="878924"/>
            <a:ext cx="2794797" cy="197490"/>
          </a:xfrm>
          <a:prstGeom prst="rect">
            <a:avLst/>
          </a:prstGeom>
        </p:spPr>
        <p:txBody>
          <a:bodyPr vert="horz" wrap="square" lIns="0" tIns="12700" rIns="0" bIns="0" rtlCol="0">
            <a:spAutoFit/>
          </a:bodyPr>
          <a:lstStyle/>
          <a:p>
            <a:pPr marL="12700">
              <a:lnSpc>
                <a:spcPct val="100000"/>
              </a:lnSpc>
              <a:spcBef>
                <a:spcPts val="100"/>
              </a:spcBef>
            </a:pPr>
            <a:r>
              <a:rPr sz="1200" b="0" dirty="0">
                <a:solidFill>
                  <a:srgbClr val="284278"/>
                </a:solidFill>
                <a:latin typeface="A-OTF リュウミン Pr6N M-KL"/>
                <a:cs typeface="A-OTF リュウミン Pr6N M-KL"/>
              </a:rPr>
              <a:t>(</a:t>
            </a:r>
            <a:r>
              <a:rPr lang="en-US" altLang="ja-JP" sz="1200" dirty="0">
                <a:solidFill>
                  <a:srgbClr val="284278"/>
                </a:solidFill>
                <a:latin typeface="A-OTF リュウミン Pr6N M-KL"/>
                <a:cs typeface="A-OTF リュウミン Pr6N M-KL"/>
              </a:rPr>
              <a:t>2</a:t>
            </a:r>
            <a:r>
              <a:rPr sz="1200" b="0" dirty="0">
                <a:solidFill>
                  <a:srgbClr val="284278"/>
                </a:solidFill>
                <a:latin typeface="A-OTF リュウミン Pr6N M-KL"/>
                <a:cs typeface="A-OTF リュウミン Pr6N M-KL"/>
              </a:rPr>
              <a:t>)</a:t>
            </a:r>
            <a:r>
              <a:rPr lang="ja-JP" altLang="en-US" sz="1200" b="0" spc="-80" dirty="0">
                <a:solidFill>
                  <a:srgbClr val="284278"/>
                </a:solidFill>
                <a:latin typeface="A-OTF リュウミン Pr6N M-KL"/>
                <a:cs typeface="A-OTF リュウミン Pr6N M-KL"/>
              </a:rPr>
              <a:t>医療的ケア実施者の体制整備</a:t>
            </a:r>
            <a:endParaRPr sz="1200" dirty="0">
              <a:latin typeface="A-OTF リュウミン Pr6N M-KL"/>
              <a:cs typeface="A-OTF リュウミン Pr6N M-KL"/>
            </a:endParaRPr>
          </a:p>
        </p:txBody>
      </p:sp>
      <p:grpSp>
        <p:nvGrpSpPr>
          <p:cNvPr id="6" name="object 6"/>
          <p:cNvGrpSpPr/>
          <p:nvPr/>
        </p:nvGrpSpPr>
        <p:grpSpPr>
          <a:xfrm>
            <a:off x="8663" y="15233"/>
            <a:ext cx="10066020" cy="1259205"/>
            <a:chOff x="8663" y="15233"/>
            <a:chExt cx="10066020" cy="1259205"/>
          </a:xfrm>
        </p:grpSpPr>
        <p:sp>
          <p:nvSpPr>
            <p:cNvPr id="7" name="object 7"/>
            <p:cNvSpPr/>
            <p:nvPr/>
          </p:nvSpPr>
          <p:spPr>
            <a:xfrm>
              <a:off x="5771845" y="15239"/>
              <a:ext cx="4302760" cy="701675"/>
            </a:xfrm>
            <a:custGeom>
              <a:avLst/>
              <a:gdLst/>
              <a:ahLst/>
              <a:cxnLst/>
              <a:rect l="l" t="t" r="r" b="b"/>
              <a:pathLst>
                <a:path w="4302759" h="701675">
                  <a:moveTo>
                    <a:pt x="4302582" y="529475"/>
                  </a:moveTo>
                  <a:lnTo>
                    <a:pt x="1066965" y="529475"/>
                  </a:lnTo>
                  <a:lnTo>
                    <a:pt x="597877" y="0"/>
                  </a:lnTo>
                  <a:lnTo>
                    <a:pt x="146519" y="529475"/>
                  </a:lnTo>
                  <a:lnTo>
                    <a:pt x="146088" y="529971"/>
                  </a:lnTo>
                  <a:lnTo>
                    <a:pt x="0" y="701357"/>
                  </a:lnTo>
                  <a:lnTo>
                    <a:pt x="4302582" y="701357"/>
                  </a:lnTo>
                  <a:lnTo>
                    <a:pt x="4302582" y="529475"/>
                  </a:lnTo>
                  <a:close/>
                </a:path>
              </a:pathLst>
            </a:custGeom>
            <a:solidFill>
              <a:srgbClr val="284278"/>
            </a:solidFill>
          </p:spPr>
          <p:txBody>
            <a:bodyPr wrap="square" lIns="0" tIns="0" rIns="0" bIns="0" rtlCol="0"/>
            <a:lstStyle/>
            <a:p>
              <a:endParaRPr/>
            </a:p>
          </p:txBody>
        </p:sp>
        <p:sp>
          <p:nvSpPr>
            <p:cNvPr id="8" name="object 8"/>
            <p:cNvSpPr/>
            <p:nvPr/>
          </p:nvSpPr>
          <p:spPr>
            <a:xfrm>
              <a:off x="8663" y="15233"/>
              <a:ext cx="6361430" cy="1259205"/>
            </a:xfrm>
            <a:custGeom>
              <a:avLst/>
              <a:gdLst/>
              <a:ahLst/>
              <a:cxnLst/>
              <a:rect l="l" t="t" r="r" b="b"/>
              <a:pathLst>
                <a:path w="6361430" h="1259205">
                  <a:moveTo>
                    <a:pt x="6361074" y="0"/>
                  </a:moveTo>
                  <a:lnTo>
                    <a:pt x="0" y="0"/>
                  </a:lnTo>
                  <a:lnTo>
                    <a:pt x="0" y="1259179"/>
                  </a:lnTo>
                  <a:lnTo>
                    <a:pt x="5286997" y="1259179"/>
                  </a:lnTo>
                  <a:lnTo>
                    <a:pt x="6361074" y="0"/>
                  </a:lnTo>
                  <a:close/>
                </a:path>
              </a:pathLst>
            </a:custGeom>
            <a:solidFill>
              <a:srgbClr val="215198"/>
            </a:solidFill>
          </p:spPr>
          <p:txBody>
            <a:bodyPr wrap="square" lIns="0" tIns="0" rIns="0" bIns="0" rtlCol="0"/>
            <a:lstStyle/>
            <a:p>
              <a:endParaRPr/>
            </a:p>
          </p:txBody>
        </p:sp>
      </p:grpSp>
      <p:sp>
        <p:nvSpPr>
          <p:cNvPr id="9" name="object 9"/>
          <p:cNvSpPr txBox="1">
            <a:spLocks noGrp="1"/>
          </p:cNvSpPr>
          <p:nvPr>
            <p:ph type="title"/>
          </p:nvPr>
        </p:nvSpPr>
        <p:spPr>
          <a:xfrm>
            <a:off x="1507193" y="663788"/>
            <a:ext cx="3981942" cy="382156"/>
          </a:xfrm>
          <a:prstGeom prst="rect">
            <a:avLst/>
          </a:prstGeom>
        </p:spPr>
        <p:txBody>
          <a:bodyPr vert="horz" wrap="square" lIns="0" tIns="12700" rIns="0" bIns="0" rtlCol="0">
            <a:spAutoFit/>
          </a:bodyPr>
          <a:lstStyle/>
          <a:p>
            <a:pPr marL="12700">
              <a:lnSpc>
                <a:spcPct val="100000"/>
              </a:lnSpc>
              <a:spcBef>
                <a:spcPts val="100"/>
              </a:spcBef>
            </a:pPr>
            <a:r>
              <a:rPr lang="ja-JP" altLang="en-US" sz="2400" b="0" i="0" spc="-85" dirty="0">
                <a:latin typeface="A-OTF リュウミン Pr6N M-KL"/>
                <a:cs typeface="A-OTF リュウミン Pr6N M-KL"/>
              </a:rPr>
              <a:t>看護職員の確保</a:t>
            </a:r>
            <a:endParaRPr sz="2400" dirty="0">
              <a:latin typeface="A-OTF リュウミン Pr6N M-KL"/>
              <a:cs typeface="A-OTF リュウミン Pr6N M-KL"/>
            </a:endParaRPr>
          </a:p>
        </p:txBody>
      </p:sp>
      <p:sp>
        <p:nvSpPr>
          <p:cNvPr id="10" name="object 10"/>
          <p:cNvSpPr txBox="1"/>
          <p:nvPr/>
        </p:nvSpPr>
        <p:spPr>
          <a:xfrm>
            <a:off x="462483" y="380450"/>
            <a:ext cx="762000" cy="939800"/>
          </a:xfrm>
          <a:prstGeom prst="rect">
            <a:avLst/>
          </a:prstGeom>
        </p:spPr>
        <p:txBody>
          <a:bodyPr vert="horz" wrap="square" lIns="0" tIns="12700" rIns="0" bIns="0" rtlCol="0">
            <a:spAutoFit/>
          </a:bodyPr>
          <a:lstStyle/>
          <a:p>
            <a:pPr marL="12700">
              <a:lnSpc>
                <a:spcPct val="100000"/>
              </a:lnSpc>
              <a:spcBef>
                <a:spcPts val="100"/>
              </a:spcBef>
            </a:pPr>
            <a:r>
              <a:rPr sz="6000" b="0" spc="-105" dirty="0">
                <a:solidFill>
                  <a:srgbClr val="FFFFFF"/>
                </a:solidFill>
                <a:latin typeface="A-OTF リュウミン Pr6N M-KL"/>
                <a:cs typeface="A-OTF リュウミン Pr6N M-KL"/>
              </a:rPr>
              <a:t>01</a:t>
            </a:r>
            <a:endParaRPr sz="6000">
              <a:latin typeface="A-OTF リュウミン Pr6N M-KL"/>
              <a:cs typeface="A-OTF リュウミン Pr6N M-KL"/>
            </a:endParaRPr>
          </a:p>
        </p:txBody>
      </p:sp>
      <p:sp>
        <p:nvSpPr>
          <p:cNvPr id="11" name="object 11"/>
          <p:cNvSpPr/>
          <p:nvPr/>
        </p:nvSpPr>
        <p:spPr>
          <a:xfrm>
            <a:off x="5372201" y="1266366"/>
            <a:ext cx="4711599"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grpSp>
        <p:nvGrpSpPr>
          <p:cNvPr id="12" name="object 12"/>
          <p:cNvGrpSpPr/>
          <p:nvPr/>
        </p:nvGrpSpPr>
        <p:grpSpPr>
          <a:xfrm>
            <a:off x="9099959" y="7044409"/>
            <a:ext cx="980440" cy="172085"/>
            <a:chOff x="9099959" y="7044409"/>
            <a:chExt cx="980440" cy="172085"/>
          </a:xfrm>
        </p:grpSpPr>
        <p:sp>
          <p:nvSpPr>
            <p:cNvPr id="13" name="object 13"/>
            <p:cNvSpPr/>
            <p:nvPr/>
          </p:nvSpPr>
          <p:spPr>
            <a:xfrm>
              <a:off x="9516378" y="7044409"/>
              <a:ext cx="563880" cy="172085"/>
            </a:xfrm>
            <a:custGeom>
              <a:avLst/>
              <a:gdLst/>
              <a:ahLst/>
              <a:cxnLst/>
              <a:rect l="l" t="t" r="r" b="b"/>
              <a:pathLst>
                <a:path w="563879" h="172084">
                  <a:moveTo>
                    <a:pt x="563410" y="0"/>
                  </a:moveTo>
                  <a:lnTo>
                    <a:pt x="0" y="0"/>
                  </a:lnTo>
                  <a:lnTo>
                    <a:pt x="220459" y="171475"/>
                  </a:lnTo>
                  <a:lnTo>
                    <a:pt x="563410" y="171475"/>
                  </a:lnTo>
                  <a:lnTo>
                    <a:pt x="563410" y="0"/>
                  </a:lnTo>
                  <a:close/>
                </a:path>
              </a:pathLst>
            </a:custGeom>
            <a:solidFill>
              <a:srgbClr val="284278"/>
            </a:solidFill>
          </p:spPr>
          <p:txBody>
            <a:bodyPr wrap="square" lIns="0" tIns="0" rIns="0" bIns="0" rtlCol="0"/>
            <a:lstStyle/>
            <a:p>
              <a:endParaRPr/>
            </a:p>
          </p:txBody>
        </p:sp>
        <p:sp>
          <p:nvSpPr>
            <p:cNvPr id="14" name="object 14"/>
            <p:cNvSpPr/>
            <p:nvPr/>
          </p:nvSpPr>
          <p:spPr>
            <a:xfrm>
              <a:off x="9099959" y="7044412"/>
              <a:ext cx="636905" cy="172085"/>
            </a:xfrm>
            <a:custGeom>
              <a:avLst/>
              <a:gdLst/>
              <a:ahLst/>
              <a:cxnLst/>
              <a:rect l="l" t="t" r="r" b="b"/>
              <a:pathLst>
                <a:path w="636904" h="172084">
                  <a:moveTo>
                    <a:pt x="416420" y="0"/>
                  </a:moveTo>
                  <a:lnTo>
                    <a:pt x="0" y="0"/>
                  </a:lnTo>
                  <a:lnTo>
                    <a:pt x="0" y="171462"/>
                  </a:lnTo>
                  <a:lnTo>
                    <a:pt x="636879" y="171462"/>
                  </a:lnTo>
                  <a:lnTo>
                    <a:pt x="416420" y="0"/>
                  </a:lnTo>
                  <a:close/>
                </a:path>
              </a:pathLst>
            </a:custGeom>
            <a:solidFill>
              <a:srgbClr val="231F20"/>
            </a:solidFill>
          </p:spPr>
          <p:txBody>
            <a:bodyPr wrap="square" lIns="0" tIns="0" rIns="0" bIns="0" rtlCol="0"/>
            <a:lstStyle/>
            <a:p>
              <a:endParaRPr/>
            </a:p>
          </p:txBody>
        </p:sp>
      </p:grpSp>
      <p:sp>
        <p:nvSpPr>
          <p:cNvPr id="16" name="object 3">
            <a:extLst>
              <a:ext uri="{FF2B5EF4-FFF2-40B4-BE49-F238E27FC236}">
                <a16:creationId xmlns:a16="http://schemas.microsoft.com/office/drawing/2014/main" xmlns="" id="{B10E0E44-41D0-413B-BE4B-2BBAAB8FBA15}"/>
              </a:ext>
            </a:extLst>
          </p:cNvPr>
          <p:cNvSpPr txBox="1"/>
          <p:nvPr/>
        </p:nvSpPr>
        <p:spPr>
          <a:xfrm>
            <a:off x="559752" y="6899298"/>
            <a:ext cx="4114800" cy="462306"/>
          </a:xfrm>
          <a:prstGeom prst="rect">
            <a:avLst/>
          </a:prstGeom>
        </p:spPr>
        <p:txBody>
          <a:bodyPr vert="horz" wrap="square" lIns="0" tIns="92075" rIns="0" bIns="0" rtlCol="0">
            <a:spAutoFit/>
          </a:bodyPr>
          <a:lstStyle/>
          <a:p>
            <a:pPr marL="12700">
              <a:lnSpc>
                <a:spcPct val="100000"/>
              </a:lnSpc>
            </a:pPr>
            <a:r>
              <a:rPr lang="ja-JP" altLang="en-US" sz="800" spc="20" dirty="0">
                <a:solidFill>
                  <a:srgbClr val="231F20"/>
                </a:solidFill>
                <a:latin typeface="+mn-ea"/>
                <a:cs typeface="A-OTF リュウミン Pr6N M-KL"/>
              </a:rPr>
              <a:t>障害児通所支援事業所等における安全な医療的ケアの実施体制の構築に関する調査研究</a:t>
            </a:r>
          </a:p>
          <a:p>
            <a:pPr marL="12700">
              <a:lnSpc>
                <a:spcPct val="100000"/>
              </a:lnSpc>
            </a:pPr>
            <a:r>
              <a:rPr lang="ja-JP" altLang="en-US" sz="800" spc="20" dirty="0">
                <a:solidFill>
                  <a:srgbClr val="231F20"/>
                </a:solidFill>
                <a:latin typeface="+mn-ea"/>
                <a:cs typeface="A-OTF リュウミン Pr6N M-KL"/>
              </a:rPr>
              <a:t>みずほ情報総研株式会社</a:t>
            </a:r>
          </a:p>
          <a:p>
            <a:pPr marL="12700">
              <a:lnSpc>
                <a:spcPct val="100000"/>
              </a:lnSpc>
            </a:pPr>
            <a:r>
              <a:rPr lang="en-US" altLang="ja-JP" sz="800" spc="20" dirty="0">
                <a:solidFill>
                  <a:srgbClr val="231F20"/>
                </a:solidFill>
                <a:latin typeface="+mn-ea"/>
                <a:cs typeface="A-OTF リュウミン Pr6N M-KL"/>
              </a:rPr>
              <a:t>【</a:t>
            </a:r>
            <a:r>
              <a:rPr lang="en-US" altLang="ja-JP" sz="800" dirty="0" err="1">
                <a:latin typeface="+mn-ea"/>
                <a:cs typeface="A-OTF リュウミン Pr6N M-KL"/>
              </a:rPr>
              <a:t>Part.Ⅲ</a:t>
            </a:r>
            <a:r>
              <a:rPr lang="en-US" altLang="ja-JP" sz="800" spc="20" dirty="0">
                <a:solidFill>
                  <a:srgbClr val="231F20"/>
                </a:solidFill>
                <a:latin typeface="+mn-ea"/>
                <a:cs typeface="A-OTF リュウミン Pr6N M-KL"/>
              </a:rPr>
              <a:t>】</a:t>
            </a:r>
            <a:r>
              <a:rPr lang="ja-JP" altLang="en-US" sz="800" spc="20" dirty="0">
                <a:solidFill>
                  <a:srgbClr val="231F20"/>
                </a:solidFill>
                <a:latin typeface="+mn-ea"/>
                <a:cs typeface="A-OTF リュウミン Pr6N M-KL"/>
              </a:rPr>
              <a:t>医療的ケア実施に向けた体制整備・環境整備</a:t>
            </a:r>
          </a:p>
        </p:txBody>
      </p:sp>
      <p:sp>
        <p:nvSpPr>
          <p:cNvPr id="17" name="object 11">
            <a:extLst>
              <a:ext uri="{FF2B5EF4-FFF2-40B4-BE49-F238E27FC236}">
                <a16:creationId xmlns:a16="http://schemas.microsoft.com/office/drawing/2014/main" xmlns="" id="{6088050C-8D48-4724-9CDF-23CF85DB7BA9}"/>
              </a:ext>
            </a:extLst>
          </p:cNvPr>
          <p:cNvSpPr/>
          <p:nvPr/>
        </p:nvSpPr>
        <p:spPr>
          <a:xfrm>
            <a:off x="546100" y="6859906"/>
            <a:ext cx="9524048"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sp>
        <p:nvSpPr>
          <p:cNvPr id="3" name="スライド番号プレースホルダー 2"/>
          <p:cNvSpPr>
            <a:spLocks noGrp="1"/>
          </p:cNvSpPr>
          <p:nvPr>
            <p:ph type="sldNum" sz="quarter" idx="7"/>
          </p:nvPr>
        </p:nvSpPr>
        <p:spPr/>
        <p:txBody>
          <a:bodyPr/>
          <a:lstStyle/>
          <a:p>
            <a:fld id="{B6F15528-21DE-4FAA-801E-634DDDAF4B2B}" type="slidenum">
              <a:rPr lang="en-US" altLang="ja-JP" smtClean="0"/>
              <a:pPr/>
              <a:t>36</a:t>
            </a:fld>
            <a:endParaRPr lang="ja-JP" altLang="en-US" dirty="0"/>
          </a:p>
        </p:txBody>
      </p:sp>
      <p:pic>
        <p:nvPicPr>
          <p:cNvPr id="4" name="図 3"/>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609817" y="1571625"/>
            <a:ext cx="4075814" cy="4724400"/>
          </a:xfrm>
          <a:prstGeom prst="rect">
            <a:avLst/>
          </a:prstGeom>
        </p:spPr>
      </p:pic>
    </p:spTree>
    <p:extLst>
      <p:ext uri="{BB962C8B-B14F-4D97-AF65-F5344CB8AC3E}">
        <p14:creationId xmlns:p14="http://schemas.microsoft.com/office/powerpoint/2010/main" val="275631055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p:nvPr/>
        </p:nvSpPr>
        <p:spPr>
          <a:xfrm>
            <a:off x="7169243" y="878924"/>
            <a:ext cx="2794797" cy="197490"/>
          </a:xfrm>
          <a:prstGeom prst="rect">
            <a:avLst/>
          </a:prstGeom>
        </p:spPr>
        <p:txBody>
          <a:bodyPr vert="horz" wrap="square" lIns="0" tIns="12700" rIns="0" bIns="0" rtlCol="0">
            <a:spAutoFit/>
          </a:bodyPr>
          <a:lstStyle/>
          <a:p>
            <a:pPr marL="12700">
              <a:lnSpc>
                <a:spcPct val="100000"/>
              </a:lnSpc>
              <a:spcBef>
                <a:spcPts val="100"/>
              </a:spcBef>
            </a:pPr>
            <a:r>
              <a:rPr sz="1200" b="0" dirty="0">
                <a:solidFill>
                  <a:srgbClr val="284278"/>
                </a:solidFill>
                <a:latin typeface="A-OTF リュウミン Pr6N M-KL"/>
                <a:cs typeface="A-OTF リュウミン Pr6N M-KL"/>
              </a:rPr>
              <a:t>(</a:t>
            </a:r>
            <a:r>
              <a:rPr lang="en-US" altLang="ja-JP" sz="1200" dirty="0">
                <a:solidFill>
                  <a:srgbClr val="284278"/>
                </a:solidFill>
                <a:latin typeface="A-OTF リュウミン Pr6N M-KL"/>
                <a:cs typeface="A-OTF リュウミン Pr6N M-KL"/>
              </a:rPr>
              <a:t>2</a:t>
            </a:r>
            <a:r>
              <a:rPr sz="1200" b="0" dirty="0">
                <a:solidFill>
                  <a:srgbClr val="284278"/>
                </a:solidFill>
                <a:latin typeface="A-OTF リュウミン Pr6N M-KL"/>
                <a:cs typeface="A-OTF リュウミン Pr6N M-KL"/>
              </a:rPr>
              <a:t>)</a:t>
            </a:r>
            <a:r>
              <a:rPr lang="ja-JP" altLang="en-US" sz="1200" b="0" spc="-80" dirty="0">
                <a:solidFill>
                  <a:srgbClr val="284278"/>
                </a:solidFill>
                <a:latin typeface="A-OTF リュウミン Pr6N M-KL"/>
                <a:cs typeface="A-OTF リュウミン Pr6N M-KL"/>
              </a:rPr>
              <a:t>医療的ケア実施者の体制整備</a:t>
            </a:r>
            <a:endParaRPr sz="1200" dirty="0">
              <a:latin typeface="A-OTF リュウミン Pr6N M-KL"/>
              <a:cs typeface="A-OTF リュウミン Pr6N M-KL"/>
            </a:endParaRPr>
          </a:p>
        </p:txBody>
      </p:sp>
      <p:grpSp>
        <p:nvGrpSpPr>
          <p:cNvPr id="6" name="object 6"/>
          <p:cNvGrpSpPr/>
          <p:nvPr/>
        </p:nvGrpSpPr>
        <p:grpSpPr>
          <a:xfrm>
            <a:off x="8663" y="15233"/>
            <a:ext cx="10066020" cy="1259205"/>
            <a:chOff x="8663" y="15233"/>
            <a:chExt cx="10066020" cy="1259205"/>
          </a:xfrm>
        </p:grpSpPr>
        <p:sp>
          <p:nvSpPr>
            <p:cNvPr id="7" name="object 7"/>
            <p:cNvSpPr/>
            <p:nvPr/>
          </p:nvSpPr>
          <p:spPr>
            <a:xfrm>
              <a:off x="5771845" y="15239"/>
              <a:ext cx="4302760" cy="701675"/>
            </a:xfrm>
            <a:custGeom>
              <a:avLst/>
              <a:gdLst/>
              <a:ahLst/>
              <a:cxnLst/>
              <a:rect l="l" t="t" r="r" b="b"/>
              <a:pathLst>
                <a:path w="4302759" h="701675">
                  <a:moveTo>
                    <a:pt x="4302582" y="529475"/>
                  </a:moveTo>
                  <a:lnTo>
                    <a:pt x="1066965" y="529475"/>
                  </a:lnTo>
                  <a:lnTo>
                    <a:pt x="597877" y="0"/>
                  </a:lnTo>
                  <a:lnTo>
                    <a:pt x="146519" y="529475"/>
                  </a:lnTo>
                  <a:lnTo>
                    <a:pt x="146088" y="529971"/>
                  </a:lnTo>
                  <a:lnTo>
                    <a:pt x="0" y="701357"/>
                  </a:lnTo>
                  <a:lnTo>
                    <a:pt x="4302582" y="701357"/>
                  </a:lnTo>
                  <a:lnTo>
                    <a:pt x="4302582" y="529475"/>
                  </a:lnTo>
                  <a:close/>
                </a:path>
              </a:pathLst>
            </a:custGeom>
            <a:solidFill>
              <a:srgbClr val="284278"/>
            </a:solidFill>
          </p:spPr>
          <p:txBody>
            <a:bodyPr wrap="square" lIns="0" tIns="0" rIns="0" bIns="0" rtlCol="0"/>
            <a:lstStyle/>
            <a:p>
              <a:endParaRPr/>
            </a:p>
          </p:txBody>
        </p:sp>
        <p:sp>
          <p:nvSpPr>
            <p:cNvPr id="8" name="object 8"/>
            <p:cNvSpPr/>
            <p:nvPr/>
          </p:nvSpPr>
          <p:spPr>
            <a:xfrm>
              <a:off x="8663" y="15233"/>
              <a:ext cx="6361430" cy="1259205"/>
            </a:xfrm>
            <a:custGeom>
              <a:avLst/>
              <a:gdLst/>
              <a:ahLst/>
              <a:cxnLst/>
              <a:rect l="l" t="t" r="r" b="b"/>
              <a:pathLst>
                <a:path w="6361430" h="1259205">
                  <a:moveTo>
                    <a:pt x="6361074" y="0"/>
                  </a:moveTo>
                  <a:lnTo>
                    <a:pt x="0" y="0"/>
                  </a:lnTo>
                  <a:lnTo>
                    <a:pt x="0" y="1259179"/>
                  </a:lnTo>
                  <a:lnTo>
                    <a:pt x="5286997" y="1259179"/>
                  </a:lnTo>
                  <a:lnTo>
                    <a:pt x="6361074" y="0"/>
                  </a:lnTo>
                  <a:close/>
                </a:path>
              </a:pathLst>
            </a:custGeom>
            <a:solidFill>
              <a:srgbClr val="215198"/>
            </a:solidFill>
          </p:spPr>
          <p:txBody>
            <a:bodyPr wrap="square" lIns="0" tIns="0" rIns="0" bIns="0" rtlCol="0"/>
            <a:lstStyle/>
            <a:p>
              <a:endParaRPr/>
            </a:p>
          </p:txBody>
        </p:sp>
      </p:grpSp>
      <p:sp>
        <p:nvSpPr>
          <p:cNvPr id="9" name="object 9"/>
          <p:cNvSpPr txBox="1">
            <a:spLocks noGrp="1"/>
          </p:cNvSpPr>
          <p:nvPr>
            <p:ph type="title"/>
          </p:nvPr>
        </p:nvSpPr>
        <p:spPr>
          <a:xfrm>
            <a:off x="1356846" y="514878"/>
            <a:ext cx="4144307" cy="751488"/>
          </a:xfrm>
          <a:prstGeom prst="rect">
            <a:avLst/>
          </a:prstGeom>
        </p:spPr>
        <p:txBody>
          <a:bodyPr vert="horz" wrap="square" lIns="0" tIns="12700" rIns="0" bIns="0" rtlCol="0">
            <a:spAutoFit/>
          </a:bodyPr>
          <a:lstStyle/>
          <a:p>
            <a:pPr marL="12700">
              <a:lnSpc>
                <a:spcPct val="100000"/>
              </a:lnSpc>
              <a:spcBef>
                <a:spcPts val="100"/>
              </a:spcBef>
            </a:pPr>
            <a:r>
              <a:rPr lang="ja-JP" altLang="en-US" sz="2400" b="0" i="0" spc="-85" dirty="0">
                <a:latin typeface="A-OTF リュウミン Pr6N M-KL"/>
                <a:cs typeface="A-OTF リュウミン Pr6N M-KL"/>
              </a:rPr>
              <a:t>看護職員と認定特定行為</a:t>
            </a:r>
            <a:r>
              <a:rPr lang="en-US" altLang="ja-JP" sz="2400" b="0" i="0" spc="-85" dirty="0">
                <a:latin typeface="A-OTF リュウミン Pr6N M-KL"/>
                <a:cs typeface="A-OTF リュウミン Pr6N M-KL"/>
              </a:rPr>
              <a:t/>
            </a:r>
            <a:br>
              <a:rPr lang="en-US" altLang="ja-JP" sz="2400" b="0" i="0" spc="-85" dirty="0">
                <a:latin typeface="A-OTF リュウミン Pr6N M-KL"/>
                <a:cs typeface="A-OTF リュウミン Pr6N M-KL"/>
              </a:rPr>
            </a:br>
            <a:r>
              <a:rPr lang="ja-JP" altLang="en-US" sz="2400" b="0" i="0" spc="-85" dirty="0">
                <a:latin typeface="A-OTF リュウミン Pr6N M-KL"/>
                <a:cs typeface="A-OTF リュウミン Pr6N M-KL"/>
              </a:rPr>
              <a:t>業務従事者等との連携</a:t>
            </a:r>
            <a:endParaRPr sz="2400" dirty="0">
              <a:latin typeface="A-OTF リュウミン Pr6N M-KL"/>
              <a:cs typeface="A-OTF リュウミン Pr6N M-KL"/>
            </a:endParaRPr>
          </a:p>
        </p:txBody>
      </p:sp>
      <p:sp>
        <p:nvSpPr>
          <p:cNvPr id="10" name="object 10"/>
          <p:cNvSpPr txBox="1"/>
          <p:nvPr/>
        </p:nvSpPr>
        <p:spPr>
          <a:xfrm>
            <a:off x="462483" y="380450"/>
            <a:ext cx="762000" cy="936154"/>
          </a:xfrm>
          <a:prstGeom prst="rect">
            <a:avLst/>
          </a:prstGeom>
        </p:spPr>
        <p:txBody>
          <a:bodyPr vert="horz" wrap="square" lIns="0" tIns="12700" rIns="0" bIns="0" rtlCol="0">
            <a:spAutoFit/>
          </a:bodyPr>
          <a:lstStyle/>
          <a:p>
            <a:pPr marL="12700">
              <a:lnSpc>
                <a:spcPct val="100000"/>
              </a:lnSpc>
              <a:spcBef>
                <a:spcPts val="100"/>
              </a:spcBef>
            </a:pPr>
            <a:r>
              <a:rPr sz="6000" b="0" spc="-105" dirty="0">
                <a:solidFill>
                  <a:srgbClr val="FFFFFF"/>
                </a:solidFill>
                <a:latin typeface="A-OTF リュウミン Pr6N M-KL"/>
                <a:cs typeface="A-OTF リュウミン Pr6N M-KL"/>
              </a:rPr>
              <a:t>0</a:t>
            </a:r>
            <a:r>
              <a:rPr lang="en-US" altLang="ja-JP" sz="6000" b="0" spc="-105" dirty="0">
                <a:solidFill>
                  <a:srgbClr val="FFFFFF"/>
                </a:solidFill>
                <a:latin typeface="A-OTF リュウミン Pr6N M-KL"/>
                <a:cs typeface="A-OTF リュウミン Pr6N M-KL"/>
              </a:rPr>
              <a:t>2</a:t>
            </a:r>
            <a:endParaRPr sz="6000" dirty="0">
              <a:latin typeface="A-OTF リュウミン Pr6N M-KL"/>
              <a:cs typeface="A-OTF リュウミン Pr6N M-KL"/>
            </a:endParaRPr>
          </a:p>
        </p:txBody>
      </p:sp>
      <p:sp>
        <p:nvSpPr>
          <p:cNvPr id="11" name="object 11"/>
          <p:cNvSpPr/>
          <p:nvPr/>
        </p:nvSpPr>
        <p:spPr>
          <a:xfrm>
            <a:off x="5372201" y="1266366"/>
            <a:ext cx="4711599"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grpSp>
        <p:nvGrpSpPr>
          <p:cNvPr id="12" name="object 12"/>
          <p:cNvGrpSpPr/>
          <p:nvPr/>
        </p:nvGrpSpPr>
        <p:grpSpPr>
          <a:xfrm>
            <a:off x="9099959" y="7044409"/>
            <a:ext cx="980440" cy="172085"/>
            <a:chOff x="9099959" y="7044409"/>
            <a:chExt cx="980440" cy="172085"/>
          </a:xfrm>
        </p:grpSpPr>
        <p:sp>
          <p:nvSpPr>
            <p:cNvPr id="13" name="object 13"/>
            <p:cNvSpPr/>
            <p:nvPr/>
          </p:nvSpPr>
          <p:spPr>
            <a:xfrm>
              <a:off x="9516378" y="7044409"/>
              <a:ext cx="563880" cy="172085"/>
            </a:xfrm>
            <a:custGeom>
              <a:avLst/>
              <a:gdLst/>
              <a:ahLst/>
              <a:cxnLst/>
              <a:rect l="l" t="t" r="r" b="b"/>
              <a:pathLst>
                <a:path w="563879" h="172084">
                  <a:moveTo>
                    <a:pt x="563410" y="0"/>
                  </a:moveTo>
                  <a:lnTo>
                    <a:pt x="0" y="0"/>
                  </a:lnTo>
                  <a:lnTo>
                    <a:pt x="220459" y="171475"/>
                  </a:lnTo>
                  <a:lnTo>
                    <a:pt x="563410" y="171475"/>
                  </a:lnTo>
                  <a:lnTo>
                    <a:pt x="563410" y="0"/>
                  </a:lnTo>
                  <a:close/>
                </a:path>
              </a:pathLst>
            </a:custGeom>
            <a:solidFill>
              <a:srgbClr val="284278"/>
            </a:solidFill>
          </p:spPr>
          <p:txBody>
            <a:bodyPr wrap="square" lIns="0" tIns="0" rIns="0" bIns="0" rtlCol="0"/>
            <a:lstStyle/>
            <a:p>
              <a:endParaRPr/>
            </a:p>
          </p:txBody>
        </p:sp>
        <p:sp>
          <p:nvSpPr>
            <p:cNvPr id="14" name="object 14"/>
            <p:cNvSpPr/>
            <p:nvPr/>
          </p:nvSpPr>
          <p:spPr>
            <a:xfrm>
              <a:off x="9099959" y="7044412"/>
              <a:ext cx="636905" cy="172085"/>
            </a:xfrm>
            <a:custGeom>
              <a:avLst/>
              <a:gdLst/>
              <a:ahLst/>
              <a:cxnLst/>
              <a:rect l="l" t="t" r="r" b="b"/>
              <a:pathLst>
                <a:path w="636904" h="172084">
                  <a:moveTo>
                    <a:pt x="416420" y="0"/>
                  </a:moveTo>
                  <a:lnTo>
                    <a:pt x="0" y="0"/>
                  </a:lnTo>
                  <a:lnTo>
                    <a:pt x="0" y="171462"/>
                  </a:lnTo>
                  <a:lnTo>
                    <a:pt x="636879" y="171462"/>
                  </a:lnTo>
                  <a:lnTo>
                    <a:pt x="416420" y="0"/>
                  </a:lnTo>
                  <a:close/>
                </a:path>
              </a:pathLst>
            </a:custGeom>
            <a:solidFill>
              <a:srgbClr val="231F20"/>
            </a:solidFill>
          </p:spPr>
          <p:txBody>
            <a:bodyPr wrap="square" lIns="0" tIns="0" rIns="0" bIns="0" rtlCol="0"/>
            <a:lstStyle/>
            <a:p>
              <a:endParaRPr/>
            </a:p>
          </p:txBody>
        </p:sp>
      </p:grpSp>
      <p:sp>
        <p:nvSpPr>
          <p:cNvPr id="16" name="object 2">
            <a:extLst>
              <a:ext uri="{FF2B5EF4-FFF2-40B4-BE49-F238E27FC236}">
                <a16:creationId xmlns:a16="http://schemas.microsoft.com/office/drawing/2014/main" xmlns="" id="{561CD2EF-AB4F-41A8-A37D-739685200DC5}"/>
              </a:ext>
            </a:extLst>
          </p:cNvPr>
          <p:cNvSpPr txBox="1"/>
          <p:nvPr/>
        </p:nvSpPr>
        <p:spPr>
          <a:xfrm>
            <a:off x="5539308" y="1408339"/>
            <a:ext cx="3964370" cy="3988912"/>
          </a:xfrm>
          <a:prstGeom prst="rect">
            <a:avLst/>
          </a:prstGeom>
        </p:spPr>
        <p:txBody>
          <a:bodyPr vert="horz" wrap="square" lIns="0" tIns="92075" rIns="0" bIns="0" rtlCol="0">
            <a:spAutoFit/>
          </a:bodyPr>
          <a:lstStyle/>
          <a:p>
            <a:pPr marL="12700">
              <a:lnSpc>
                <a:spcPct val="100000"/>
              </a:lnSpc>
              <a:spcBef>
                <a:spcPts val="725"/>
              </a:spcBef>
            </a:pPr>
            <a:r>
              <a:rPr lang="ja-JP" altLang="en-US" b="1" dirty="0">
                <a:solidFill>
                  <a:srgbClr val="EF4136"/>
                </a:solidFill>
                <a:latin typeface="A-OTF リュウミン Pr6N EB-KL"/>
                <a:cs typeface="A-OTF リュウミン Pr6N EB-KL"/>
              </a:rPr>
              <a:t>看護職員以外による医療的ケア</a:t>
            </a:r>
            <a:r>
              <a:rPr sz="1800" b="1" dirty="0">
                <a:solidFill>
                  <a:srgbClr val="EF4136"/>
                </a:solidFill>
                <a:latin typeface="A-OTF リュウミン Pr6N EB-KL"/>
                <a:cs typeface="A-OTF リュウミン Pr6N EB-KL"/>
              </a:rPr>
              <a:t>：</a:t>
            </a:r>
            <a:endParaRPr sz="1800" dirty="0">
              <a:latin typeface="A-OTF リュウミン Pr6N EB-KL"/>
              <a:cs typeface="A-OTF リュウミン Pr6N EB-KL"/>
            </a:endParaRPr>
          </a:p>
          <a:p>
            <a:pPr marL="12700">
              <a:lnSpc>
                <a:spcPct val="150000"/>
              </a:lnSpc>
              <a:spcBef>
                <a:spcPts val="490"/>
              </a:spcBef>
            </a:pPr>
            <a:r>
              <a:rPr lang="ja-JP" altLang="en-US" sz="1400" b="0" spc="25" dirty="0">
                <a:solidFill>
                  <a:srgbClr val="231F20"/>
                </a:solidFill>
                <a:latin typeface="A-OTF リュウミン Pr6N M-KL"/>
                <a:cs typeface="A-OTF リュウミン Pr6N M-KL"/>
              </a:rPr>
              <a:t>看護職員以外の保育士、児童指導員、生活支援員等の職種でも、喀痰吸引等研修を修了し、</a:t>
            </a:r>
            <a:r>
              <a:rPr lang="ja-JP" altLang="ja-JP" sz="1400" dirty="0"/>
              <a:t>都道府県か知事から認定特定行為業務従事者認定証の交付を受けることにより</a:t>
            </a:r>
            <a:r>
              <a:rPr lang="ja-JP" altLang="en-US" sz="1400" dirty="0"/>
              <a:t>、</a:t>
            </a:r>
            <a:r>
              <a:rPr lang="ja-JP" altLang="en-US" sz="1400" b="0" spc="25" dirty="0">
                <a:solidFill>
                  <a:srgbClr val="231F20"/>
                </a:solidFill>
                <a:latin typeface="A-OTF リュウミン Pr6N M-KL"/>
                <a:cs typeface="A-OTF リュウミン Pr6N M-KL"/>
              </a:rPr>
              <a:t>医師の指示に基づいた一定の医療的ケア</a:t>
            </a:r>
            <a:r>
              <a:rPr lang="ja-JP" altLang="ja-JP" sz="1400" dirty="0"/>
              <a:t>（口腔内、鼻腔内、気管カニューレ内の喀痰吸引、胃</a:t>
            </a:r>
            <a:r>
              <a:rPr lang="ja-JP" altLang="ja-JP" sz="1400" dirty="0" err="1"/>
              <a:t>ろう</a:t>
            </a:r>
            <a:r>
              <a:rPr lang="ja-JP" altLang="ja-JP" sz="1400" dirty="0"/>
              <a:t>、または腸</a:t>
            </a:r>
            <a:r>
              <a:rPr lang="ja-JP" altLang="ja-JP" sz="1400" dirty="0" err="1"/>
              <a:t>ろうに</a:t>
            </a:r>
            <a:r>
              <a:rPr lang="ja-JP" altLang="ja-JP" sz="1400" dirty="0"/>
              <a:t>よる経管栄養、経鼻経管栄養の５つの特定行為）を実施することができます。看護職員と認定特定行為業務従者等は連携して事業所における医療的ケアの実施体制を構築します。その際、看護職員と認定特定行為業務従事者等は、役割分担の調整や相談体制の整備等を行います。</a:t>
            </a:r>
            <a:endParaRPr lang="ja-JP" altLang="en-US" sz="1400" spc="25" dirty="0">
              <a:solidFill>
                <a:srgbClr val="231F20"/>
              </a:solidFill>
              <a:latin typeface="A-OTF リュウミン Pr6N M-KL"/>
              <a:cs typeface="A-OTF リュウミン Pr6N M-KL"/>
            </a:endParaRPr>
          </a:p>
        </p:txBody>
      </p:sp>
      <p:sp>
        <p:nvSpPr>
          <p:cNvPr id="17" name="object 3">
            <a:extLst>
              <a:ext uri="{FF2B5EF4-FFF2-40B4-BE49-F238E27FC236}">
                <a16:creationId xmlns:a16="http://schemas.microsoft.com/office/drawing/2014/main" xmlns="" id="{3EDB3A04-1D92-4214-84C3-315F97467A45}"/>
              </a:ext>
            </a:extLst>
          </p:cNvPr>
          <p:cNvSpPr txBox="1"/>
          <p:nvPr/>
        </p:nvSpPr>
        <p:spPr>
          <a:xfrm>
            <a:off x="559752" y="6899298"/>
            <a:ext cx="4114800" cy="462306"/>
          </a:xfrm>
          <a:prstGeom prst="rect">
            <a:avLst/>
          </a:prstGeom>
        </p:spPr>
        <p:txBody>
          <a:bodyPr vert="horz" wrap="square" lIns="0" tIns="92075" rIns="0" bIns="0" rtlCol="0">
            <a:spAutoFit/>
          </a:bodyPr>
          <a:lstStyle/>
          <a:p>
            <a:pPr marL="12700">
              <a:lnSpc>
                <a:spcPct val="100000"/>
              </a:lnSpc>
            </a:pPr>
            <a:r>
              <a:rPr lang="ja-JP" altLang="en-US" sz="800" spc="20" dirty="0">
                <a:solidFill>
                  <a:srgbClr val="231F20"/>
                </a:solidFill>
                <a:latin typeface="+mn-ea"/>
                <a:cs typeface="A-OTF リュウミン Pr6N M-KL"/>
              </a:rPr>
              <a:t>障害児通所支援事業所等における安全な医療的ケアの実施体制の構築に関する調査研究</a:t>
            </a:r>
          </a:p>
          <a:p>
            <a:pPr marL="12700">
              <a:lnSpc>
                <a:spcPct val="100000"/>
              </a:lnSpc>
            </a:pPr>
            <a:r>
              <a:rPr lang="ja-JP" altLang="en-US" sz="800" spc="20" dirty="0">
                <a:solidFill>
                  <a:srgbClr val="231F20"/>
                </a:solidFill>
                <a:latin typeface="+mn-ea"/>
                <a:cs typeface="A-OTF リュウミン Pr6N M-KL"/>
              </a:rPr>
              <a:t>みずほ情報総研株式会社</a:t>
            </a:r>
          </a:p>
          <a:p>
            <a:pPr marL="12700">
              <a:lnSpc>
                <a:spcPct val="100000"/>
              </a:lnSpc>
            </a:pPr>
            <a:r>
              <a:rPr lang="en-US" altLang="ja-JP" sz="800" spc="20" dirty="0">
                <a:solidFill>
                  <a:srgbClr val="231F20"/>
                </a:solidFill>
                <a:latin typeface="+mn-ea"/>
                <a:cs typeface="A-OTF リュウミン Pr6N M-KL"/>
              </a:rPr>
              <a:t>【</a:t>
            </a:r>
            <a:r>
              <a:rPr lang="en-US" altLang="ja-JP" sz="800" dirty="0" err="1">
                <a:latin typeface="+mn-ea"/>
                <a:cs typeface="A-OTF リュウミン Pr6N M-KL"/>
              </a:rPr>
              <a:t>Part.Ⅲ</a:t>
            </a:r>
            <a:r>
              <a:rPr lang="en-US" altLang="ja-JP" sz="800" spc="20" dirty="0">
                <a:solidFill>
                  <a:srgbClr val="231F20"/>
                </a:solidFill>
                <a:latin typeface="+mn-ea"/>
                <a:cs typeface="A-OTF リュウミン Pr6N M-KL"/>
              </a:rPr>
              <a:t>】</a:t>
            </a:r>
            <a:r>
              <a:rPr lang="ja-JP" altLang="en-US" sz="800" spc="20" dirty="0">
                <a:solidFill>
                  <a:srgbClr val="231F20"/>
                </a:solidFill>
                <a:latin typeface="+mn-ea"/>
                <a:cs typeface="A-OTF リュウミン Pr6N M-KL"/>
              </a:rPr>
              <a:t>医療的ケア実施に向けた体制整備・環境整備</a:t>
            </a:r>
          </a:p>
        </p:txBody>
      </p:sp>
      <p:sp>
        <p:nvSpPr>
          <p:cNvPr id="19" name="object 11">
            <a:extLst>
              <a:ext uri="{FF2B5EF4-FFF2-40B4-BE49-F238E27FC236}">
                <a16:creationId xmlns:a16="http://schemas.microsoft.com/office/drawing/2014/main" xmlns="" id="{62B2B9FE-944F-4D41-9A9E-2453832DF680}"/>
              </a:ext>
            </a:extLst>
          </p:cNvPr>
          <p:cNvSpPr/>
          <p:nvPr/>
        </p:nvSpPr>
        <p:spPr>
          <a:xfrm>
            <a:off x="546100" y="6859906"/>
            <a:ext cx="9524048"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sp>
        <p:nvSpPr>
          <p:cNvPr id="2" name="スライド番号プレースホルダー 1"/>
          <p:cNvSpPr>
            <a:spLocks noGrp="1"/>
          </p:cNvSpPr>
          <p:nvPr>
            <p:ph type="sldNum" sz="quarter" idx="7"/>
          </p:nvPr>
        </p:nvSpPr>
        <p:spPr/>
        <p:txBody>
          <a:bodyPr/>
          <a:lstStyle/>
          <a:p>
            <a:fld id="{B6F15528-21DE-4FAA-801E-634DDDAF4B2B}" type="slidenum">
              <a:rPr lang="en-US" altLang="ja-JP" smtClean="0"/>
              <a:pPr/>
              <a:t>37</a:t>
            </a:fld>
            <a:endParaRPr lang="ja-JP" altLang="en-US" dirty="0"/>
          </a:p>
        </p:txBody>
      </p:sp>
      <p:pic>
        <p:nvPicPr>
          <p:cNvPr id="3" name="図 2"/>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605088" y="1558243"/>
            <a:ext cx="4069464" cy="4826837"/>
          </a:xfrm>
          <a:prstGeom prst="rect">
            <a:avLst/>
          </a:prstGeom>
        </p:spPr>
      </p:pic>
    </p:spTree>
    <p:extLst>
      <p:ext uri="{BB962C8B-B14F-4D97-AF65-F5344CB8AC3E}">
        <p14:creationId xmlns:p14="http://schemas.microsoft.com/office/powerpoint/2010/main" val="20898461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p:nvPr/>
        </p:nvSpPr>
        <p:spPr>
          <a:xfrm>
            <a:off x="7169243" y="878924"/>
            <a:ext cx="2794797" cy="197490"/>
          </a:xfrm>
          <a:prstGeom prst="rect">
            <a:avLst/>
          </a:prstGeom>
        </p:spPr>
        <p:txBody>
          <a:bodyPr vert="horz" wrap="square" lIns="0" tIns="12700" rIns="0" bIns="0" rtlCol="0">
            <a:spAutoFit/>
          </a:bodyPr>
          <a:lstStyle/>
          <a:p>
            <a:pPr marL="12700">
              <a:lnSpc>
                <a:spcPct val="100000"/>
              </a:lnSpc>
              <a:spcBef>
                <a:spcPts val="100"/>
              </a:spcBef>
            </a:pPr>
            <a:r>
              <a:rPr sz="1200" b="0" dirty="0">
                <a:solidFill>
                  <a:srgbClr val="284278"/>
                </a:solidFill>
                <a:latin typeface="A-OTF リュウミン Pr6N M-KL"/>
                <a:cs typeface="A-OTF リュウミン Pr6N M-KL"/>
              </a:rPr>
              <a:t>(</a:t>
            </a:r>
            <a:r>
              <a:rPr lang="en-US" altLang="ja-JP" sz="1200" dirty="0">
                <a:solidFill>
                  <a:srgbClr val="284278"/>
                </a:solidFill>
                <a:latin typeface="A-OTF リュウミン Pr6N M-KL"/>
                <a:cs typeface="A-OTF リュウミン Pr6N M-KL"/>
              </a:rPr>
              <a:t>2</a:t>
            </a:r>
            <a:r>
              <a:rPr sz="1200" b="0" dirty="0">
                <a:solidFill>
                  <a:srgbClr val="284278"/>
                </a:solidFill>
                <a:latin typeface="A-OTF リュウミン Pr6N M-KL"/>
                <a:cs typeface="A-OTF リュウミン Pr6N M-KL"/>
              </a:rPr>
              <a:t>)</a:t>
            </a:r>
            <a:r>
              <a:rPr lang="ja-JP" altLang="en-US" sz="1200" b="0" spc="-80" dirty="0">
                <a:solidFill>
                  <a:srgbClr val="284278"/>
                </a:solidFill>
                <a:latin typeface="A-OTF リュウミン Pr6N M-KL"/>
                <a:cs typeface="A-OTF リュウミン Pr6N M-KL"/>
              </a:rPr>
              <a:t>医療的ケア実施者の体制整備</a:t>
            </a:r>
            <a:endParaRPr sz="1200" dirty="0">
              <a:latin typeface="A-OTF リュウミン Pr6N M-KL"/>
              <a:cs typeface="A-OTF リュウミン Pr6N M-KL"/>
            </a:endParaRPr>
          </a:p>
        </p:txBody>
      </p:sp>
      <p:grpSp>
        <p:nvGrpSpPr>
          <p:cNvPr id="6" name="object 6"/>
          <p:cNvGrpSpPr/>
          <p:nvPr/>
        </p:nvGrpSpPr>
        <p:grpSpPr>
          <a:xfrm>
            <a:off x="8663" y="15233"/>
            <a:ext cx="10066020" cy="1259205"/>
            <a:chOff x="8663" y="15233"/>
            <a:chExt cx="10066020" cy="1259205"/>
          </a:xfrm>
        </p:grpSpPr>
        <p:sp>
          <p:nvSpPr>
            <p:cNvPr id="7" name="object 7"/>
            <p:cNvSpPr/>
            <p:nvPr/>
          </p:nvSpPr>
          <p:spPr>
            <a:xfrm>
              <a:off x="5771845" y="15239"/>
              <a:ext cx="4302760" cy="701675"/>
            </a:xfrm>
            <a:custGeom>
              <a:avLst/>
              <a:gdLst/>
              <a:ahLst/>
              <a:cxnLst/>
              <a:rect l="l" t="t" r="r" b="b"/>
              <a:pathLst>
                <a:path w="4302759" h="701675">
                  <a:moveTo>
                    <a:pt x="4302582" y="529475"/>
                  </a:moveTo>
                  <a:lnTo>
                    <a:pt x="1066965" y="529475"/>
                  </a:lnTo>
                  <a:lnTo>
                    <a:pt x="597877" y="0"/>
                  </a:lnTo>
                  <a:lnTo>
                    <a:pt x="146519" y="529475"/>
                  </a:lnTo>
                  <a:lnTo>
                    <a:pt x="146088" y="529971"/>
                  </a:lnTo>
                  <a:lnTo>
                    <a:pt x="0" y="701357"/>
                  </a:lnTo>
                  <a:lnTo>
                    <a:pt x="4302582" y="701357"/>
                  </a:lnTo>
                  <a:lnTo>
                    <a:pt x="4302582" y="529475"/>
                  </a:lnTo>
                  <a:close/>
                </a:path>
              </a:pathLst>
            </a:custGeom>
            <a:solidFill>
              <a:srgbClr val="284278"/>
            </a:solidFill>
          </p:spPr>
          <p:txBody>
            <a:bodyPr wrap="square" lIns="0" tIns="0" rIns="0" bIns="0" rtlCol="0"/>
            <a:lstStyle/>
            <a:p>
              <a:endParaRPr/>
            </a:p>
          </p:txBody>
        </p:sp>
        <p:sp>
          <p:nvSpPr>
            <p:cNvPr id="8" name="object 8"/>
            <p:cNvSpPr/>
            <p:nvPr/>
          </p:nvSpPr>
          <p:spPr>
            <a:xfrm>
              <a:off x="8663" y="15233"/>
              <a:ext cx="6361430" cy="1259205"/>
            </a:xfrm>
            <a:custGeom>
              <a:avLst/>
              <a:gdLst/>
              <a:ahLst/>
              <a:cxnLst/>
              <a:rect l="l" t="t" r="r" b="b"/>
              <a:pathLst>
                <a:path w="6361430" h="1259205">
                  <a:moveTo>
                    <a:pt x="6361074" y="0"/>
                  </a:moveTo>
                  <a:lnTo>
                    <a:pt x="0" y="0"/>
                  </a:lnTo>
                  <a:lnTo>
                    <a:pt x="0" y="1259179"/>
                  </a:lnTo>
                  <a:lnTo>
                    <a:pt x="5286997" y="1259179"/>
                  </a:lnTo>
                  <a:lnTo>
                    <a:pt x="6361074" y="0"/>
                  </a:lnTo>
                  <a:close/>
                </a:path>
              </a:pathLst>
            </a:custGeom>
            <a:solidFill>
              <a:srgbClr val="215198"/>
            </a:solidFill>
          </p:spPr>
          <p:txBody>
            <a:bodyPr wrap="square" lIns="0" tIns="0" rIns="0" bIns="0" rtlCol="0"/>
            <a:lstStyle/>
            <a:p>
              <a:endParaRPr/>
            </a:p>
          </p:txBody>
        </p:sp>
      </p:grpSp>
      <p:sp>
        <p:nvSpPr>
          <p:cNvPr id="9" name="object 9"/>
          <p:cNvSpPr txBox="1">
            <a:spLocks noGrp="1"/>
          </p:cNvSpPr>
          <p:nvPr>
            <p:ph type="title"/>
          </p:nvPr>
        </p:nvSpPr>
        <p:spPr>
          <a:xfrm>
            <a:off x="1356846" y="526343"/>
            <a:ext cx="4144307" cy="659155"/>
          </a:xfrm>
          <a:prstGeom prst="rect">
            <a:avLst/>
          </a:prstGeom>
        </p:spPr>
        <p:txBody>
          <a:bodyPr vert="horz" wrap="square" lIns="0" tIns="12700" rIns="0" bIns="0" rtlCol="0">
            <a:spAutoFit/>
          </a:bodyPr>
          <a:lstStyle/>
          <a:p>
            <a:pPr marL="12700">
              <a:lnSpc>
                <a:spcPct val="100000"/>
              </a:lnSpc>
              <a:spcBef>
                <a:spcPts val="100"/>
              </a:spcBef>
            </a:pPr>
            <a:r>
              <a:rPr lang="ja-JP" altLang="en-US" sz="2400" b="0" i="0" spc="-85" dirty="0">
                <a:latin typeface="A-OTF リュウミン Pr6N M-KL"/>
                <a:cs typeface="A-OTF リュウミン Pr6N M-KL"/>
              </a:rPr>
              <a:t>看護職員向けの研修</a:t>
            </a:r>
            <a:r>
              <a:rPr lang="en-US" altLang="ja-JP" sz="2400" b="0" i="0" spc="-85" dirty="0">
                <a:latin typeface="A-OTF リュウミン Pr6N M-KL"/>
                <a:cs typeface="A-OTF リュウミン Pr6N M-KL"/>
              </a:rPr>
              <a:t/>
            </a:r>
            <a:br>
              <a:rPr lang="en-US" altLang="ja-JP" sz="2400" b="0" i="0" spc="-85" dirty="0">
                <a:latin typeface="A-OTF リュウミン Pr6N M-KL"/>
                <a:cs typeface="A-OTF リュウミン Pr6N M-KL"/>
              </a:rPr>
            </a:br>
            <a:r>
              <a:rPr lang="ja-JP" altLang="en-US" sz="1800" b="0" i="0" spc="-85" dirty="0">
                <a:latin typeface="A-OTF リュウミン Pr6N M-KL"/>
                <a:cs typeface="A-OTF リュウミン Pr6N M-KL"/>
              </a:rPr>
              <a:t>（外部研修の活用や主治医による指導など）</a:t>
            </a:r>
            <a:endParaRPr sz="2400" dirty="0">
              <a:latin typeface="A-OTF リュウミン Pr6N M-KL"/>
              <a:cs typeface="A-OTF リュウミン Pr6N M-KL"/>
            </a:endParaRPr>
          </a:p>
        </p:txBody>
      </p:sp>
      <p:sp>
        <p:nvSpPr>
          <p:cNvPr id="10" name="object 10"/>
          <p:cNvSpPr txBox="1"/>
          <p:nvPr/>
        </p:nvSpPr>
        <p:spPr>
          <a:xfrm>
            <a:off x="462483" y="380450"/>
            <a:ext cx="762000" cy="936154"/>
          </a:xfrm>
          <a:prstGeom prst="rect">
            <a:avLst/>
          </a:prstGeom>
        </p:spPr>
        <p:txBody>
          <a:bodyPr vert="horz" wrap="square" lIns="0" tIns="12700" rIns="0" bIns="0" rtlCol="0">
            <a:spAutoFit/>
          </a:bodyPr>
          <a:lstStyle/>
          <a:p>
            <a:pPr marL="12700">
              <a:lnSpc>
                <a:spcPct val="100000"/>
              </a:lnSpc>
              <a:spcBef>
                <a:spcPts val="100"/>
              </a:spcBef>
            </a:pPr>
            <a:r>
              <a:rPr sz="6000" b="0" spc="-105" dirty="0">
                <a:solidFill>
                  <a:srgbClr val="FFFFFF"/>
                </a:solidFill>
                <a:latin typeface="A-OTF リュウミン Pr6N M-KL"/>
                <a:cs typeface="A-OTF リュウミン Pr6N M-KL"/>
              </a:rPr>
              <a:t>0</a:t>
            </a:r>
            <a:r>
              <a:rPr lang="en-US" altLang="ja-JP" sz="6000" spc="-105" dirty="0">
                <a:solidFill>
                  <a:srgbClr val="FFFFFF"/>
                </a:solidFill>
                <a:latin typeface="A-OTF リュウミン Pr6N M-KL"/>
                <a:cs typeface="A-OTF リュウミン Pr6N M-KL"/>
              </a:rPr>
              <a:t>3</a:t>
            </a:r>
            <a:endParaRPr sz="6000" dirty="0">
              <a:latin typeface="A-OTF リュウミン Pr6N M-KL"/>
              <a:cs typeface="A-OTF リュウミン Pr6N M-KL"/>
            </a:endParaRPr>
          </a:p>
        </p:txBody>
      </p:sp>
      <p:sp>
        <p:nvSpPr>
          <p:cNvPr id="11" name="object 11"/>
          <p:cNvSpPr/>
          <p:nvPr/>
        </p:nvSpPr>
        <p:spPr>
          <a:xfrm>
            <a:off x="5372201" y="1266366"/>
            <a:ext cx="4711599"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grpSp>
        <p:nvGrpSpPr>
          <p:cNvPr id="12" name="object 12"/>
          <p:cNvGrpSpPr/>
          <p:nvPr/>
        </p:nvGrpSpPr>
        <p:grpSpPr>
          <a:xfrm>
            <a:off x="9099959" y="7044409"/>
            <a:ext cx="980440" cy="172085"/>
            <a:chOff x="9099959" y="7044409"/>
            <a:chExt cx="980440" cy="172085"/>
          </a:xfrm>
        </p:grpSpPr>
        <p:sp>
          <p:nvSpPr>
            <p:cNvPr id="13" name="object 13"/>
            <p:cNvSpPr/>
            <p:nvPr/>
          </p:nvSpPr>
          <p:spPr>
            <a:xfrm>
              <a:off x="9516378" y="7044409"/>
              <a:ext cx="563880" cy="172085"/>
            </a:xfrm>
            <a:custGeom>
              <a:avLst/>
              <a:gdLst/>
              <a:ahLst/>
              <a:cxnLst/>
              <a:rect l="l" t="t" r="r" b="b"/>
              <a:pathLst>
                <a:path w="563879" h="172084">
                  <a:moveTo>
                    <a:pt x="563410" y="0"/>
                  </a:moveTo>
                  <a:lnTo>
                    <a:pt x="0" y="0"/>
                  </a:lnTo>
                  <a:lnTo>
                    <a:pt x="220459" y="171475"/>
                  </a:lnTo>
                  <a:lnTo>
                    <a:pt x="563410" y="171475"/>
                  </a:lnTo>
                  <a:lnTo>
                    <a:pt x="563410" y="0"/>
                  </a:lnTo>
                  <a:close/>
                </a:path>
              </a:pathLst>
            </a:custGeom>
            <a:solidFill>
              <a:srgbClr val="284278"/>
            </a:solidFill>
          </p:spPr>
          <p:txBody>
            <a:bodyPr wrap="square" lIns="0" tIns="0" rIns="0" bIns="0" rtlCol="0"/>
            <a:lstStyle/>
            <a:p>
              <a:endParaRPr/>
            </a:p>
          </p:txBody>
        </p:sp>
        <p:sp>
          <p:nvSpPr>
            <p:cNvPr id="14" name="object 14"/>
            <p:cNvSpPr/>
            <p:nvPr/>
          </p:nvSpPr>
          <p:spPr>
            <a:xfrm>
              <a:off x="9099959" y="7044412"/>
              <a:ext cx="636905" cy="172085"/>
            </a:xfrm>
            <a:custGeom>
              <a:avLst/>
              <a:gdLst/>
              <a:ahLst/>
              <a:cxnLst/>
              <a:rect l="l" t="t" r="r" b="b"/>
              <a:pathLst>
                <a:path w="636904" h="172084">
                  <a:moveTo>
                    <a:pt x="416420" y="0"/>
                  </a:moveTo>
                  <a:lnTo>
                    <a:pt x="0" y="0"/>
                  </a:lnTo>
                  <a:lnTo>
                    <a:pt x="0" y="171462"/>
                  </a:lnTo>
                  <a:lnTo>
                    <a:pt x="636879" y="171462"/>
                  </a:lnTo>
                  <a:lnTo>
                    <a:pt x="416420" y="0"/>
                  </a:lnTo>
                  <a:close/>
                </a:path>
              </a:pathLst>
            </a:custGeom>
            <a:solidFill>
              <a:srgbClr val="231F20"/>
            </a:solidFill>
          </p:spPr>
          <p:txBody>
            <a:bodyPr wrap="square" lIns="0" tIns="0" rIns="0" bIns="0" rtlCol="0"/>
            <a:lstStyle/>
            <a:p>
              <a:endParaRPr/>
            </a:p>
          </p:txBody>
        </p:sp>
      </p:grpSp>
      <p:sp>
        <p:nvSpPr>
          <p:cNvPr id="16" name="object 2">
            <a:extLst>
              <a:ext uri="{FF2B5EF4-FFF2-40B4-BE49-F238E27FC236}">
                <a16:creationId xmlns:a16="http://schemas.microsoft.com/office/drawing/2014/main" xmlns="" id="{561CD2EF-AB4F-41A8-A37D-739685200DC5}"/>
              </a:ext>
            </a:extLst>
          </p:cNvPr>
          <p:cNvSpPr txBox="1"/>
          <p:nvPr/>
        </p:nvSpPr>
        <p:spPr>
          <a:xfrm>
            <a:off x="5539308" y="1423030"/>
            <a:ext cx="3964370" cy="3729867"/>
          </a:xfrm>
          <a:prstGeom prst="rect">
            <a:avLst/>
          </a:prstGeom>
        </p:spPr>
        <p:txBody>
          <a:bodyPr vert="horz" wrap="square" lIns="0" tIns="92075" rIns="0" bIns="0" rtlCol="0">
            <a:spAutoFit/>
          </a:bodyPr>
          <a:lstStyle/>
          <a:p>
            <a:pPr marL="12700">
              <a:lnSpc>
                <a:spcPct val="100000"/>
              </a:lnSpc>
              <a:spcBef>
                <a:spcPts val="725"/>
              </a:spcBef>
            </a:pPr>
            <a:r>
              <a:rPr lang="ja-JP" altLang="en-US" b="1" dirty="0">
                <a:solidFill>
                  <a:srgbClr val="EF4136"/>
                </a:solidFill>
                <a:latin typeface="A-OTF リュウミン Pr6N EB-KL"/>
                <a:cs typeface="A-OTF リュウミン Pr6N EB-KL"/>
              </a:rPr>
              <a:t>看護職員のスキルアップ</a:t>
            </a:r>
            <a:r>
              <a:rPr sz="1800" b="1" dirty="0">
                <a:solidFill>
                  <a:srgbClr val="EF4136"/>
                </a:solidFill>
                <a:latin typeface="A-OTF リュウミン Pr6N EB-KL"/>
                <a:cs typeface="A-OTF リュウミン Pr6N EB-KL"/>
              </a:rPr>
              <a:t>：</a:t>
            </a:r>
            <a:endParaRPr sz="1800" dirty="0">
              <a:latin typeface="A-OTF リュウミン Pr6N EB-KL"/>
              <a:cs typeface="A-OTF リュウミン Pr6N EB-KL"/>
            </a:endParaRPr>
          </a:p>
          <a:p>
            <a:pPr marL="12700">
              <a:lnSpc>
                <a:spcPct val="150000"/>
              </a:lnSpc>
              <a:spcBef>
                <a:spcPts val="490"/>
              </a:spcBef>
            </a:pPr>
            <a:r>
              <a:rPr lang="ja-JP" altLang="en-US" sz="1400" b="0" spc="25" dirty="0">
                <a:solidFill>
                  <a:srgbClr val="231F20"/>
                </a:solidFill>
                <a:latin typeface="A-OTF リュウミン Pr6N M-KL"/>
                <a:cs typeface="A-OTF リュウミン Pr6N M-KL"/>
              </a:rPr>
              <a:t>医療技術の進歩に伴い、医療的ケアに必要とされる技術等も日々変化しています。また、看護職員自身のバックグラウンドも多様であり、必ずしも小児看護等の経験者ばかりではないため、看護師は外部研修等も活用しながら、最新の知識を習得します。</a:t>
            </a:r>
            <a:endParaRPr lang="en-US" altLang="ja-JP" sz="1400" b="0" spc="25" dirty="0">
              <a:solidFill>
                <a:srgbClr val="231F20"/>
              </a:solidFill>
              <a:latin typeface="A-OTF リュウミン Pr6N M-KL"/>
              <a:cs typeface="A-OTF リュウミン Pr6N M-KL"/>
            </a:endParaRPr>
          </a:p>
          <a:p>
            <a:pPr marL="12700">
              <a:lnSpc>
                <a:spcPct val="150000"/>
              </a:lnSpc>
              <a:spcBef>
                <a:spcPts val="490"/>
              </a:spcBef>
            </a:pPr>
            <a:r>
              <a:rPr lang="ja-JP" altLang="en-US" sz="1400" b="0" spc="25" dirty="0">
                <a:solidFill>
                  <a:srgbClr val="231F20"/>
                </a:solidFill>
                <a:latin typeface="A-OTF リュウミン Pr6N M-KL"/>
                <a:cs typeface="A-OTF リュウミン Pr6N M-KL"/>
              </a:rPr>
              <a:t>必要に応じて、利用者が主治医に受診する際に同行し、実施する医療的ケアについての指導を受けます。また、訪問看護を利用している場合には、訪問看護事業所の看護職員の指導を受けることも考えられます。</a:t>
            </a:r>
          </a:p>
        </p:txBody>
      </p:sp>
      <p:sp>
        <p:nvSpPr>
          <p:cNvPr id="17" name="object 3">
            <a:extLst>
              <a:ext uri="{FF2B5EF4-FFF2-40B4-BE49-F238E27FC236}">
                <a16:creationId xmlns:a16="http://schemas.microsoft.com/office/drawing/2014/main" xmlns="" id="{50ED956D-22D7-4C9B-A958-75508D25F355}"/>
              </a:ext>
            </a:extLst>
          </p:cNvPr>
          <p:cNvSpPr txBox="1"/>
          <p:nvPr/>
        </p:nvSpPr>
        <p:spPr>
          <a:xfrm>
            <a:off x="559752" y="6899298"/>
            <a:ext cx="4114800" cy="462306"/>
          </a:xfrm>
          <a:prstGeom prst="rect">
            <a:avLst/>
          </a:prstGeom>
        </p:spPr>
        <p:txBody>
          <a:bodyPr vert="horz" wrap="square" lIns="0" tIns="92075" rIns="0" bIns="0" rtlCol="0">
            <a:spAutoFit/>
          </a:bodyPr>
          <a:lstStyle/>
          <a:p>
            <a:pPr marL="12700">
              <a:lnSpc>
                <a:spcPct val="100000"/>
              </a:lnSpc>
            </a:pPr>
            <a:r>
              <a:rPr lang="ja-JP" altLang="en-US" sz="800" spc="20" dirty="0">
                <a:solidFill>
                  <a:srgbClr val="231F20"/>
                </a:solidFill>
                <a:latin typeface="+mn-ea"/>
                <a:cs typeface="A-OTF リュウミン Pr6N M-KL"/>
              </a:rPr>
              <a:t>障害児通所支援事業所等における安全な医療的ケアの実施体制の構築に関する調査研究</a:t>
            </a:r>
          </a:p>
          <a:p>
            <a:pPr marL="12700">
              <a:lnSpc>
                <a:spcPct val="100000"/>
              </a:lnSpc>
            </a:pPr>
            <a:r>
              <a:rPr lang="ja-JP" altLang="en-US" sz="800" spc="20" dirty="0">
                <a:solidFill>
                  <a:srgbClr val="231F20"/>
                </a:solidFill>
                <a:latin typeface="+mn-ea"/>
                <a:cs typeface="A-OTF リュウミン Pr6N M-KL"/>
              </a:rPr>
              <a:t>みずほ情報総研株式会社</a:t>
            </a:r>
          </a:p>
          <a:p>
            <a:pPr marL="12700">
              <a:lnSpc>
                <a:spcPct val="100000"/>
              </a:lnSpc>
            </a:pPr>
            <a:r>
              <a:rPr lang="en-US" altLang="ja-JP" sz="800" spc="20" dirty="0">
                <a:solidFill>
                  <a:srgbClr val="231F20"/>
                </a:solidFill>
                <a:latin typeface="+mn-ea"/>
                <a:cs typeface="A-OTF リュウミン Pr6N M-KL"/>
              </a:rPr>
              <a:t>【</a:t>
            </a:r>
            <a:r>
              <a:rPr lang="en-US" altLang="ja-JP" sz="800" dirty="0" err="1">
                <a:latin typeface="+mn-ea"/>
                <a:cs typeface="A-OTF リュウミン Pr6N M-KL"/>
              </a:rPr>
              <a:t>Part.Ⅲ</a:t>
            </a:r>
            <a:r>
              <a:rPr lang="en-US" altLang="ja-JP" sz="800" spc="20" dirty="0">
                <a:solidFill>
                  <a:srgbClr val="231F20"/>
                </a:solidFill>
                <a:latin typeface="+mn-ea"/>
                <a:cs typeface="A-OTF リュウミン Pr6N M-KL"/>
              </a:rPr>
              <a:t>】</a:t>
            </a:r>
            <a:r>
              <a:rPr lang="ja-JP" altLang="en-US" sz="800" spc="20" dirty="0">
                <a:solidFill>
                  <a:srgbClr val="231F20"/>
                </a:solidFill>
                <a:latin typeface="+mn-ea"/>
                <a:cs typeface="A-OTF リュウミン Pr6N M-KL"/>
              </a:rPr>
              <a:t>医療的ケア実施に向けた体制整備・環境整備</a:t>
            </a:r>
          </a:p>
        </p:txBody>
      </p:sp>
      <p:sp>
        <p:nvSpPr>
          <p:cNvPr id="19" name="object 11">
            <a:extLst>
              <a:ext uri="{FF2B5EF4-FFF2-40B4-BE49-F238E27FC236}">
                <a16:creationId xmlns:a16="http://schemas.microsoft.com/office/drawing/2014/main" xmlns="" id="{BF506F8A-3705-4141-A895-60D2052F2FEA}"/>
              </a:ext>
            </a:extLst>
          </p:cNvPr>
          <p:cNvSpPr/>
          <p:nvPr/>
        </p:nvSpPr>
        <p:spPr>
          <a:xfrm>
            <a:off x="546100" y="6859906"/>
            <a:ext cx="9524048"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sp>
        <p:nvSpPr>
          <p:cNvPr id="2" name="スライド番号プレースホルダー 1"/>
          <p:cNvSpPr>
            <a:spLocks noGrp="1"/>
          </p:cNvSpPr>
          <p:nvPr>
            <p:ph type="sldNum" sz="quarter" idx="7"/>
          </p:nvPr>
        </p:nvSpPr>
        <p:spPr/>
        <p:txBody>
          <a:bodyPr/>
          <a:lstStyle/>
          <a:p>
            <a:fld id="{B6F15528-21DE-4FAA-801E-634DDDAF4B2B}" type="slidenum">
              <a:rPr lang="en-US" altLang="ja-JP" smtClean="0"/>
              <a:pPr/>
              <a:t>38</a:t>
            </a:fld>
            <a:endParaRPr lang="ja-JP" altLang="en-US" dirty="0"/>
          </a:p>
        </p:txBody>
      </p:sp>
      <p:pic>
        <p:nvPicPr>
          <p:cNvPr id="3" name="図 2"/>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843483" y="1608568"/>
            <a:ext cx="4017165" cy="4330700"/>
          </a:xfrm>
          <a:prstGeom prst="rect">
            <a:avLst/>
          </a:prstGeom>
        </p:spPr>
      </p:pic>
    </p:spTree>
    <p:extLst>
      <p:ext uri="{BB962C8B-B14F-4D97-AF65-F5344CB8AC3E}">
        <p14:creationId xmlns:p14="http://schemas.microsoft.com/office/powerpoint/2010/main" val="121132242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5515243" y="1404404"/>
            <a:ext cx="4184856" cy="3083536"/>
          </a:xfrm>
          <a:prstGeom prst="rect">
            <a:avLst/>
          </a:prstGeom>
        </p:spPr>
        <p:txBody>
          <a:bodyPr vert="horz" wrap="square" lIns="0" tIns="92075" rIns="0" bIns="0" rtlCol="0">
            <a:spAutoFit/>
          </a:bodyPr>
          <a:lstStyle/>
          <a:p>
            <a:pPr marL="12700">
              <a:lnSpc>
                <a:spcPct val="100000"/>
              </a:lnSpc>
              <a:spcBef>
                <a:spcPts val="725"/>
              </a:spcBef>
            </a:pPr>
            <a:r>
              <a:rPr lang="ja-JP" altLang="en-US" b="1" dirty="0">
                <a:solidFill>
                  <a:srgbClr val="EF4136"/>
                </a:solidFill>
                <a:latin typeface="+mn-ea"/>
                <a:cs typeface="A-OTF リュウミン Pr6N EB-KL"/>
              </a:rPr>
              <a:t>医療的ケア児とは：</a:t>
            </a:r>
            <a:endParaRPr sz="1800" dirty="0">
              <a:latin typeface="A-OTF リュウミン Pr6N EB-KL"/>
              <a:cs typeface="A-OTF リュウミン Pr6N EB-KL"/>
            </a:endParaRPr>
          </a:p>
          <a:p>
            <a:pPr marL="12700">
              <a:lnSpc>
                <a:spcPct val="150000"/>
              </a:lnSpc>
              <a:spcBef>
                <a:spcPts val="490"/>
              </a:spcBef>
            </a:pPr>
            <a:r>
              <a:rPr lang="ja-JP" altLang="en-US" sz="1400" b="0" spc="25" dirty="0">
                <a:solidFill>
                  <a:srgbClr val="231F20"/>
                </a:solidFill>
                <a:latin typeface="A-OTF リュウミン Pr6N M-KL"/>
                <a:cs typeface="A-OTF リュウミン Pr6N M-KL"/>
              </a:rPr>
              <a:t>「医療的ケア児」とは、医学の進歩を背景として、人工呼吸器や胃ろう等を使用したり、たんの吸引や経管栄養などの医療的ケアを日常的に必要としたりする子どものことを指します。</a:t>
            </a:r>
            <a:endParaRPr lang="en-US" altLang="ja-JP" sz="1400" b="0" spc="25" dirty="0">
              <a:solidFill>
                <a:srgbClr val="231F20"/>
              </a:solidFill>
              <a:latin typeface="A-OTF リュウミン Pr6N M-KL"/>
              <a:cs typeface="A-OTF リュウミン Pr6N M-KL"/>
            </a:endParaRPr>
          </a:p>
          <a:p>
            <a:pPr marL="12700">
              <a:lnSpc>
                <a:spcPct val="150000"/>
              </a:lnSpc>
              <a:spcBef>
                <a:spcPts val="490"/>
              </a:spcBef>
            </a:pPr>
            <a:r>
              <a:rPr lang="ja-JP" altLang="en-US" sz="1400" dirty="0">
                <a:latin typeface="A-OTF リュウミン Pr6N M-KL"/>
                <a:cs typeface="A-OTF リュウミン Pr6N M-KL"/>
              </a:rPr>
              <a:t>一言で医療的ケア児といっても動ける医療的ケア児から重症心身障害児までその状態像は様々です。このような医療的ケア児に対する支援の必要性は平成</a:t>
            </a:r>
            <a:r>
              <a:rPr lang="en-US" altLang="ja-JP" sz="1400" dirty="0">
                <a:latin typeface="A-OTF リュウミン Pr6N M-KL"/>
                <a:cs typeface="A-OTF リュウミン Pr6N M-KL"/>
              </a:rPr>
              <a:t>28</a:t>
            </a:r>
            <a:r>
              <a:rPr lang="ja-JP" altLang="en-US" sz="1400" dirty="0">
                <a:latin typeface="A-OTF リュウミン Pr6N M-KL"/>
                <a:cs typeface="A-OTF リュウミン Pr6N M-KL"/>
              </a:rPr>
              <a:t>年に改正された児童福祉法にも規定されています。</a:t>
            </a:r>
          </a:p>
        </p:txBody>
      </p:sp>
      <p:sp>
        <p:nvSpPr>
          <p:cNvPr id="5" name="object 5"/>
          <p:cNvSpPr txBox="1"/>
          <p:nvPr/>
        </p:nvSpPr>
        <p:spPr>
          <a:xfrm>
            <a:off x="7872487" y="878925"/>
            <a:ext cx="1748830" cy="197490"/>
          </a:xfrm>
          <a:prstGeom prst="rect">
            <a:avLst/>
          </a:prstGeom>
        </p:spPr>
        <p:txBody>
          <a:bodyPr vert="horz" wrap="square" lIns="0" tIns="12700" rIns="0" bIns="0" rtlCol="0">
            <a:spAutoFit/>
          </a:bodyPr>
          <a:lstStyle/>
          <a:p>
            <a:pPr marL="12700">
              <a:lnSpc>
                <a:spcPct val="100000"/>
              </a:lnSpc>
              <a:spcBef>
                <a:spcPts val="100"/>
              </a:spcBef>
            </a:pPr>
            <a:r>
              <a:rPr sz="1200" b="0" dirty="0">
                <a:solidFill>
                  <a:srgbClr val="284278"/>
                </a:solidFill>
                <a:latin typeface="A-OTF リュウミン Pr6N M-KL"/>
                <a:cs typeface="A-OTF リュウミン Pr6N M-KL"/>
              </a:rPr>
              <a:t>(1)</a:t>
            </a:r>
            <a:r>
              <a:rPr lang="ja-JP" altLang="en-US" sz="1200" b="0" spc="-80" dirty="0">
                <a:solidFill>
                  <a:srgbClr val="284278"/>
                </a:solidFill>
                <a:latin typeface="A-OTF リュウミン Pr6N M-KL"/>
                <a:cs typeface="A-OTF リュウミン Pr6N M-KL"/>
              </a:rPr>
              <a:t>医療的ケア児（者）とは</a:t>
            </a:r>
            <a:endParaRPr sz="1200" dirty="0">
              <a:latin typeface="A-OTF リュウミン Pr6N M-KL"/>
              <a:cs typeface="A-OTF リュウミン Pr6N M-KL"/>
            </a:endParaRPr>
          </a:p>
        </p:txBody>
      </p:sp>
      <p:grpSp>
        <p:nvGrpSpPr>
          <p:cNvPr id="6" name="object 6"/>
          <p:cNvGrpSpPr/>
          <p:nvPr/>
        </p:nvGrpSpPr>
        <p:grpSpPr>
          <a:xfrm>
            <a:off x="8663" y="15233"/>
            <a:ext cx="10066020" cy="1259205"/>
            <a:chOff x="8663" y="15233"/>
            <a:chExt cx="10066020" cy="1259205"/>
          </a:xfrm>
        </p:grpSpPr>
        <p:sp>
          <p:nvSpPr>
            <p:cNvPr id="7" name="object 7"/>
            <p:cNvSpPr/>
            <p:nvPr/>
          </p:nvSpPr>
          <p:spPr>
            <a:xfrm>
              <a:off x="5771845" y="15239"/>
              <a:ext cx="4302760" cy="701675"/>
            </a:xfrm>
            <a:custGeom>
              <a:avLst/>
              <a:gdLst/>
              <a:ahLst/>
              <a:cxnLst/>
              <a:rect l="l" t="t" r="r" b="b"/>
              <a:pathLst>
                <a:path w="4302759" h="701675">
                  <a:moveTo>
                    <a:pt x="4302582" y="529475"/>
                  </a:moveTo>
                  <a:lnTo>
                    <a:pt x="1066965" y="529475"/>
                  </a:lnTo>
                  <a:lnTo>
                    <a:pt x="597877" y="0"/>
                  </a:lnTo>
                  <a:lnTo>
                    <a:pt x="146519" y="529475"/>
                  </a:lnTo>
                  <a:lnTo>
                    <a:pt x="146088" y="529971"/>
                  </a:lnTo>
                  <a:lnTo>
                    <a:pt x="0" y="701357"/>
                  </a:lnTo>
                  <a:lnTo>
                    <a:pt x="4302582" y="701357"/>
                  </a:lnTo>
                  <a:lnTo>
                    <a:pt x="4302582" y="529475"/>
                  </a:lnTo>
                  <a:close/>
                </a:path>
              </a:pathLst>
            </a:custGeom>
            <a:solidFill>
              <a:srgbClr val="284278"/>
            </a:solidFill>
          </p:spPr>
          <p:txBody>
            <a:bodyPr wrap="square" lIns="0" tIns="0" rIns="0" bIns="0" rtlCol="0"/>
            <a:lstStyle/>
            <a:p>
              <a:endParaRPr/>
            </a:p>
          </p:txBody>
        </p:sp>
        <p:sp>
          <p:nvSpPr>
            <p:cNvPr id="8" name="object 8"/>
            <p:cNvSpPr/>
            <p:nvPr/>
          </p:nvSpPr>
          <p:spPr>
            <a:xfrm>
              <a:off x="8663" y="15233"/>
              <a:ext cx="6361430" cy="1259205"/>
            </a:xfrm>
            <a:custGeom>
              <a:avLst/>
              <a:gdLst/>
              <a:ahLst/>
              <a:cxnLst/>
              <a:rect l="l" t="t" r="r" b="b"/>
              <a:pathLst>
                <a:path w="6361430" h="1259205">
                  <a:moveTo>
                    <a:pt x="6361074" y="0"/>
                  </a:moveTo>
                  <a:lnTo>
                    <a:pt x="0" y="0"/>
                  </a:lnTo>
                  <a:lnTo>
                    <a:pt x="0" y="1259179"/>
                  </a:lnTo>
                  <a:lnTo>
                    <a:pt x="5286997" y="1259179"/>
                  </a:lnTo>
                  <a:lnTo>
                    <a:pt x="6361074" y="0"/>
                  </a:lnTo>
                  <a:close/>
                </a:path>
              </a:pathLst>
            </a:custGeom>
            <a:solidFill>
              <a:srgbClr val="215198"/>
            </a:solidFill>
          </p:spPr>
          <p:txBody>
            <a:bodyPr wrap="square" lIns="0" tIns="0" rIns="0" bIns="0" rtlCol="0"/>
            <a:lstStyle/>
            <a:p>
              <a:endParaRPr/>
            </a:p>
          </p:txBody>
        </p:sp>
      </p:grpSp>
      <p:sp>
        <p:nvSpPr>
          <p:cNvPr id="9" name="object 9"/>
          <p:cNvSpPr txBox="1">
            <a:spLocks noGrp="1"/>
          </p:cNvSpPr>
          <p:nvPr>
            <p:ph type="title"/>
          </p:nvPr>
        </p:nvSpPr>
        <p:spPr>
          <a:xfrm>
            <a:off x="1512577" y="678136"/>
            <a:ext cx="3558540" cy="391160"/>
          </a:xfrm>
          <a:prstGeom prst="rect">
            <a:avLst/>
          </a:prstGeom>
        </p:spPr>
        <p:txBody>
          <a:bodyPr vert="horz" wrap="square" lIns="0" tIns="12700" rIns="0" bIns="0" rtlCol="0">
            <a:spAutoFit/>
          </a:bodyPr>
          <a:lstStyle/>
          <a:p>
            <a:pPr marL="12700">
              <a:lnSpc>
                <a:spcPct val="100000"/>
              </a:lnSpc>
              <a:spcBef>
                <a:spcPts val="100"/>
              </a:spcBef>
            </a:pPr>
            <a:r>
              <a:rPr lang="ja-JP" altLang="en-US" sz="2400" b="0" i="0" spc="-85" dirty="0">
                <a:latin typeface="A-OTF リュウミン Pr6N M-KL"/>
                <a:cs typeface="A-OTF リュウミン Pr6N M-KL"/>
              </a:rPr>
              <a:t>医療的ケア児（者）とは</a:t>
            </a:r>
            <a:endParaRPr sz="2400" dirty="0">
              <a:latin typeface="A-OTF リュウミン Pr6N M-KL"/>
              <a:cs typeface="A-OTF リュウミン Pr6N M-KL"/>
            </a:endParaRPr>
          </a:p>
        </p:txBody>
      </p:sp>
      <p:sp>
        <p:nvSpPr>
          <p:cNvPr id="10" name="object 10"/>
          <p:cNvSpPr txBox="1"/>
          <p:nvPr/>
        </p:nvSpPr>
        <p:spPr>
          <a:xfrm>
            <a:off x="462483" y="380450"/>
            <a:ext cx="762000" cy="939800"/>
          </a:xfrm>
          <a:prstGeom prst="rect">
            <a:avLst/>
          </a:prstGeom>
        </p:spPr>
        <p:txBody>
          <a:bodyPr vert="horz" wrap="square" lIns="0" tIns="12700" rIns="0" bIns="0" rtlCol="0">
            <a:spAutoFit/>
          </a:bodyPr>
          <a:lstStyle/>
          <a:p>
            <a:pPr marL="12700">
              <a:lnSpc>
                <a:spcPct val="100000"/>
              </a:lnSpc>
              <a:spcBef>
                <a:spcPts val="100"/>
              </a:spcBef>
            </a:pPr>
            <a:r>
              <a:rPr sz="6000" b="0" spc="-105" dirty="0">
                <a:solidFill>
                  <a:srgbClr val="FFFFFF"/>
                </a:solidFill>
                <a:latin typeface="A-OTF リュウミン Pr6N M-KL"/>
                <a:cs typeface="A-OTF リュウミン Pr6N M-KL"/>
              </a:rPr>
              <a:t>01</a:t>
            </a:r>
            <a:endParaRPr sz="6000">
              <a:latin typeface="A-OTF リュウミン Pr6N M-KL"/>
              <a:cs typeface="A-OTF リュウミン Pr6N M-KL"/>
            </a:endParaRPr>
          </a:p>
        </p:txBody>
      </p:sp>
      <p:sp>
        <p:nvSpPr>
          <p:cNvPr id="11" name="object 11"/>
          <p:cNvSpPr/>
          <p:nvPr/>
        </p:nvSpPr>
        <p:spPr>
          <a:xfrm>
            <a:off x="5372201" y="1266366"/>
            <a:ext cx="4711599"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grpSp>
        <p:nvGrpSpPr>
          <p:cNvPr id="12" name="object 12"/>
          <p:cNvGrpSpPr/>
          <p:nvPr/>
        </p:nvGrpSpPr>
        <p:grpSpPr>
          <a:xfrm>
            <a:off x="9099959" y="7044409"/>
            <a:ext cx="980440" cy="172085"/>
            <a:chOff x="9099959" y="7044409"/>
            <a:chExt cx="980440" cy="172085"/>
          </a:xfrm>
        </p:grpSpPr>
        <p:sp>
          <p:nvSpPr>
            <p:cNvPr id="13" name="object 13"/>
            <p:cNvSpPr/>
            <p:nvPr/>
          </p:nvSpPr>
          <p:spPr>
            <a:xfrm>
              <a:off x="9516378" y="7044409"/>
              <a:ext cx="563880" cy="172085"/>
            </a:xfrm>
            <a:custGeom>
              <a:avLst/>
              <a:gdLst/>
              <a:ahLst/>
              <a:cxnLst/>
              <a:rect l="l" t="t" r="r" b="b"/>
              <a:pathLst>
                <a:path w="563879" h="172084">
                  <a:moveTo>
                    <a:pt x="563410" y="0"/>
                  </a:moveTo>
                  <a:lnTo>
                    <a:pt x="0" y="0"/>
                  </a:lnTo>
                  <a:lnTo>
                    <a:pt x="220459" y="171475"/>
                  </a:lnTo>
                  <a:lnTo>
                    <a:pt x="563410" y="171475"/>
                  </a:lnTo>
                  <a:lnTo>
                    <a:pt x="563410" y="0"/>
                  </a:lnTo>
                  <a:close/>
                </a:path>
              </a:pathLst>
            </a:custGeom>
            <a:solidFill>
              <a:srgbClr val="284278"/>
            </a:solidFill>
          </p:spPr>
          <p:txBody>
            <a:bodyPr wrap="square" lIns="0" tIns="0" rIns="0" bIns="0" rtlCol="0"/>
            <a:lstStyle/>
            <a:p>
              <a:endParaRPr/>
            </a:p>
          </p:txBody>
        </p:sp>
        <p:sp>
          <p:nvSpPr>
            <p:cNvPr id="14" name="object 14"/>
            <p:cNvSpPr/>
            <p:nvPr/>
          </p:nvSpPr>
          <p:spPr>
            <a:xfrm>
              <a:off x="9099959" y="7044412"/>
              <a:ext cx="636905" cy="172085"/>
            </a:xfrm>
            <a:custGeom>
              <a:avLst/>
              <a:gdLst/>
              <a:ahLst/>
              <a:cxnLst/>
              <a:rect l="l" t="t" r="r" b="b"/>
              <a:pathLst>
                <a:path w="636904" h="172084">
                  <a:moveTo>
                    <a:pt x="416420" y="0"/>
                  </a:moveTo>
                  <a:lnTo>
                    <a:pt x="0" y="0"/>
                  </a:lnTo>
                  <a:lnTo>
                    <a:pt x="0" y="171462"/>
                  </a:lnTo>
                  <a:lnTo>
                    <a:pt x="636879" y="171462"/>
                  </a:lnTo>
                  <a:lnTo>
                    <a:pt x="416420" y="0"/>
                  </a:lnTo>
                  <a:close/>
                </a:path>
              </a:pathLst>
            </a:custGeom>
            <a:solidFill>
              <a:srgbClr val="231F20"/>
            </a:solidFill>
          </p:spPr>
          <p:txBody>
            <a:bodyPr wrap="square" lIns="0" tIns="0" rIns="0" bIns="0" rtlCol="0"/>
            <a:lstStyle/>
            <a:p>
              <a:endParaRPr/>
            </a:p>
          </p:txBody>
        </p:sp>
      </p:grpSp>
      <p:sp>
        <p:nvSpPr>
          <p:cNvPr id="16" name="object 3">
            <a:extLst>
              <a:ext uri="{FF2B5EF4-FFF2-40B4-BE49-F238E27FC236}">
                <a16:creationId xmlns:a16="http://schemas.microsoft.com/office/drawing/2014/main" xmlns="" id="{B2C0DD52-A0BE-4230-B4FA-A636B48E4DA2}"/>
              </a:ext>
            </a:extLst>
          </p:cNvPr>
          <p:cNvSpPr txBox="1"/>
          <p:nvPr/>
        </p:nvSpPr>
        <p:spPr>
          <a:xfrm>
            <a:off x="5515243" y="4745245"/>
            <a:ext cx="4184856" cy="1403589"/>
          </a:xfrm>
          <a:prstGeom prst="rect">
            <a:avLst/>
          </a:prstGeom>
        </p:spPr>
        <p:txBody>
          <a:bodyPr vert="horz" wrap="square" lIns="0" tIns="92075" rIns="0" bIns="0" rtlCol="0">
            <a:spAutoFit/>
          </a:bodyPr>
          <a:lstStyle/>
          <a:p>
            <a:pPr marL="12700">
              <a:lnSpc>
                <a:spcPct val="100000"/>
              </a:lnSpc>
              <a:spcBef>
                <a:spcPts val="725"/>
              </a:spcBef>
            </a:pPr>
            <a:r>
              <a:rPr lang="ja-JP" altLang="en-US" b="1" dirty="0">
                <a:solidFill>
                  <a:srgbClr val="EF4136"/>
                </a:solidFill>
                <a:latin typeface="+mn-ea"/>
                <a:cs typeface="A-OTF リュウミン Pr6N EB-KL"/>
              </a:rPr>
              <a:t>医療的ケア者とは：</a:t>
            </a:r>
            <a:endParaRPr lang="ja-JP" altLang="en-US" dirty="0">
              <a:latin typeface="A-OTF リュウミン Pr6N EB-KL"/>
              <a:cs typeface="A-OTF リュウミン Pr6N EB-KL"/>
            </a:endParaRPr>
          </a:p>
          <a:p>
            <a:pPr marL="12700">
              <a:lnSpc>
                <a:spcPct val="150000"/>
              </a:lnSpc>
              <a:spcBef>
                <a:spcPts val="490"/>
              </a:spcBef>
            </a:pPr>
            <a:r>
              <a:rPr lang="ja-JP" altLang="en-US" sz="1400" spc="25" dirty="0">
                <a:solidFill>
                  <a:srgbClr val="231F20"/>
                </a:solidFill>
                <a:latin typeface="A-OTF リュウミン Pr6N M-KL"/>
                <a:cs typeface="A-OTF リュウミン Pr6N M-KL"/>
              </a:rPr>
              <a:t>「医療的ケア者」とは、法律上の規定はありませんが、一般的には児と同様に医療的ケアを必要とする</a:t>
            </a:r>
            <a:r>
              <a:rPr lang="en-US" altLang="ja-JP" sz="1400" spc="25" dirty="0">
                <a:solidFill>
                  <a:srgbClr val="231F20"/>
                </a:solidFill>
                <a:latin typeface="A-OTF リュウミン Pr6N M-KL"/>
                <a:cs typeface="A-OTF リュウミン Pr6N M-KL"/>
              </a:rPr>
              <a:t>18</a:t>
            </a:r>
            <a:r>
              <a:rPr lang="ja-JP" altLang="en-US" sz="1400" spc="25" dirty="0">
                <a:solidFill>
                  <a:srgbClr val="231F20"/>
                </a:solidFill>
                <a:latin typeface="A-OTF リュウミン Pr6N M-KL"/>
                <a:cs typeface="A-OTF リュウミン Pr6N M-KL"/>
              </a:rPr>
              <a:t>歳以上の者のことを指します。</a:t>
            </a:r>
            <a:endParaRPr sz="1400" spc="25" dirty="0">
              <a:solidFill>
                <a:srgbClr val="231F20"/>
              </a:solidFill>
              <a:latin typeface="A-OTF リュウミン Pr6N M-KL"/>
              <a:cs typeface="A-OTF リュウミン Pr6N M-KL"/>
            </a:endParaRPr>
          </a:p>
        </p:txBody>
      </p:sp>
      <p:sp>
        <p:nvSpPr>
          <p:cNvPr id="17" name="テキスト ボックス 1">
            <a:extLst>
              <a:ext uri="{FF2B5EF4-FFF2-40B4-BE49-F238E27FC236}">
                <a16:creationId xmlns:a16="http://schemas.microsoft.com/office/drawing/2014/main" xmlns="" id="{A1775A6D-DC36-4AFB-BC0B-8C3F1F6A8A74}"/>
              </a:ext>
            </a:extLst>
          </p:cNvPr>
          <p:cNvSpPr txBox="1"/>
          <p:nvPr/>
        </p:nvSpPr>
        <p:spPr>
          <a:xfrm>
            <a:off x="404519" y="5610225"/>
            <a:ext cx="4781550" cy="1078230"/>
          </a:xfrm>
          <a:prstGeom prst="rect">
            <a:avLst/>
          </a:prstGeom>
          <a:noFill/>
          <a:ln w="6350">
            <a:solidFill>
              <a:prstClr val="black"/>
            </a:solidFill>
            <a:prstDash val="dash"/>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just"/>
            <a:r>
              <a:rPr lang="ja-JP" sz="1050" kern="100" dirty="0">
                <a:effectLst/>
                <a:ea typeface="ＭＳ 明朝" panose="02020609040205080304" pitchFamily="17" charset="-128"/>
                <a:cs typeface="Times New Roman" panose="02020603050405020304" pitchFamily="18" charset="0"/>
              </a:rPr>
              <a:t>（参考）児童福祉法第</a:t>
            </a:r>
            <a:r>
              <a:rPr lang="en-US" sz="1050" kern="100" dirty="0">
                <a:effectLst/>
                <a:ea typeface="ＭＳ 明朝" panose="02020609040205080304" pitchFamily="17" charset="-128"/>
                <a:cs typeface="Times New Roman" panose="02020603050405020304" pitchFamily="18" charset="0"/>
              </a:rPr>
              <a:t>56 </a:t>
            </a:r>
            <a:r>
              <a:rPr lang="ja-JP" sz="1050" kern="100" dirty="0">
                <a:effectLst/>
                <a:ea typeface="ＭＳ 明朝" panose="02020609040205080304" pitchFamily="17" charset="-128"/>
                <a:cs typeface="Times New Roman" panose="02020603050405020304" pitchFamily="18" charset="0"/>
              </a:rPr>
              <a:t>条の</a:t>
            </a:r>
            <a:r>
              <a:rPr lang="en-US" altLang="ja-JP" sz="1050" kern="100" dirty="0">
                <a:effectLst/>
                <a:ea typeface="ＭＳ 明朝" panose="02020609040205080304" pitchFamily="17" charset="-128"/>
                <a:cs typeface="Times New Roman" panose="02020603050405020304" pitchFamily="18" charset="0"/>
              </a:rPr>
              <a:t>6</a:t>
            </a:r>
            <a:r>
              <a:rPr lang="ja-JP" sz="1050" kern="100" dirty="0">
                <a:effectLst/>
                <a:ea typeface="ＭＳ 明朝" panose="02020609040205080304" pitchFamily="17" charset="-128"/>
                <a:cs typeface="Times New Roman" panose="02020603050405020304" pitchFamily="18" charset="0"/>
              </a:rPr>
              <a:t>第</a:t>
            </a:r>
            <a:r>
              <a:rPr lang="en-US" altLang="ja-JP" sz="1050" kern="100" dirty="0">
                <a:effectLst/>
                <a:ea typeface="ＭＳ 明朝" panose="02020609040205080304" pitchFamily="17" charset="-128"/>
                <a:cs typeface="Times New Roman" panose="02020603050405020304" pitchFamily="18" charset="0"/>
              </a:rPr>
              <a:t>2</a:t>
            </a:r>
            <a:r>
              <a:rPr lang="ja-JP" sz="1050" kern="100" dirty="0">
                <a:effectLst/>
                <a:ea typeface="ＭＳ 明朝" panose="02020609040205080304" pitchFamily="17" charset="-128"/>
                <a:cs typeface="Times New Roman" panose="02020603050405020304" pitchFamily="18" charset="0"/>
              </a:rPr>
              <a:t>項</a:t>
            </a:r>
          </a:p>
          <a:p>
            <a:pPr algn="just"/>
            <a:r>
              <a:rPr lang="ja-JP" sz="1050" kern="100" dirty="0">
                <a:effectLst/>
                <a:ea typeface="ＭＳ 明朝" panose="02020609040205080304" pitchFamily="17" charset="-128"/>
                <a:cs typeface="Times New Roman" panose="02020603050405020304" pitchFamily="18" charset="0"/>
              </a:rPr>
              <a:t>地方公共団体は、人工呼吸器を装着している障害児その他の日常生活を営むために医療を要する状態にある障害児が、その心身の状況に応じた適切な保健、医療、福祉その他各関連分野の支援を受けられるよう、保健、医療、福祉その他の各関連分野の支援を行う機関との連絡調整を行うための体制の整備に関し、必要な措置を講ずるように努めなければならない。</a:t>
            </a:r>
          </a:p>
        </p:txBody>
      </p:sp>
      <p:sp>
        <p:nvSpPr>
          <p:cNvPr id="18" name="object 3">
            <a:extLst>
              <a:ext uri="{FF2B5EF4-FFF2-40B4-BE49-F238E27FC236}">
                <a16:creationId xmlns:a16="http://schemas.microsoft.com/office/drawing/2014/main" xmlns="" id="{DD14EFAA-8463-493C-A39C-01FD20FB5D8D}"/>
              </a:ext>
            </a:extLst>
          </p:cNvPr>
          <p:cNvSpPr txBox="1"/>
          <p:nvPr/>
        </p:nvSpPr>
        <p:spPr>
          <a:xfrm>
            <a:off x="559752" y="6899298"/>
            <a:ext cx="6006148" cy="585417"/>
          </a:xfrm>
          <a:prstGeom prst="rect">
            <a:avLst/>
          </a:prstGeom>
        </p:spPr>
        <p:txBody>
          <a:bodyPr vert="horz" wrap="square" lIns="0" tIns="92075" rIns="0" bIns="0" rtlCol="0">
            <a:spAutoFit/>
          </a:bodyPr>
          <a:lstStyle/>
          <a:p>
            <a:pPr marL="12700">
              <a:lnSpc>
                <a:spcPct val="100000"/>
              </a:lnSpc>
            </a:pPr>
            <a:r>
              <a:rPr lang="ja-JP" altLang="en-US" sz="800" spc="20" dirty="0">
                <a:solidFill>
                  <a:srgbClr val="231F20"/>
                </a:solidFill>
                <a:latin typeface="+mn-ea"/>
                <a:cs typeface="A-OTF リュウミン Pr6N M-KL"/>
              </a:rPr>
              <a:t>障害児通所支援事業所等における安全な医療的ケアの実施体制の構築に関する調査研究</a:t>
            </a:r>
          </a:p>
          <a:p>
            <a:pPr marL="12700">
              <a:lnSpc>
                <a:spcPct val="100000"/>
              </a:lnSpc>
            </a:pPr>
            <a:r>
              <a:rPr lang="ja-JP" altLang="en-US" sz="800" spc="20" dirty="0">
                <a:solidFill>
                  <a:srgbClr val="231F20"/>
                </a:solidFill>
                <a:latin typeface="+mn-ea"/>
                <a:cs typeface="A-OTF リュウミン Pr6N M-KL"/>
              </a:rPr>
              <a:t>みずほ情報総研株式会社</a:t>
            </a:r>
          </a:p>
          <a:p>
            <a:pPr marL="12700">
              <a:lnSpc>
                <a:spcPct val="100000"/>
              </a:lnSpc>
            </a:pPr>
            <a:r>
              <a:rPr lang="en-US" altLang="ja-JP" sz="800" spc="20" dirty="0">
                <a:solidFill>
                  <a:srgbClr val="231F20"/>
                </a:solidFill>
                <a:latin typeface="+mn-ea"/>
                <a:cs typeface="A-OTF リュウミン Pr6N M-KL"/>
              </a:rPr>
              <a:t>【</a:t>
            </a:r>
            <a:r>
              <a:rPr lang="en-US" altLang="ja-JP" sz="800" dirty="0" err="1">
                <a:latin typeface="+mn-ea"/>
                <a:cs typeface="A-OTF リュウミン Pr6N M-KL"/>
              </a:rPr>
              <a:t>Part.Ⅰ</a:t>
            </a:r>
            <a:r>
              <a:rPr lang="en-US" altLang="ja-JP" sz="800" spc="20" dirty="0">
                <a:solidFill>
                  <a:srgbClr val="231F20"/>
                </a:solidFill>
                <a:latin typeface="+mn-ea"/>
                <a:cs typeface="A-OTF リュウミン Pr6N M-KL"/>
              </a:rPr>
              <a:t>】</a:t>
            </a:r>
            <a:r>
              <a:rPr lang="ja-JP" altLang="en-US" sz="800" spc="20" dirty="0">
                <a:solidFill>
                  <a:srgbClr val="231F20"/>
                </a:solidFill>
                <a:latin typeface="+mn-ea"/>
                <a:cs typeface="A-OTF リュウミン Pr6N M-KL"/>
              </a:rPr>
              <a:t>障害児通所支援事業所等（障害児通所支援、生活介護およびグループホーム）における医療的ケアとは</a:t>
            </a:r>
          </a:p>
          <a:p>
            <a:pPr marL="12700">
              <a:lnSpc>
                <a:spcPct val="100000"/>
              </a:lnSpc>
            </a:pPr>
            <a:endParaRPr sz="800" dirty="0">
              <a:latin typeface="+mn-ea"/>
              <a:cs typeface="A-OTF リュウミン Pr6N M-KL"/>
            </a:endParaRPr>
          </a:p>
        </p:txBody>
      </p:sp>
      <p:sp>
        <p:nvSpPr>
          <p:cNvPr id="19" name="object 11">
            <a:extLst>
              <a:ext uri="{FF2B5EF4-FFF2-40B4-BE49-F238E27FC236}">
                <a16:creationId xmlns:a16="http://schemas.microsoft.com/office/drawing/2014/main" xmlns="" id="{3B4494B3-B090-484A-90EA-9CD5405773AC}"/>
              </a:ext>
            </a:extLst>
          </p:cNvPr>
          <p:cNvSpPr/>
          <p:nvPr/>
        </p:nvSpPr>
        <p:spPr>
          <a:xfrm>
            <a:off x="546100" y="6859906"/>
            <a:ext cx="9524048"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pic>
        <p:nvPicPr>
          <p:cNvPr id="3" name="図 2"/>
          <p:cNvPicPr>
            <a:picLocks noChangeAspect="1"/>
          </p:cNvPicPr>
          <p:nvPr/>
        </p:nvPicPr>
        <p:blipFill rotWithShape="1">
          <a:blip r:embed="rId2"/>
          <a:srcRect r="6968"/>
          <a:stretch/>
        </p:blipFill>
        <p:spPr>
          <a:xfrm>
            <a:off x="462483" y="1698639"/>
            <a:ext cx="4655617" cy="3427714"/>
          </a:xfrm>
          <a:prstGeom prst="rect">
            <a:avLst/>
          </a:prstGeom>
        </p:spPr>
      </p:pic>
      <p:sp>
        <p:nvSpPr>
          <p:cNvPr id="4" name="スライド番号プレースホルダー 3"/>
          <p:cNvSpPr>
            <a:spLocks noGrp="1"/>
          </p:cNvSpPr>
          <p:nvPr>
            <p:ph type="sldNum" sz="quarter" idx="7"/>
          </p:nvPr>
        </p:nvSpPr>
        <p:spPr/>
        <p:txBody>
          <a:bodyPr/>
          <a:lstStyle/>
          <a:p>
            <a:fld id="{B6F15528-21DE-4FAA-801E-634DDDAF4B2B}" type="slidenum">
              <a:rPr lang="en-US" altLang="ja-JP" smtClean="0"/>
              <a:pPr/>
              <a:t>3</a:t>
            </a:fld>
            <a:endParaRPr lang="ja-JP" altLang="en-US" dirty="0"/>
          </a:p>
        </p:txBody>
      </p:sp>
      <p:sp>
        <p:nvSpPr>
          <p:cNvPr id="23" name="テキスト ボックス 22">
            <a:extLst>
              <a:ext uri="{FF2B5EF4-FFF2-40B4-BE49-F238E27FC236}">
                <a16:creationId xmlns:a16="http://schemas.microsoft.com/office/drawing/2014/main" xmlns="" id="{ED7BB585-385B-4A26-B5B6-CDE9864DD9FB}"/>
              </a:ext>
            </a:extLst>
          </p:cNvPr>
          <p:cNvSpPr txBox="1"/>
          <p:nvPr/>
        </p:nvSpPr>
        <p:spPr>
          <a:xfrm>
            <a:off x="432478" y="5171804"/>
            <a:ext cx="3816000" cy="252000"/>
          </a:xfrm>
          <a:prstGeom prst="rect">
            <a:avLst/>
          </a:prstGeom>
          <a:noFill/>
        </p:spPr>
        <p:txBody>
          <a:bodyPr wrap="square" rtlCol="0">
            <a:spAutoFit/>
          </a:bodyPr>
          <a:lstStyle/>
          <a:p>
            <a:r>
              <a:rPr kumimoji="1" lang="ja-JP" altLang="en-US" sz="1000" dirty="0"/>
              <a:t>写真提供：</a:t>
            </a:r>
            <a:r>
              <a:rPr lang="ja-JP" altLang="en-US" sz="1000" dirty="0"/>
              <a:t>特定非営利活動法人　なかのドリーム（おでんくらぶ）</a:t>
            </a:r>
            <a:endParaRPr lang="en-US" altLang="ja-JP" sz="1000"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p:nvPr/>
        </p:nvSpPr>
        <p:spPr>
          <a:xfrm>
            <a:off x="7169243" y="878924"/>
            <a:ext cx="2794797" cy="197490"/>
          </a:xfrm>
          <a:prstGeom prst="rect">
            <a:avLst/>
          </a:prstGeom>
        </p:spPr>
        <p:txBody>
          <a:bodyPr vert="horz" wrap="square" lIns="0" tIns="12700" rIns="0" bIns="0" rtlCol="0">
            <a:spAutoFit/>
          </a:bodyPr>
          <a:lstStyle/>
          <a:p>
            <a:pPr marL="12700">
              <a:lnSpc>
                <a:spcPct val="100000"/>
              </a:lnSpc>
              <a:spcBef>
                <a:spcPts val="100"/>
              </a:spcBef>
            </a:pPr>
            <a:r>
              <a:rPr sz="1200" b="0" dirty="0">
                <a:solidFill>
                  <a:srgbClr val="284278"/>
                </a:solidFill>
                <a:latin typeface="A-OTF リュウミン Pr6N M-KL"/>
                <a:cs typeface="A-OTF リュウミン Pr6N M-KL"/>
              </a:rPr>
              <a:t>(</a:t>
            </a:r>
            <a:r>
              <a:rPr lang="en-US" altLang="ja-JP" sz="1200" dirty="0">
                <a:solidFill>
                  <a:srgbClr val="284278"/>
                </a:solidFill>
                <a:latin typeface="A-OTF リュウミン Pr6N M-KL"/>
                <a:cs typeface="A-OTF リュウミン Pr6N M-KL"/>
              </a:rPr>
              <a:t>2</a:t>
            </a:r>
            <a:r>
              <a:rPr sz="1200" b="0" dirty="0">
                <a:solidFill>
                  <a:srgbClr val="284278"/>
                </a:solidFill>
                <a:latin typeface="A-OTF リュウミン Pr6N M-KL"/>
                <a:cs typeface="A-OTF リュウミン Pr6N M-KL"/>
              </a:rPr>
              <a:t>)</a:t>
            </a:r>
            <a:r>
              <a:rPr lang="ja-JP" altLang="en-US" sz="1200" b="0" spc="-80" dirty="0">
                <a:solidFill>
                  <a:srgbClr val="284278"/>
                </a:solidFill>
                <a:latin typeface="A-OTF リュウミン Pr6N M-KL"/>
                <a:cs typeface="A-OTF リュウミン Pr6N M-KL"/>
              </a:rPr>
              <a:t>医療的ケア実施者の体制整備</a:t>
            </a:r>
            <a:endParaRPr sz="1200" dirty="0">
              <a:latin typeface="A-OTF リュウミン Pr6N M-KL"/>
              <a:cs typeface="A-OTF リュウミン Pr6N M-KL"/>
            </a:endParaRPr>
          </a:p>
        </p:txBody>
      </p:sp>
      <p:grpSp>
        <p:nvGrpSpPr>
          <p:cNvPr id="6" name="object 6"/>
          <p:cNvGrpSpPr/>
          <p:nvPr/>
        </p:nvGrpSpPr>
        <p:grpSpPr>
          <a:xfrm>
            <a:off x="8663" y="15233"/>
            <a:ext cx="10066020" cy="1259205"/>
            <a:chOff x="8663" y="15233"/>
            <a:chExt cx="10066020" cy="1259205"/>
          </a:xfrm>
        </p:grpSpPr>
        <p:sp>
          <p:nvSpPr>
            <p:cNvPr id="7" name="object 7"/>
            <p:cNvSpPr/>
            <p:nvPr/>
          </p:nvSpPr>
          <p:spPr>
            <a:xfrm>
              <a:off x="5771845" y="15239"/>
              <a:ext cx="4302760" cy="701675"/>
            </a:xfrm>
            <a:custGeom>
              <a:avLst/>
              <a:gdLst/>
              <a:ahLst/>
              <a:cxnLst/>
              <a:rect l="l" t="t" r="r" b="b"/>
              <a:pathLst>
                <a:path w="4302759" h="701675">
                  <a:moveTo>
                    <a:pt x="4302582" y="529475"/>
                  </a:moveTo>
                  <a:lnTo>
                    <a:pt x="1066965" y="529475"/>
                  </a:lnTo>
                  <a:lnTo>
                    <a:pt x="597877" y="0"/>
                  </a:lnTo>
                  <a:lnTo>
                    <a:pt x="146519" y="529475"/>
                  </a:lnTo>
                  <a:lnTo>
                    <a:pt x="146088" y="529971"/>
                  </a:lnTo>
                  <a:lnTo>
                    <a:pt x="0" y="701357"/>
                  </a:lnTo>
                  <a:lnTo>
                    <a:pt x="4302582" y="701357"/>
                  </a:lnTo>
                  <a:lnTo>
                    <a:pt x="4302582" y="529475"/>
                  </a:lnTo>
                  <a:close/>
                </a:path>
              </a:pathLst>
            </a:custGeom>
            <a:solidFill>
              <a:srgbClr val="284278"/>
            </a:solidFill>
          </p:spPr>
          <p:txBody>
            <a:bodyPr wrap="square" lIns="0" tIns="0" rIns="0" bIns="0" rtlCol="0"/>
            <a:lstStyle/>
            <a:p>
              <a:endParaRPr/>
            </a:p>
          </p:txBody>
        </p:sp>
        <p:sp>
          <p:nvSpPr>
            <p:cNvPr id="8" name="object 8"/>
            <p:cNvSpPr/>
            <p:nvPr/>
          </p:nvSpPr>
          <p:spPr>
            <a:xfrm>
              <a:off x="8663" y="15233"/>
              <a:ext cx="6361430" cy="1259205"/>
            </a:xfrm>
            <a:custGeom>
              <a:avLst/>
              <a:gdLst/>
              <a:ahLst/>
              <a:cxnLst/>
              <a:rect l="l" t="t" r="r" b="b"/>
              <a:pathLst>
                <a:path w="6361430" h="1259205">
                  <a:moveTo>
                    <a:pt x="6361074" y="0"/>
                  </a:moveTo>
                  <a:lnTo>
                    <a:pt x="0" y="0"/>
                  </a:lnTo>
                  <a:lnTo>
                    <a:pt x="0" y="1259179"/>
                  </a:lnTo>
                  <a:lnTo>
                    <a:pt x="5286997" y="1259179"/>
                  </a:lnTo>
                  <a:lnTo>
                    <a:pt x="6361074" y="0"/>
                  </a:lnTo>
                  <a:close/>
                </a:path>
              </a:pathLst>
            </a:custGeom>
            <a:solidFill>
              <a:srgbClr val="215198"/>
            </a:solidFill>
          </p:spPr>
          <p:txBody>
            <a:bodyPr wrap="square" lIns="0" tIns="0" rIns="0" bIns="0" rtlCol="0"/>
            <a:lstStyle/>
            <a:p>
              <a:endParaRPr/>
            </a:p>
          </p:txBody>
        </p:sp>
      </p:grpSp>
      <p:sp>
        <p:nvSpPr>
          <p:cNvPr id="9" name="object 9"/>
          <p:cNvSpPr txBox="1">
            <a:spLocks noGrp="1"/>
          </p:cNvSpPr>
          <p:nvPr>
            <p:ph type="title"/>
          </p:nvPr>
        </p:nvSpPr>
        <p:spPr>
          <a:xfrm>
            <a:off x="1356846" y="644835"/>
            <a:ext cx="4144307" cy="382156"/>
          </a:xfrm>
          <a:prstGeom prst="rect">
            <a:avLst/>
          </a:prstGeom>
        </p:spPr>
        <p:txBody>
          <a:bodyPr vert="horz" wrap="square" lIns="0" tIns="12700" rIns="0" bIns="0" rtlCol="0">
            <a:spAutoFit/>
          </a:bodyPr>
          <a:lstStyle/>
          <a:p>
            <a:pPr marL="12700">
              <a:lnSpc>
                <a:spcPct val="100000"/>
              </a:lnSpc>
              <a:spcBef>
                <a:spcPts val="100"/>
              </a:spcBef>
            </a:pPr>
            <a:r>
              <a:rPr lang="ja-JP" altLang="en-US" sz="2400" b="0" i="0" spc="-85" dirty="0">
                <a:latin typeface="A-OTF リュウミン Pr6N M-KL"/>
                <a:cs typeface="A-OTF リュウミン Pr6N M-KL"/>
              </a:rPr>
              <a:t>事業所全体への研修</a:t>
            </a:r>
            <a:endParaRPr sz="2400" dirty="0">
              <a:latin typeface="A-OTF リュウミン Pr6N M-KL"/>
              <a:cs typeface="A-OTF リュウミン Pr6N M-KL"/>
            </a:endParaRPr>
          </a:p>
        </p:txBody>
      </p:sp>
      <p:sp>
        <p:nvSpPr>
          <p:cNvPr id="10" name="object 10"/>
          <p:cNvSpPr txBox="1"/>
          <p:nvPr/>
        </p:nvSpPr>
        <p:spPr>
          <a:xfrm>
            <a:off x="462483" y="380450"/>
            <a:ext cx="762000" cy="936154"/>
          </a:xfrm>
          <a:prstGeom prst="rect">
            <a:avLst/>
          </a:prstGeom>
        </p:spPr>
        <p:txBody>
          <a:bodyPr vert="horz" wrap="square" lIns="0" tIns="12700" rIns="0" bIns="0" rtlCol="0">
            <a:spAutoFit/>
          </a:bodyPr>
          <a:lstStyle/>
          <a:p>
            <a:pPr marL="12700">
              <a:lnSpc>
                <a:spcPct val="100000"/>
              </a:lnSpc>
              <a:spcBef>
                <a:spcPts val="100"/>
              </a:spcBef>
            </a:pPr>
            <a:r>
              <a:rPr sz="6000" b="0" spc="-105" dirty="0">
                <a:solidFill>
                  <a:srgbClr val="FFFFFF"/>
                </a:solidFill>
                <a:latin typeface="A-OTF リュウミン Pr6N M-KL"/>
                <a:cs typeface="A-OTF リュウミン Pr6N M-KL"/>
              </a:rPr>
              <a:t>0</a:t>
            </a:r>
            <a:r>
              <a:rPr lang="en-US" altLang="ja-JP" sz="6000" spc="-105" dirty="0">
                <a:solidFill>
                  <a:srgbClr val="FFFFFF"/>
                </a:solidFill>
                <a:latin typeface="A-OTF リュウミン Pr6N M-KL"/>
                <a:cs typeface="A-OTF リュウミン Pr6N M-KL"/>
              </a:rPr>
              <a:t>4</a:t>
            </a:r>
            <a:endParaRPr sz="6000" dirty="0">
              <a:latin typeface="A-OTF リュウミン Pr6N M-KL"/>
              <a:cs typeface="A-OTF リュウミン Pr6N M-KL"/>
            </a:endParaRPr>
          </a:p>
        </p:txBody>
      </p:sp>
      <p:sp>
        <p:nvSpPr>
          <p:cNvPr id="11" name="object 11"/>
          <p:cNvSpPr/>
          <p:nvPr/>
        </p:nvSpPr>
        <p:spPr>
          <a:xfrm>
            <a:off x="5372201" y="1266366"/>
            <a:ext cx="4711599"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grpSp>
        <p:nvGrpSpPr>
          <p:cNvPr id="12" name="object 12"/>
          <p:cNvGrpSpPr/>
          <p:nvPr/>
        </p:nvGrpSpPr>
        <p:grpSpPr>
          <a:xfrm>
            <a:off x="9099959" y="7044409"/>
            <a:ext cx="980440" cy="172085"/>
            <a:chOff x="9099959" y="7044409"/>
            <a:chExt cx="980440" cy="172085"/>
          </a:xfrm>
        </p:grpSpPr>
        <p:sp>
          <p:nvSpPr>
            <p:cNvPr id="13" name="object 13"/>
            <p:cNvSpPr/>
            <p:nvPr/>
          </p:nvSpPr>
          <p:spPr>
            <a:xfrm>
              <a:off x="9516378" y="7044409"/>
              <a:ext cx="563880" cy="172085"/>
            </a:xfrm>
            <a:custGeom>
              <a:avLst/>
              <a:gdLst/>
              <a:ahLst/>
              <a:cxnLst/>
              <a:rect l="l" t="t" r="r" b="b"/>
              <a:pathLst>
                <a:path w="563879" h="172084">
                  <a:moveTo>
                    <a:pt x="563410" y="0"/>
                  </a:moveTo>
                  <a:lnTo>
                    <a:pt x="0" y="0"/>
                  </a:lnTo>
                  <a:lnTo>
                    <a:pt x="220459" y="171475"/>
                  </a:lnTo>
                  <a:lnTo>
                    <a:pt x="563410" y="171475"/>
                  </a:lnTo>
                  <a:lnTo>
                    <a:pt x="563410" y="0"/>
                  </a:lnTo>
                  <a:close/>
                </a:path>
              </a:pathLst>
            </a:custGeom>
            <a:solidFill>
              <a:srgbClr val="284278"/>
            </a:solidFill>
          </p:spPr>
          <p:txBody>
            <a:bodyPr wrap="square" lIns="0" tIns="0" rIns="0" bIns="0" rtlCol="0"/>
            <a:lstStyle/>
            <a:p>
              <a:endParaRPr/>
            </a:p>
          </p:txBody>
        </p:sp>
        <p:sp>
          <p:nvSpPr>
            <p:cNvPr id="14" name="object 14"/>
            <p:cNvSpPr/>
            <p:nvPr/>
          </p:nvSpPr>
          <p:spPr>
            <a:xfrm>
              <a:off x="9099959" y="7044412"/>
              <a:ext cx="636905" cy="172085"/>
            </a:xfrm>
            <a:custGeom>
              <a:avLst/>
              <a:gdLst/>
              <a:ahLst/>
              <a:cxnLst/>
              <a:rect l="l" t="t" r="r" b="b"/>
              <a:pathLst>
                <a:path w="636904" h="172084">
                  <a:moveTo>
                    <a:pt x="416420" y="0"/>
                  </a:moveTo>
                  <a:lnTo>
                    <a:pt x="0" y="0"/>
                  </a:lnTo>
                  <a:lnTo>
                    <a:pt x="0" y="171462"/>
                  </a:lnTo>
                  <a:lnTo>
                    <a:pt x="636879" y="171462"/>
                  </a:lnTo>
                  <a:lnTo>
                    <a:pt x="416420" y="0"/>
                  </a:lnTo>
                  <a:close/>
                </a:path>
              </a:pathLst>
            </a:custGeom>
            <a:solidFill>
              <a:srgbClr val="231F20"/>
            </a:solidFill>
          </p:spPr>
          <p:txBody>
            <a:bodyPr wrap="square" lIns="0" tIns="0" rIns="0" bIns="0" rtlCol="0"/>
            <a:lstStyle/>
            <a:p>
              <a:endParaRPr/>
            </a:p>
          </p:txBody>
        </p:sp>
      </p:grpSp>
      <p:sp>
        <p:nvSpPr>
          <p:cNvPr id="16" name="object 2">
            <a:extLst>
              <a:ext uri="{FF2B5EF4-FFF2-40B4-BE49-F238E27FC236}">
                <a16:creationId xmlns:a16="http://schemas.microsoft.com/office/drawing/2014/main" xmlns="" id="{561CD2EF-AB4F-41A8-A37D-739685200DC5}"/>
              </a:ext>
            </a:extLst>
          </p:cNvPr>
          <p:cNvSpPr txBox="1"/>
          <p:nvPr/>
        </p:nvSpPr>
        <p:spPr>
          <a:xfrm>
            <a:off x="5539308" y="1408339"/>
            <a:ext cx="3964370" cy="4117153"/>
          </a:xfrm>
          <a:prstGeom prst="rect">
            <a:avLst/>
          </a:prstGeom>
        </p:spPr>
        <p:txBody>
          <a:bodyPr vert="horz" wrap="square" lIns="0" tIns="92075" rIns="0" bIns="0" rtlCol="0">
            <a:spAutoFit/>
          </a:bodyPr>
          <a:lstStyle/>
          <a:p>
            <a:pPr marL="12700">
              <a:lnSpc>
                <a:spcPct val="100000"/>
              </a:lnSpc>
              <a:spcBef>
                <a:spcPts val="725"/>
              </a:spcBef>
            </a:pPr>
            <a:r>
              <a:rPr lang="ja-JP" altLang="en-US" sz="1800" b="1" dirty="0">
                <a:solidFill>
                  <a:srgbClr val="EF4136"/>
                </a:solidFill>
                <a:latin typeface="A-OTF リュウミン Pr6N EB-KL"/>
                <a:cs typeface="A-OTF リュウミン Pr6N EB-KL"/>
              </a:rPr>
              <a:t>事業所スタッフ全体への周知</a:t>
            </a:r>
            <a:r>
              <a:rPr sz="1800" b="1" dirty="0">
                <a:solidFill>
                  <a:srgbClr val="EF4136"/>
                </a:solidFill>
                <a:latin typeface="A-OTF リュウミン Pr6N EB-KL"/>
                <a:cs typeface="A-OTF リュウミン Pr6N EB-KL"/>
              </a:rPr>
              <a:t>：</a:t>
            </a:r>
            <a:endParaRPr sz="1800" dirty="0">
              <a:latin typeface="A-OTF リュウミン Pr6N EB-KL"/>
              <a:cs typeface="A-OTF リュウミン Pr6N EB-KL"/>
            </a:endParaRPr>
          </a:p>
          <a:p>
            <a:pPr marL="12700">
              <a:lnSpc>
                <a:spcPct val="150000"/>
              </a:lnSpc>
              <a:spcBef>
                <a:spcPts val="490"/>
              </a:spcBef>
            </a:pPr>
            <a:r>
              <a:rPr lang="ja-JP" altLang="en-US" sz="1400" b="0" spc="25" dirty="0">
                <a:solidFill>
                  <a:srgbClr val="231F20"/>
                </a:solidFill>
                <a:latin typeface="A-OTF リュウミン Pr6N M-KL"/>
                <a:cs typeface="A-OTF リュウミン Pr6N M-KL"/>
              </a:rPr>
              <a:t>初めて医療的ケア児者の受入れを行う場合には、事業所で関係する全職員に対し、医療的ケアに関する基礎知識とともに緊急時の対応方法について共有することが求められます。</a:t>
            </a:r>
            <a:endParaRPr lang="en-US" altLang="ja-JP" sz="1400" b="0" spc="25" dirty="0">
              <a:solidFill>
                <a:srgbClr val="231F20"/>
              </a:solidFill>
              <a:latin typeface="A-OTF リュウミン Pr6N M-KL"/>
              <a:cs typeface="A-OTF リュウミン Pr6N M-KL"/>
            </a:endParaRPr>
          </a:p>
          <a:p>
            <a:pPr marL="12700">
              <a:lnSpc>
                <a:spcPct val="150000"/>
              </a:lnSpc>
              <a:spcBef>
                <a:spcPts val="490"/>
              </a:spcBef>
            </a:pPr>
            <a:r>
              <a:rPr lang="ja-JP" altLang="en-US" sz="1400" spc="25" dirty="0">
                <a:solidFill>
                  <a:srgbClr val="231F20"/>
                </a:solidFill>
                <a:latin typeface="A-OTF リュウミン Pr6N M-KL"/>
                <a:cs typeface="A-OTF リュウミン Pr6N M-KL"/>
              </a:rPr>
              <a:t>都道府県等が実施している医療的ケア児等支援者養成研修などを活用することも有効な手段の一つです。</a:t>
            </a:r>
            <a:endParaRPr lang="ja-JP" altLang="en-US" sz="1400" b="0" spc="25" dirty="0">
              <a:solidFill>
                <a:srgbClr val="231F20"/>
              </a:solidFill>
              <a:latin typeface="A-OTF リュウミン Pr6N M-KL"/>
              <a:cs typeface="A-OTF リュウミン Pr6N M-KL"/>
            </a:endParaRPr>
          </a:p>
          <a:p>
            <a:pPr marL="12700">
              <a:lnSpc>
                <a:spcPct val="150000"/>
              </a:lnSpc>
              <a:spcBef>
                <a:spcPts val="490"/>
              </a:spcBef>
            </a:pPr>
            <a:r>
              <a:rPr lang="ja-JP" altLang="en-US" sz="1400" b="0" spc="25" dirty="0">
                <a:solidFill>
                  <a:srgbClr val="231F20"/>
                </a:solidFill>
                <a:latin typeface="A-OTF リュウミン Pr6N M-KL"/>
                <a:cs typeface="A-OTF リュウミン Pr6N M-KL"/>
              </a:rPr>
              <a:t>また、新しい職員が入職した際や新規の医療的ケア児者の利用が始まる際、医療的ケアに使用している機器が新しくなる際にも、職員研修を行い情報の共有を図ります。</a:t>
            </a:r>
            <a:endParaRPr lang="en-US" altLang="ja-JP" sz="1400" b="0" spc="25" dirty="0">
              <a:solidFill>
                <a:srgbClr val="231F20"/>
              </a:solidFill>
              <a:latin typeface="A-OTF リュウミン Pr6N M-KL"/>
              <a:cs typeface="A-OTF リュウミン Pr6N M-KL"/>
            </a:endParaRPr>
          </a:p>
        </p:txBody>
      </p:sp>
      <p:sp>
        <p:nvSpPr>
          <p:cNvPr id="17" name="object 3">
            <a:extLst>
              <a:ext uri="{FF2B5EF4-FFF2-40B4-BE49-F238E27FC236}">
                <a16:creationId xmlns:a16="http://schemas.microsoft.com/office/drawing/2014/main" xmlns="" id="{5969A9DB-AC38-4F71-BCCD-A0D7493D1206}"/>
              </a:ext>
            </a:extLst>
          </p:cNvPr>
          <p:cNvSpPr txBox="1"/>
          <p:nvPr/>
        </p:nvSpPr>
        <p:spPr>
          <a:xfrm>
            <a:off x="559752" y="6899298"/>
            <a:ext cx="4114800" cy="462306"/>
          </a:xfrm>
          <a:prstGeom prst="rect">
            <a:avLst/>
          </a:prstGeom>
        </p:spPr>
        <p:txBody>
          <a:bodyPr vert="horz" wrap="square" lIns="0" tIns="92075" rIns="0" bIns="0" rtlCol="0">
            <a:spAutoFit/>
          </a:bodyPr>
          <a:lstStyle/>
          <a:p>
            <a:pPr marL="12700">
              <a:lnSpc>
                <a:spcPct val="100000"/>
              </a:lnSpc>
            </a:pPr>
            <a:r>
              <a:rPr lang="ja-JP" altLang="en-US" sz="800" spc="20" dirty="0">
                <a:solidFill>
                  <a:srgbClr val="231F20"/>
                </a:solidFill>
                <a:latin typeface="+mn-ea"/>
                <a:cs typeface="A-OTF リュウミン Pr6N M-KL"/>
              </a:rPr>
              <a:t>障害児通所支援事業所等における安全な医療的ケアの実施体制の構築に関する調査研究</a:t>
            </a:r>
          </a:p>
          <a:p>
            <a:pPr marL="12700">
              <a:lnSpc>
                <a:spcPct val="100000"/>
              </a:lnSpc>
            </a:pPr>
            <a:r>
              <a:rPr lang="ja-JP" altLang="en-US" sz="800" spc="20" dirty="0">
                <a:solidFill>
                  <a:srgbClr val="231F20"/>
                </a:solidFill>
                <a:latin typeface="+mn-ea"/>
                <a:cs typeface="A-OTF リュウミン Pr6N M-KL"/>
              </a:rPr>
              <a:t>みずほ情報総研株式会社</a:t>
            </a:r>
          </a:p>
          <a:p>
            <a:pPr marL="12700">
              <a:lnSpc>
                <a:spcPct val="100000"/>
              </a:lnSpc>
            </a:pPr>
            <a:r>
              <a:rPr lang="en-US" altLang="ja-JP" sz="800" spc="20" dirty="0">
                <a:solidFill>
                  <a:srgbClr val="231F20"/>
                </a:solidFill>
                <a:latin typeface="+mn-ea"/>
                <a:cs typeface="A-OTF リュウミン Pr6N M-KL"/>
              </a:rPr>
              <a:t>【</a:t>
            </a:r>
            <a:r>
              <a:rPr lang="en-US" altLang="ja-JP" sz="800" dirty="0" err="1">
                <a:latin typeface="+mn-ea"/>
                <a:cs typeface="A-OTF リュウミン Pr6N M-KL"/>
              </a:rPr>
              <a:t>Part.Ⅲ</a:t>
            </a:r>
            <a:r>
              <a:rPr lang="en-US" altLang="ja-JP" sz="800" spc="20" dirty="0">
                <a:solidFill>
                  <a:srgbClr val="231F20"/>
                </a:solidFill>
                <a:latin typeface="+mn-ea"/>
                <a:cs typeface="A-OTF リュウミン Pr6N M-KL"/>
              </a:rPr>
              <a:t>】</a:t>
            </a:r>
            <a:r>
              <a:rPr lang="ja-JP" altLang="en-US" sz="800" spc="20" dirty="0">
                <a:solidFill>
                  <a:srgbClr val="231F20"/>
                </a:solidFill>
                <a:latin typeface="+mn-ea"/>
                <a:cs typeface="A-OTF リュウミン Pr6N M-KL"/>
              </a:rPr>
              <a:t>医療的ケア実施に向けた体制整備・環境整備</a:t>
            </a:r>
          </a:p>
        </p:txBody>
      </p:sp>
      <p:sp>
        <p:nvSpPr>
          <p:cNvPr id="19" name="object 11">
            <a:extLst>
              <a:ext uri="{FF2B5EF4-FFF2-40B4-BE49-F238E27FC236}">
                <a16:creationId xmlns:a16="http://schemas.microsoft.com/office/drawing/2014/main" xmlns="" id="{7CCDDC72-0622-44D7-BA34-21F419CF4DF3}"/>
              </a:ext>
            </a:extLst>
          </p:cNvPr>
          <p:cNvSpPr/>
          <p:nvPr/>
        </p:nvSpPr>
        <p:spPr>
          <a:xfrm>
            <a:off x="546100" y="6859906"/>
            <a:ext cx="9524048"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sp>
        <p:nvSpPr>
          <p:cNvPr id="2" name="スライド番号プレースホルダー 1"/>
          <p:cNvSpPr>
            <a:spLocks noGrp="1"/>
          </p:cNvSpPr>
          <p:nvPr>
            <p:ph type="sldNum" sz="quarter" idx="7"/>
          </p:nvPr>
        </p:nvSpPr>
        <p:spPr/>
        <p:txBody>
          <a:bodyPr/>
          <a:lstStyle/>
          <a:p>
            <a:fld id="{B6F15528-21DE-4FAA-801E-634DDDAF4B2B}" type="slidenum">
              <a:rPr lang="en-US" altLang="ja-JP" smtClean="0"/>
              <a:pPr/>
              <a:t>39</a:t>
            </a:fld>
            <a:endParaRPr lang="ja-JP" altLang="en-US" dirty="0"/>
          </a:p>
        </p:txBody>
      </p:sp>
      <p:pic>
        <p:nvPicPr>
          <p:cNvPr id="3" name="図 2"/>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801862" y="1887188"/>
            <a:ext cx="3872689" cy="4024086"/>
          </a:xfrm>
          <a:prstGeom prst="rect">
            <a:avLst/>
          </a:prstGeom>
        </p:spPr>
      </p:pic>
    </p:spTree>
    <p:extLst>
      <p:ext uri="{BB962C8B-B14F-4D97-AF65-F5344CB8AC3E}">
        <p14:creationId xmlns:p14="http://schemas.microsoft.com/office/powerpoint/2010/main" val="226285982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0" y="0"/>
            <a:ext cx="10079990" cy="7543800"/>
            <a:chOff x="0" y="0"/>
            <a:chExt cx="10079990" cy="7543800"/>
          </a:xfrm>
        </p:grpSpPr>
        <p:sp>
          <p:nvSpPr>
            <p:cNvPr id="3" name="object 3"/>
            <p:cNvSpPr/>
            <p:nvPr/>
          </p:nvSpPr>
          <p:spPr>
            <a:xfrm>
              <a:off x="0" y="0"/>
              <a:ext cx="10072278" cy="7543596"/>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9516389" y="7044409"/>
              <a:ext cx="563880" cy="172085"/>
            </a:xfrm>
            <a:custGeom>
              <a:avLst/>
              <a:gdLst/>
              <a:ahLst/>
              <a:cxnLst/>
              <a:rect l="l" t="t" r="r" b="b"/>
              <a:pathLst>
                <a:path w="563879" h="172084">
                  <a:moveTo>
                    <a:pt x="563397" y="0"/>
                  </a:moveTo>
                  <a:lnTo>
                    <a:pt x="0" y="0"/>
                  </a:lnTo>
                  <a:lnTo>
                    <a:pt x="220459" y="171475"/>
                  </a:lnTo>
                  <a:lnTo>
                    <a:pt x="563397" y="171475"/>
                  </a:lnTo>
                  <a:lnTo>
                    <a:pt x="563397" y="0"/>
                  </a:lnTo>
                  <a:close/>
                </a:path>
              </a:pathLst>
            </a:custGeom>
            <a:solidFill>
              <a:srgbClr val="284278"/>
            </a:solidFill>
          </p:spPr>
          <p:txBody>
            <a:bodyPr wrap="square" lIns="0" tIns="0" rIns="0" bIns="0" rtlCol="0"/>
            <a:lstStyle/>
            <a:p>
              <a:endParaRPr/>
            </a:p>
          </p:txBody>
        </p:sp>
        <p:sp>
          <p:nvSpPr>
            <p:cNvPr id="5" name="object 5"/>
            <p:cNvSpPr/>
            <p:nvPr/>
          </p:nvSpPr>
          <p:spPr>
            <a:xfrm>
              <a:off x="9099965" y="7044411"/>
              <a:ext cx="636905" cy="172085"/>
            </a:xfrm>
            <a:custGeom>
              <a:avLst/>
              <a:gdLst/>
              <a:ahLst/>
              <a:cxnLst/>
              <a:rect l="l" t="t" r="r" b="b"/>
              <a:pathLst>
                <a:path w="636904" h="172084">
                  <a:moveTo>
                    <a:pt x="416420" y="0"/>
                  </a:moveTo>
                  <a:lnTo>
                    <a:pt x="0" y="0"/>
                  </a:lnTo>
                  <a:lnTo>
                    <a:pt x="0" y="171462"/>
                  </a:lnTo>
                  <a:lnTo>
                    <a:pt x="636879" y="171462"/>
                  </a:lnTo>
                  <a:lnTo>
                    <a:pt x="416420" y="0"/>
                  </a:lnTo>
                  <a:close/>
                </a:path>
              </a:pathLst>
            </a:custGeom>
            <a:solidFill>
              <a:srgbClr val="231F20"/>
            </a:solidFill>
          </p:spPr>
          <p:txBody>
            <a:bodyPr wrap="square" lIns="0" tIns="0" rIns="0" bIns="0" rtlCol="0"/>
            <a:lstStyle/>
            <a:p>
              <a:endParaRPr/>
            </a:p>
          </p:txBody>
        </p:sp>
      </p:grpSp>
      <p:sp>
        <p:nvSpPr>
          <p:cNvPr id="6" name="object 6"/>
          <p:cNvSpPr txBox="1">
            <a:spLocks noGrp="1"/>
          </p:cNvSpPr>
          <p:nvPr>
            <p:ph type="title"/>
          </p:nvPr>
        </p:nvSpPr>
        <p:spPr>
          <a:xfrm>
            <a:off x="544286" y="1962204"/>
            <a:ext cx="4802414" cy="1956561"/>
          </a:xfrm>
          <a:prstGeom prst="rect">
            <a:avLst/>
          </a:prstGeom>
        </p:spPr>
        <p:txBody>
          <a:bodyPr vert="horz" wrap="square" lIns="0" tIns="189230" rIns="0" bIns="0" rtlCol="0">
            <a:spAutoFit/>
          </a:bodyPr>
          <a:lstStyle/>
          <a:p>
            <a:pPr marL="57150">
              <a:lnSpc>
                <a:spcPct val="100000"/>
              </a:lnSpc>
              <a:spcBef>
                <a:spcPts val="1490"/>
              </a:spcBef>
            </a:pPr>
            <a:r>
              <a:rPr lang="ja-JP" altLang="en-US" sz="6000" b="0" i="0" spc="-105" dirty="0">
                <a:solidFill>
                  <a:srgbClr val="215198"/>
                </a:solidFill>
                <a:latin typeface="A-OTF リュウミン Pr6N M-KL"/>
                <a:cs typeface="A-OTF リュウミン Pr6N M-KL"/>
              </a:rPr>
              <a:t>（</a:t>
            </a:r>
            <a:r>
              <a:rPr lang="en-US" altLang="ja-JP" sz="6000" b="0" i="0" spc="-105" dirty="0">
                <a:solidFill>
                  <a:srgbClr val="215198"/>
                </a:solidFill>
                <a:latin typeface="A-OTF リュウミン Pr6N M-KL"/>
                <a:cs typeface="A-OTF リュウミン Pr6N M-KL"/>
              </a:rPr>
              <a:t>3</a:t>
            </a:r>
            <a:r>
              <a:rPr lang="ja-JP" altLang="en-US" sz="6000" b="0" i="0" spc="-105" dirty="0">
                <a:solidFill>
                  <a:srgbClr val="215198"/>
                </a:solidFill>
                <a:latin typeface="A-OTF リュウミン Pr6N M-KL"/>
                <a:cs typeface="A-OTF リュウミン Pr6N M-KL"/>
              </a:rPr>
              <a:t>）</a:t>
            </a:r>
            <a:endParaRPr sz="6000" dirty="0">
              <a:latin typeface="A-OTF リュウミン Pr6N M-KL"/>
              <a:cs typeface="A-OTF リュウミン Pr6N M-KL"/>
            </a:endParaRPr>
          </a:p>
          <a:p>
            <a:pPr marL="12700" marR="5080">
              <a:lnSpc>
                <a:spcPct val="104200"/>
              </a:lnSpc>
              <a:spcBef>
                <a:spcPts val="875"/>
              </a:spcBef>
            </a:pPr>
            <a:r>
              <a:rPr lang="ja-JP" altLang="en-US" sz="4800" b="0" i="0" dirty="0">
                <a:solidFill>
                  <a:srgbClr val="215198"/>
                </a:solidFill>
                <a:latin typeface="A-OTF リュウミン Pr6N M-KL"/>
                <a:cs typeface="A-OTF リュウミン Pr6N M-KL"/>
              </a:rPr>
              <a:t>施設設備の準備</a:t>
            </a:r>
            <a:endParaRPr lang="ja-JP" altLang="en-US" sz="4800" dirty="0">
              <a:latin typeface="A-OTF リュウミン Pr6N M-KL"/>
              <a:cs typeface="A-OTF リュウミン Pr6N M-KL"/>
            </a:endParaRPr>
          </a:p>
        </p:txBody>
      </p:sp>
      <p:sp>
        <p:nvSpPr>
          <p:cNvPr id="8" name="object 8"/>
          <p:cNvSpPr txBox="1"/>
          <p:nvPr/>
        </p:nvSpPr>
        <p:spPr>
          <a:xfrm>
            <a:off x="6261100" y="747471"/>
            <a:ext cx="3810000" cy="394980"/>
          </a:xfrm>
          <a:prstGeom prst="rect">
            <a:avLst/>
          </a:prstGeom>
        </p:spPr>
        <p:txBody>
          <a:bodyPr vert="horz" wrap="square" lIns="0" tIns="12700" rIns="0" bIns="0" rtlCol="0">
            <a:spAutoFit/>
          </a:bodyPr>
          <a:lstStyle/>
          <a:p>
            <a:pPr marL="12700">
              <a:lnSpc>
                <a:spcPct val="100000"/>
              </a:lnSpc>
              <a:spcBef>
                <a:spcPts val="100"/>
              </a:spcBef>
            </a:pPr>
            <a:r>
              <a:rPr sz="1200" b="0" dirty="0">
                <a:solidFill>
                  <a:srgbClr val="284278"/>
                </a:solidFill>
                <a:latin typeface="A-OTF リュウミン Pr6N M-KL"/>
                <a:cs typeface="A-OTF リュウミン Pr6N M-KL"/>
              </a:rPr>
              <a:t>Part</a:t>
            </a:r>
            <a:r>
              <a:rPr sz="1200" b="0" spc="-45" dirty="0">
                <a:solidFill>
                  <a:srgbClr val="284278"/>
                </a:solidFill>
                <a:latin typeface="A-OTF リュウミン Pr6N M-KL"/>
                <a:cs typeface="A-OTF リュウミン Pr6N M-KL"/>
              </a:rPr>
              <a:t> </a:t>
            </a:r>
            <a:r>
              <a:rPr lang="en-US" altLang="ja-JP" sz="1200" spc="-45" dirty="0">
                <a:solidFill>
                  <a:srgbClr val="284278"/>
                </a:solidFill>
                <a:latin typeface="A-OTF リュウミン Pr6N M-KL"/>
                <a:cs typeface="A-OTF リュウミン Pr6N M-KL"/>
              </a:rPr>
              <a:t>Ⅲ</a:t>
            </a:r>
            <a:r>
              <a:rPr sz="1200" b="0" dirty="0">
                <a:solidFill>
                  <a:srgbClr val="284278"/>
                </a:solidFill>
                <a:latin typeface="A-OTF リュウミン Pr6N M-KL"/>
                <a:cs typeface="A-OTF リュウミン Pr6N M-KL"/>
              </a:rPr>
              <a:t>.</a:t>
            </a:r>
            <a:r>
              <a:rPr lang="ja-JP" altLang="en-US" sz="1200" b="0" dirty="0">
                <a:solidFill>
                  <a:srgbClr val="284278"/>
                </a:solidFill>
                <a:latin typeface="A-OTF リュウミン Pr6N M-KL"/>
                <a:cs typeface="A-OTF リュウミン Pr6N M-KL"/>
              </a:rPr>
              <a:t>　</a:t>
            </a:r>
            <a:r>
              <a:rPr lang="ja-JP" altLang="en-US" sz="1200" b="0" spc="-45" dirty="0">
                <a:solidFill>
                  <a:srgbClr val="284278"/>
                </a:solidFill>
                <a:latin typeface="A-OTF リュウミン Pr6N M-KL"/>
                <a:cs typeface="A-OTF リュウミン Pr6N M-KL"/>
              </a:rPr>
              <a:t>医療的ケア実施に向けた体制整備・環境整備</a:t>
            </a:r>
          </a:p>
          <a:p>
            <a:pPr marL="12700">
              <a:lnSpc>
                <a:spcPct val="100000"/>
              </a:lnSpc>
              <a:spcBef>
                <a:spcPts val="100"/>
              </a:spcBef>
            </a:pPr>
            <a:endParaRPr sz="1200" dirty="0">
              <a:latin typeface="A-OTF リュウミン Pr6N M-KL"/>
              <a:cs typeface="A-OTF リュウミン Pr6N M-KL"/>
            </a:endParaRPr>
          </a:p>
        </p:txBody>
      </p:sp>
      <p:sp>
        <p:nvSpPr>
          <p:cNvPr id="9" name="object 9"/>
          <p:cNvSpPr/>
          <p:nvPr/>
        </p:nvSpPr>
        <p:spPr>
          <a:xfrm>
            <a:off x="15633" y="982154"/>
            <a:ext cx="10054590" cy="13335"/>
          </a:xfrm>
          <a:custGeom>
            <a:avLst/>
            <a:gdLst/>
            <a:ahLst/>
            <a:cxnLst/>
            <a:rect l="l" t="t" r="r" b="b"/>
            <a:pathLst>
              <a:path w="10054590" h="13334">
                <a:moveTo>
                  <a:pt x="10054082" y="0"/>
                </a:moveTo>
                <a:lnTo>
                  <a:pt x="0" y="0"/>
                </a:lnTo>
                <a:lnTo>
                  <a:pt x="0" y="12712"/>
                </a:lnTo>
                <a:lnTo>
                  <a:pt x="10054082" y="12712"/>
                </a:lnTo>
                <a:lnTo>
                  <a:pt x="10054082" y="0"/>
                </a:lnTo>
                <a:close/>
              </a:path>
            </a:pathLst>
          </a:custGeom>
          <a:solidFill>
            <a:srgbClr val="284278"/>
          </a:solidFill>
        </p:spPr>
        <p:txBody>
          <a:bodyPr wrap="square" lIns="0" tIns="0" rIns="0" bIns="0" rtlCol="0"/>
          <a:lstStyle/>
          <a:p>
            <a:endParaRPr/>
          </a:p>
        </p:txBody>
      </p:sp>
      <p:sp>
        <p:nvSpPr>
          <p:cNvPr id="10" name="object 10"/>
          <p:cNvSpPr/>
          <p:nvPr/>
        </p:nvSpPr>
        <p:spPr>
          <a:xfrm>
            <a:off x="15633" y="544702"/>
            <a:ext cx="10059035" cy="172085"/>
          </a:xfrm>
          <a:custGeom>
            <a:avLst/>
            <a:gdLst/>
            <a:ahLst/>
            <a:cxnLst/>
            <a:rect l="l" t="t" r="r" b="b"/>
            <a:pathLst>
              <a:path w="10059035" h="172084">
                <a:moveTo>
                  <a:pt x="10058793" y="0"/>
                </a:moveTo>
                <a:lnTo>
                  <a:pt x="0" y="0"/>
                </a:lnTo>
                <a:lnTo>
                  <a:pt x="0" y="171881"/>
                </a:lnTo>
                <a:lnTo>
                  <a:pt x="10058793" y="171881"/>
                </a:lnTo>
                <a:lnTo>
                  <a:pt x="10058793" y="0"/>
                </a:lnTo>
                <a:close/>
              </a:path>
            </a:pathLst>
          </a:custGeom>
          <a:solidFill>
            <a:srgbClr val="284278"/>
          </a:solidFill>
        </p:spPr>
        <p:txBody>
          <a:bodyPr wrap="square" lIns="0" tIns="0" rIns="0" bIns="0" rtlCol="0"/>
          <a:lstStyle/>
          <a:p>
            <a:endParaRPr/>
          </a:p>
        </p:txBody>
      </p:sp>
      <p:sp>
        <p:nvSpPr>
          <p:cNvPr id="7" name="スライド番号プレースホルダー 6"/>
          <p:cNvSpPr>
            <a:spLocks noGrp="1"/>
          </p:cNvSpPr>
          <p:nvPr>
            <p:ph type="sldNum" sz="quarter" idx="7"/>
          </p:nvPr>
        </p:nvSpPr>
        <p:spPr/>
        <p:txBody>
          <a:bodyPr/>
          <a:lstStyle/>
          <a:p>
            <a:fld id="{B6F15528-21DE-4FAA-801E-634DDDAF4B2B}" type="slidenum">
              <a:rPr lang="en-US" altLang="ja-JP" smtClean="0"/>
              <a:pPr/>
              <a:t>40</a:t>
            </a:fld>
            <a:endParaRPr lang="ja-JP" altLang="en-US" dirty="0"/>
          </a:p>
        </p:txBody>
      </p:sp>
    </p:spTree>
    <p:extLst>
      <p:ext uri="{BB962C8B-B14F-4D97-AF65-F5344CB8AC3E}">
        <p14:creationId xmlns:p14="http://schemas.microsoft.com/office/powerpoint/2010/main" val="370252707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p:nvPr/>
        </p:nvSpPr>
        <p:spPr>
          <a:xfrm>
            <a:off x="7169243" y="878924"/>
            <a:ext cx="2794797" cy="197490"/>
          </a:xfrm>
          <a:prstGeom prst="rect">
            <a:avLst/>
          </a:prstGeom>
        </p:spPr>
        <p:txBody>
          <a:bodyPr vert="horz" wrap="square" lIns="0" tIns="12700" rIns="0" bIns="0" rtlCol="0">
            <a:spAutoFit/>
          </a:bodyPr>
          <a:lstStyle/>
          <a:p>
            <a:pPr marL="12700">
              <a:lnSpc>
                <a:spcPct val="100000"/>
              </a:lnSpc>
              <a:spcBef>
                <a:spcPts val="100"/>
              </a:spcBef>
            </a:pPr>
            <a:r>
              <a:rPr sz="1200" b="0" dirty="0">
                <a:solidFill>
                  <a:srgbClr val="284278"/>
                </a:solidFill>
                <a:latin typeface="A-OTF リュウミン Pr6N M-KL"/>
                <a:cs typeface="A-OTF リュウミン Pr6N M-KL"/>
              </a:rPr>
              <a:t>(</a:t>
            </a:r>
            <a:r>
              <a:rPr lang="en-US" altLang="ja-JP" sz="1200" b="0" dirty="0">
                <a:solidFill>
                  <a:srgbClr val="284278"/>
                </a:solidFill>
                <a:latin typeface="A-OTF リュウミン Pr6N M-KL"/>
                <a:cs typeface="A-OTF リュウミン Pr6N M-KL"/>
              </a:rPr>
              <a:t>3</a:t>
            </a:r>
            <a:r>
              <a:rPr sz="1200" b="0" dirty="0">
                <a:solidFill>
                  <a:srgbClr val="284278"/>
                </a:solidFill>
                <a:latin typeface="A-OTF リュウミン Pr6N M-KL"/>
                <a:cs typeface="A-OTF リュウミン Pr6N M-KL"/>
              </a:rPr>
              <a:t>)</a:t>
            </a:r>
            <a:r>
              <a:rPr lang="ja-JP" altLang="en-US" sz="1200" b="0" spc="-80" dirty="0">
                <a:solidFill>
                  <a:srgbClr val="284278"/>
                </a:solidFill>
                <a:latin typeface="A-OTF リュウミン Pr6N M-KL"/>
                <a:cs typeface="A-OTF リュウミン Pr6N M-KL"/>
              </a:rPr>
              <a:t>施設設備の準備</a:t>
            </a:r>
            <a:endParaRPr sz="1200" dirty="0">
              <a:latin typeface="A-OTF リュウミン Pr6N M-KL"/>
              <a:cs typeface="A-OTF リュウミン Pr6N M-KL"/>
            </a:endParaRPr>
          </a:p>
        </p:txBody>
      </p:sp>
      <p:grpSp>
        <p:nvGrpSpPr>
          <p:cNvPr id="6" name="object 6"/>
          <p:cNvGrpSpPr/>
          <p:nvPr/>
        </p:nvGrpSpPr>
        <p:grpSpPr>
          <a:xfrm>
            <a:off x="8663" y="15233"/>
            <a:ext cx="10066020" cy="1259205"/>
            <a:chOff x="8663" y="15233"/>
            <a:chExt cx="10066020" cy="1259205"/>
          </a:xfrm>
        </p:grpSpPr>
        <p:sp>
          <p:nvSpPr>
            <p:cNvPr id="7" name="object 7"/>
            <p:cNvSpPr/>
            <p:nvPr/>
          </p:nvSpPr>
          <p:spPr>
            <a:xfrm>
              <a:off x="5771845" y="15239"/>
              <a:ext cx="4302760" cy="701675"/>
            </a:xfrm>
            <a:custGeom>
              <a:avLst/>
              <a:gdLst/>
              <a:ahLst/>
              <a:cxnLst/>
              <a:rect l="l" t="t" r="r" b="b"/>
              <a:pathLst>
                <a:path w="4302759" h="701675">
                  <a:moveTo>
                    <a:pt x="4302582" y="529475"/>
                  </a:moveTo>
                  <a:lnTo>
                    <a:pt x="1066965" y="529475"/>
                  </a:lnTo>
                  <a:lnTo>
                    <a:pt x="597877" y="0"/>
                  </a:lnTo>
                  <a:lnTo>
                    <a:pt x="146519" y="529475"/>
                  </a:lnTo>
                  <a:lnTo>
                    <a:pt x="146088" y="529971"/>
                  </a:lnTo>
                  <a:lnTo>
                    <a:pt x="0" y="701357"/>
                  </a:lnTo>
                  <a:lnTo>
                    <a:pt x="4302582" y="701357"/>
                  </a:lnTo>
                  <a:lnTo>
                    <a:pt x="4302582" y="529475"/>
                  </a:lnTo>
                  <a:close/>
                </a:path>
              </a:pathLst>
            </a:custGeom>
            <a:solidFill>
              <a:srgbClr val="284278"/>
            </a:solidFill>
          </p:spPr>
          <p:txBody>
            <a:bodyPr wrap="square" lIns="0" tIns="0" rIns="0" bIns="0" rtlCol="0"/>
            <a:lstStyle/>
            <a:p>
              <a:endParaRPr/>
            </a:p>
          </p:txBody>
        </p:sp>
        <p:sp>
          <p:nvSpPr>
            <p:cNvPr id="8" name="object 8"/>
            <p:cNvSpPr/>
            <p:nvPr/>
          </p:nvSpPr>
          <p:spPr>
            <a:xfrm>
              <a:off x="8663" y="15233"/>
              <a:ext cx="6361430" cy="1259205"/>
            </a:xfrm>
            <a:custGeom>
              <a:avLst/>
              <a:gdLst/>
              <a:ahLst/>
              <a:cxnLst/>
              <a:rect l="l" t="t" r="r" b="b"/>
              <a:pathLst>
                <a:path w="6361430" h="1259205">
                  <a:moveTo>
                    <a:pt x="6361074" y="0"/>
                  </a:moveTo>
                  <a:lnTo>
                    <a:pt x="0" y="0"/>
                  </a:lnTo>
                  <a:lnTo>
                    <a:pt x="0" y="1259179"/>
                  </a:lnTo>
                  <a:lnTo>
                    <a:pt x="5286997" y="1259179"/>
                  </a:lnTo>
                  <a:lnTo>
                    <a:pt x="6361074" y="0"/>
                  </a:lnTo>
                  <a:close/>
                </a:path>
              </a:pathLst>
            </a:custGeom>
            <a:solidFill>
              <a:srgbClr val="215198"/>
            </a:solidFill>
          </p:spPr>
          <p:txBody>
            <a:bodyPr wrap="square" lIns="0" tIns="0" rIns="0" bIns="0" rtlCol="0"/>
            <a:lstStyle/>
            <a:p>
              <a:endParaRPr/>
            </a:p>
          </p:txBody>
        </p:sp>
      </p:grpSp>
      <p:sp>
        <p:nvSpPr>
          <p:cNvPr id="9" name="object 9"/>
          <p:cNvSpPr txBox="1">
            <a:spLocks noGrp="1"/>
          </p:cNvSpPr>
          <p:nvPr>
            <p:ph type="title"/>
          </p:nvPr>
        </p:nvSpPr>
        <p:spPr>
          <a:xfrm>
            <a:off x="622300" y="644835"/>
            <a:ext cx="4144307" cy="382156"/>
          </a:xfrm>
          <a:prstGeom prst="rect">
            <a:avLst/>
          </a:prstGeom>
        </p:spPr>
        <p:txBody>
          <a:bodyPr vert="horz" wrap="square" lIns="0" tIns="12700" rIns="0" bIns="0" rtlCol="0">
            <a:spAutoFit/>
          </a:bodyPr>
          <a:lstStyle/>
          <a:p>
            <a:pPr marL="12700">
              <a:lnSpc>
                <a:spcPct val="100000"/>
              </a:lnSpc>
              <a:spcBef>
                <a:spcPts val="100"/>
              </a:spcBef>
            </a:pPr>
            <a:r>
              <a:rPr lang="ja-JP" altLang="en-US" sz="2400" b="0" i="0" spc="-85" dirty="0">
                <a:latin typeface="A-OTF リュウミン Pr6N M-KL"/>
                <a:cs typeface="A-OTF リュウミン Pr6N M-KL"/>
              </a:rPr>
              <a:t>受入れ事業所の施設設備</a:t>
            </a:r>
            <a:endParaRPr lang="ja-JP" altLang="en-US" sz="2400" dirty="0">
              <a:latin typeface="A-OTF リュウミン Pr6N M-KL"/>
              <a:cs typeface="A-OTF リュウミン Pr6N M-KL"/>
            </a:endParaRPr>
          </a:p>
        </p:txBody>
      </p:sp>
      <p:sp>
        <p:nvSpPr>
          <p:cNvPr id="11" name="object 11"/>
          <p:cNvSpPr/>
          <p:nvPr/>
        </p:nvSpPr>
        <p:spPr>
          <a:xfrm>
            <a:off x="5372201" y="1266366"/>
            <a:ext cx="4711599"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grpSp>
        <p:nvGrpSpPr>
          <p:cNvPr id="12" name="object 12"/>
          <p:cNvGrpSpPr/>
          <p:nvPr/>
        </p:nvGrpSpPr>
        <p:grpSpPr>
          <a:xfrm>
            <a:off x="9099959" y="7044409"/>
            <a:ext cx="980440" cy="172085"/>
            <a:chOff x="9099959" y="7044409"/>
            <a:chExt cx="980440" cy="172085"/>
          </a:xfrm>
        </p:grpSpPr>
        <p:sp>
          <p:nvSpPr>
            <p:cNvPr id="13" name="object 13"/>
            <p:cNvSpPr/>
            <p:nvPr/>
          </p:nvSpPr>
          <p:spPr>
            <a:xfrm>
              <a:off x="9516378" y="7044409"/>
              <a:ext cx="563880" cy="172085"/>
            </a:xfrm>
            <a:custGeom>
              <a:avLst/>
              <a:gdLst/>
              <a:ahLst/>
              <a:cxnLst/>
              <a:rect l="l" t="t" r="r" b="b"/>
              <a:pathLst>
                <a:path w="563879" h="172084">
                  <a:moveTo>
                    <a:pt x="563410" y="0"/>
                  </a:moveTo>
                  <a:lnTo>
                    <a:pt x="0" y="0"/>
                  </a:lnTo>
                  <a:lnTo>
                    <a:pt x="220459" y="171475"/>
                  </a:lnTo>
                  <a:lnTo>
                    <a:pt x="563410" y="171475"/>
                  </a:lnTo>
                  <a:lnTo>
                    <a:pt x="563410" y="0"/>
                  </a:lnTo>
                  <a:close/>
                </a:path>
              </a:pathLst>
            </a:custGeom>
            <a:solidFill>
              <a:srgbClr val="284278"/>
            </a:solidFill>
          </p:spPr>
          <p:txBody>
            <a:bodyPr wrap="square" lIns="0" tIns="0" rIns="0" bIns="0" rtlCol="0"/>
            <a:lstStyle/>
            <a:p>
              <a:endParaRPr/>
            </a:p>
          </p:txBody>
        </p:sp>
        <p:sp>
          <p:nvSpPr>
            <p:cNvPr id="14" name="object 14"/>
            <p:cNvSpPr/>
            <p:nvPr/>
          </p:nvSpPr>
          <p:spPr>
            <a:xfrm>
              <a:off x="9099959" y="7044412"/>
              <a:ext cx="636905" cy="172085"/>
            </a:xfrm>
            <a:custGeom>
              <a:avLst/>
              <a:gdLst/>
              <a:ahLst/>
              <a:cxnLst/>
              <a:rect l="l" t="t" r="r" b="b"/>
              <a:pathLst>
                <a:path w="636904" h="172084">
                  <a:moveTo>
                    <a:pt x="416420" y="0"/>
                  </a:moveTo>
                  <a:lnTo>
                    <a:pt x="0" y="0"/>
                  </a:lnTo>
                  <a:lnTo>
                    <a:pt x="0" y="171462"/>
                  </a:lnTo>
                  <a:lnTo>
                    <a:pt x="636879" y="171462"/>
                  </a:lnTo>
                  <a:lnTo>
                    <a:pt x="416420" y="0"/>
                  </a:lnTo>
                  <a:close/>
                </a:path>
              </a:pathLst>
            </a:custGeom>
            <a:solidFill>
              <a:srgbClr val="231F20"/>
            </a:solidFill>
          </p:spPr>
          <p:txBody>
            <a:bodyPr wrap="square" lIns="0" tIns="0" rIns="0" bIns="0" rtlCol="0"/>
            <a:lstStyle/>
            <a:p>
              <a:endParaRPr/>
            </a:p>
          </p:txBody>
        </p:sp>
      </p:grpSp>
      <p:sp>
        <p:nvSpPr>
          <p:cNvPr id="19" name="object 3">
            <a:extLst>
              <a:ext uri="{FF2B5EF4-FFF2-40B4-BE49-F238E27FC236}">
                <a16:creationId xmlns:a16="http://schemas.microsoft.com/office/drawing/2014/main" xmlns="" id="{EF895DBB-B7C2-496F-803A-13E2A0E2B029}"/>
              </a:ext>
            </a:extLst>
          </p:cNvPr>
          <p:cNvSpPr txBox="1"/>
          <p:nvPr/>
        </p:nvSpPr>
        <p:spPr>
          <a:xfrm>
            <a:off x="559752" y="6899298"/>
            <a:ext cx="4114800" cy="462306"/>
          </a:xfrm>
          <a:prstGeom prst="rect">
            <a:avLst/>
          </a:prstGeom>
        </p:spPr>
        <p:txBody>
          <a:bodyPr vert="horz" wrap="square" lIns="0" tIns="92075" rIns="0" bIns="0" rtlCol="0">
            <a:spAutoFit/>
          </a:bodyPr>
          <a:lstStyle/>
          <a:p>
            <a:pPr marL="12700">
              <a:lnSpc>
                <a:spcPct val="100000"/>
              </a:lnSpc>
            </a:pPr>
            <a:r>
              <a:rPr lang="ja-JP" altLang="en-US" sz="800" spc="20" dirty="0">
                <a:solidFill>
                  <a:srgbClr val="231F20"/>
                </a:solidFill>
                <a:latin typeface="+mn-ea"/>
                <a:cs typeface="A-OTF リュウミン Pr6N M-KL"/>
              </a:rPr>
              <a:t>障害児通所支援事業所等における安全な医療的ケアの実施体制の構築に関する調査研究</a:t>
            </a:r>
          </a:p>
          <a:p>
            <a:pPr marL="12700">
              <a:lnSpc>
                <a:spcPct val="100000"/>
              </a:lnSpc>
            </a:pPr>
            <a:r>
              <a:rPr lang="ja-JP" altLang="en-US" sz="800" spc="20" dirty="0">
                <a:solidFill>
                  <a:srgbClr val="231F20"/>
                </a:solidFill>
                <a:latin typeface="+mn-ea"/>
                <a:cs typeface="A-OTF リュウミン Pr6N M-KL"/>
              </a:rPr>
              <a:t>みずほ情報総研株式会社</a:t>
            </a:r>
          </a:p>
          <a:p>
            <a:pPr marL="12700">
              <a:lnSpc>
                <a:spcPct val="100000"/>
              </a:lnSpc>
            </a:pPr>
            <a:r>
              <a:rPr lang="en-US" altLang="ja-JP" sz="800" spc="20" dirty="0">
                <a:solidFill>
                  <a:srgbClr val="231F20"/>
                </a:solidFill>
                <a:latin typeface="+mn-ea"/>
                <a:cs typeface="A-OTF リュウミン Pr6N M-KL"/>
              </a:rPr>
              <a:t>【</a:t>
            </a:r>
            <a:r>
              <a:rPr lang="en-US" altLang="ja-JP" sz="800" dirty="0" err="1">
                <a:latin typeface="+mn-ea"/>
                <a:cs typeface="A-OTF リュウミン Pr6N M-KL"/>
              </a:rPr>
              <a:t>Part.Ⅲ</a:t>
            </a:r>
            <a:r>
              <a:rPr lang="en-US" altLang="ja-JP" sz="800" spc="20" dirty="0">
                <a:solidFill>
                  <a:srgbClr val="231F20"/>
                </a:solidFill>
                <a:latin typeface="+mn-ea"/>
                <a:cs typeface="A-OTF リュウミン Pr6N M-KL"/>
              </a:rPr>
              <a:t>】</a:t>
            </a:r>
            <a:r>
              <a:rPr lang="ja-JP" altLang="en-US" sz="800" spc="20" dirty="0">
                <a:solidFill>
                  <a:srgbClr val="231F20"/>
                </a:solidFill>
                <a:latin typeface="+mn-ea"/>
                <a:cs typeface="A-OTF リュウミン Pr6N M-KL"/>
              </a:rPr>
              <a:t>医療的ケア実施に向けた体制整備・環境整備</a:t>
            </a:r>
          </a:p>
        </p:txBody>
      </p:sp>
      <p:sp>
        <p:nvSpPr>
          <p:cNvPr id="20" name="object 11">
            <a:extLst>
              <a:ext uri="{FF2B5EF4-FFF2-40B4-BE49-F238E27FC236}">
                <a16:creationId xmlns:a16="http://schemas.microsoft.com/office/drawing/2014/main" xmlns="" id="{63A56CAB-545D-4816-A67E-F5C961013BE3}"/>
              </a:ext>
            </a:extLst>
          </p:cNvPr>
          <p:cNvSpPr/>
          <p:nvPr/>
        </p:nvSpPr>
        <p:spPr>
          <a:xfrm>
            <a:off x="546100" y="6859906"/>
            <a:ext cx="9524048"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sp>
        <p:nvSpPr>
          <p:cNvPr id="21" name="object 2">
            <a:extLst>
              <a:ext uri="{FF2B5EF4-FFF2-40B4-BE49-F238E27FC236}">
                <a16:creationId xmlns:a16="http://schemas.microsoft.com/office/drawing/2014/main" xmlns="" id="{DDEA1F01-4783-4DA7-AE1F-2968612766EB}"/>
              </a:ext>
            </a:extLst>
          </p:cNvPr>
          <p:cNvSpPr txBox="1"/>
          <p:nvPr/>
        </p:nvSpPr>
        <p:spPr>
          <a:xfrm>
            <a:off x="5578819" y="1403274"/>
            <a:ext cx="3964370" cy="3083536"/>
          </a:xfrm>
          <a:prstGeom prst="rect">
            <a:avLst/>
          </a:prstGeom>
        </p:spPr>
        <p:txBody>
          <a:bodyPr vert="horz" wrap="square" lIns="0" tIns="92075" rIns="0" bIns="0" rtlCol="0">
            <a:spAutoFit/>
          </a:bodyPr>
          <a:lstStyle/>
          <a:p>
            <a:pPr marL="12700">
              <a:lnSpc>
                <a:spcPct val="100000"/>
              </a:lnSpc>
              <a:spcBef>
                <a:spcPts val="725"/>
              </a:spcBef>
            </a:pPr>
            <a:r>
              <a:rPr lang="ja-JP" altLang="en-US" b="1" dirty="0">
                <a:solidFill>
                  <a:srgbClr val="EF4136"/>
                </a:solidFill>
                <a:latin typeface="A-OTF リュウミン Pr6N EB-KL"/>
                <a:cs typeface="A-OTF リュウミン Pr6N EB-KL"/>
              </a:rPr>
              <a:t>事業所における必要な施設設備</a:t>
            </a:r>
            <a:r>
              <a:rPr sz="1800" b="1" dirty="0">
                <a:solidFill>
                  <a:srgbClr val="EF4136"/>
                </a:solidFill>
                <a:latin typeface="A-OTF リュウミン Pr6N EB-KL"/>
                <a:cs typeface="A-OTF リュウミン Pr6N EB-KL"/>
              </a:rPr>
              <a:t>：</a:t>
            </a:r>
            <a:endParaRPr sz="1800" dirty="0">
              <a:latin typeface="A-OTF リュウミン Pr6N EB-KL"/>
              <a:cs typeface="A-OTF リュウミン Pr6N EB-KL"/>
            </a:endParaRPr>
          </a:p>
          <a:p>
            <a:pPr marL="12700">
              <a:lnSpc>
                <a:spcPct val="150000"/>
              </a:lnSpc>
              <a:spcBef>
                <a:spcPts val="490"/>
              </a:spcBef>
            </a:pPr>
            <a:r>
              <a:rPr lang="ja-JP" altLang="en-US" sz="1400" b="0" spc="25" dirty="0">
                <a:solidFill>
                  <a:srgbClr val="231F20"/>
                </a:solidFill>
                <a:latin typeface="A-OTF リュウミン Pr6N M-KL"/>
                <a:cs typeface="A-OTF リュウミン Pr6N M-KL"/>
              </a:rPr>
              <a:t>医療的ケア児者の受入れにあたっては、必要とされる医療的ケアの内容により、施設設備の整備も行います。</a:t>
            </a:r>
          </a:p>
          <a:p>
            <a:pPr marL="12700">
              <a:lnSpc>
                <a:spcPct val="150000"/>
              </a:lnSpc>
              <a:spcBef>
                <a:spcPts val="490"/>
              </a:spcBef>
            </a:pPr>
            <a:r>
              <a:rPr lang="ja-JP" altLang="en-US" sz="1400" b="0" spc="25" dirty="0">
                <a:solidFill>
                  <a:srgbClr val="231F20"/>
                </a:solidFill>
                <a:latin typeface="A-OTF リュウミン Pr6N M-KL"/>
                <a:cs typeface="A-OTF リュウミン Pr6N M-KL"/>
              </a:rPr>
              <a:t>車いす等の利用がある場合にはスロープの整備や動線の確保、人工呼吸器等の利用がある場合には、コンセントの位置を工夫し電源を取りやすく</a:t>
            </a:r>
            <a:r>
              <a:rPr lang="ja-JP" altLang="en-US" sz="1400" spc="25" dirty="0">
                <a:solidFill>
                  <a:srgbClr val="231F20"/>
                </a:solidFill>
                <a:latin typeface="A-OTF リュウミン Pr6N M-KL"/>
                <a:cs typeface="A-OTF リュウミン Pr6N M-KL"/>
              </a:rPr>
              <a:t>する、 送迎を行う場合には、車いすの対応が可能な車両を確保する等</a:t>
            </a:r>
            <a:r>
              <a:rPr lang="ja-JP" altLang="en-US" sz="1400" b="0" spc="25" dirty="0">
                <a:solidFill>
                  <a:srgbClr val="231F20"/>
                </a:solidFill>
                <a:latin typeface="A-OTF リュウミン Pr6N M-KL"/>
                <a:cs typeface="A-OTF リュウミン Pr6N M-KL"/>
              </a:rPr>
              <a:t>、必要に応じた工夫を行います。</a:t>
            </a:r>
          </a:p>
        </p:txBody>
      </p:sp>
      <p:sp>
        <p:nvSpPr>
          <p:cNvPr id="22" name="object 2">
            <a:extLst>
              <a:ext uri="{FF2B5EF4-FFF2-40B4-BE49-F238E27FC236}">
                <a16:creationId xmlns:a16="http://schemas.microsoft.com/office/drawing/2014/main" xmlns="" id="{5EB27B85-548B-43D8-B6DD-C5221A51CDF0}"/>
              </a:ext>
            </a:extLst>
          </p:cNvPr>
          <p:cNvSpPr txBox="1"/>
          <p:nvPr/>
        </p:nvSpPr>
        <p:spPr>
          <a:xfrm>
            <a:off x="5578819" y="4395492"/>
            <a:ext cx="3964370" cy="1671933"/>
          </a:xfrm>
          <a:prstGeom prst="rect">
            <a:avLst/>
          </a:prstGeom>
        </p:spPr>
        <p:txBody>
          <a:bodyPr vert="horz" wrap="square" lIns="0" tIns="92075" rIns="0" bIns="0" rtlCol="0">
            <a:spAutoFit/>
          </a:bodyPr>
          <a:lstStyle/>
          <a:p>
            <a:pPr marL="12700">
              <a:lnSpc>
                <a:spcPct val="150000"/>
              </a:lnSpc>
              <a:spcBef>
                <a:spcPts val="490"/>
              </a:spcBef>
            </a:pPr>
            <a:r>
              <a:rPr lang="ja-JP" altLang="en-US" sz="1400" b="0" spc="25" dirty="0">
                <a:solidFill>
                  <a:srgbClr val="231F20"/>
                </a:solidFill>
                <a:latin typeface="A-OTF リュウミン Pr6N M-KL"/>
                <a:cs typeface="A-OTF リュウミン Pr6N M-KL"/>
              </a:rPr>
              <a:t>一言で医療的ケア児者と言っても一人ひとりの身体能力・活動範囲は大きく異なります。寝たきりの利用者と動ける利用者が同じ時間帯に利用する場合には、活動場所を分けたり、見守りの体制を確保する等の工夫が必要です。</a:t>
            </a:r>
          </a:p>
        </p:txBody>
      </p:sp>
      <p:sp>
        <p:nvSpPr>
          <p:cNvPr id="23" name="object 2">
            <a:extLst>
              <a:ext uri="{FF2B5EF4-FFF2-40B4-BE49-F238E27FC236}">
                <a16:creationId xmlns:a16="http://schemas.microsoft.com/office/drawing/2014/main" xmlns="" id="{B737C87D-41DA-4238-8FBB-46E3143A9E0A}"/>
              </a:ext>
            </a:extLst>
          </p:cNvPr>
          <p:cNvSpPr txBox="1"/>
          <p:nvPr/>
        </p:nvSpPr>
        <p:spPr>
          <a:xfrm>
            <a:off x="773218" y="3060767"/>
            <a:ext cx="4163338" cy="1800173"/>
          </a:xfrm>
          <a:prstGeom prst="rect">
            <a:avLst/>
          </a:prstGeom>
        </p:spPr>
        <p:txBody>
          <a:bodyPr vert="horz" wrap="square" lIns="0" tIns="92075" rIns="0" bIns="0" rtlCol="0">
            <a:spAutoFit/>
          </a:bodyPr>
          <a:lstStyle/>
          <a:p>
            <a:pPr marL="12700">
              <a:lnSpc>
                <a:spcPct val="150000"/>
              </a:lnSpc>
              <a:spcBef>
                <a:spcPts val="490"/>
              </a:spcBef>
            </a:pPr>
            <a:r>
              <a:rPr lang="ja-JP" altLang="en-US" sz="1400" spc="25" dirty="0">
                <a:solidFill>
                  <a:srgbClr val="231F20"/>
                </a:solidFill>
                <a:latin typeface="A-OTF リュウミン Pr6N M-KL"/>
                <a:cs typeface="A-OTF リュウミン Pr6N M-KL"/>
              </a:rPr>
              <a:t>■車いす等の利用：スロープの整備や動線の確保</a:t>
            </a:r>
            <a:endParaRPr lang="en-US" altLang="ja-JP" sz="1400" spc="25" dirty="0">
              <a:solidFill>
                <a:srgbClr val="231F20"/>
              </a:solidFill>
              <a:latin typeface="A-OTF リュウミン Pr6N M-KL"/>
              <a:cs typeface="A-OTF リュウミン Pr6N M-KL"/>
            </a:endParaRPr>
          </a:p>
          <a:p>
            <a:pPr marL="12700">
              <a:lnSpc>
                <a:spcPct val="150000"/>
              </a:lnSpc>
              <a:spcBef>
                <a:spcPts val="490"/>
              </a:spcBef>
            </a:pPr>
            <a:r>
              <a:rPr lang="ja-JP" altLang="en-US" sz="1400" spc="25" dirty="0">
                <a:solidFill>
                  <a:srgbClr val="231F20"/>
                </a:solidFill>
                <a:latin typeface="A-OTF リュウミン Pr6N M-KL"/>
                <a:cs typeface="A-OTF リュウミン Pr6N M-KL"/>
              </a:rPr>
              <a:t>■人工呼吸器等の利用：コンセントの位置を工夫し電源を取りやすくする工夫</a:t>
            </a:r>
            <a:endParaRPr lang="en-US" altLang="ja-JP" sz="1400" spc="25" dirty="0">
              <a:solidFill>
                <a:srgbClr val="231F20"/>
              </a:solidFill>
              <a:latin typeface="A-OTF リュウミン Pr6N M-KL"/>
              <a:cs typeface="A-OTF リュウミン Pr6N M-KL"/>
            </a:endParaRPr>
          </a:p>
          <a:p>
            <a:pPr marL="12700">
              <a:lnSpc>
                <a:spcPct val="150000"/>
              </a:lnSpc>
              <a:spcBef>
                <a:spcPts val="490"/>
              </a:spcBef>
            </a:pPr>
            <a:r>
              <a:rPr lang="ja-JP" altLang="en-US" sz="1400" spc="25" dirty="0">
                <a:solidFill>
                  <a:srgbClr val="231F20"/>
                </a:solidFill>
                <a:latin typeface="A-OTF リュウミン Pr6N M-KL"/>
                <a:cs typeface="A-OTF リュウミン Pr6N M-KL"/>
              </a:rPr>
              <a:t>■送迎を行う場合：車いすの対応が可能な車両を確保</a:t>
            </a:r>
            <a:r>
              <a:rPr lang="en-US" altLang="ja-JP" sz="1400" spc="25" dirty="0">
                <a:solidFill>
                  <a:srgbClr val="231F20"/>
                </a:solidFill>
                <a:latin typeface="A-OTF リュウミン Pr6N M-KL"/>
                <a:cs typeface="A-OTF リュウミン Pr6N M-KL"/>
              </a:rPr>
              <a:t>			</a:t>
            </a:r>
            <a:r>
              <a:rPr lang="ja-JP" altLang="en-US" sz="1400" spc="25" dirty="0">
                <a:solidFill>
                  <a:srgbClr val="231F20"/>
                </a:solidFill>
                <a:latin typeface="A-OTF リュウミン Pr6N M-KL"/>
                <a:cs typeface="A-OTF リュウミン Pr6N M-KL"/>
              </a:rPr>
              <a:t>　　　　　　　　　　等</a:t>
            </a:r>
          </a:p>
        </p:txBody>
      </p:sp>
      <p:sp>
        <p:nvSpPr>
          <p:cNvPr id="24" name="正方形/長方形 23">
            <a:extLst>
              <a:ext uri="{FF2B5EF4-FFF2-40B4-BE49-F238E27FC236}">
                <a16:creationId xmlns:a16="http://schemas.microsoft.com/office/drawing/2014/main" xmlns="" id="{3B886110-0B16-4820-80CC-5A387E19622A}"/>
              </a:ext>
            </a:extLst>
          </p:cNvPr>
          <p:cNvSpPr/>
          <p:nvPr/>
        </p:nvSpPr>
        <p:spPr>
          <a:xfrm>
            <a:off x="619633" y="2397911"/>
            <a:ext cx="4481195" cy="2892276"/>
          </a:xfrm>
          <a:prstGeom prst="rect">
            <a:avLst/>
          </a:prstGeom>
          <a:noFill/>
          <a:ln w="12700">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テキスト ボックス 24">
            <a:extLst>
              <a:ext uri="{FF2B5EF4-FFF2-40B4-BE49-F238E27FC236}">
                <a16:creationId xmlns:a16="http://schemas.microsoft.com/office/drawing/2014/main" xmlns="" id="{D8CB226A-4174-4622-B8BD-34CFA97DDDDB}"/>
              </a:ext>
            </a:extLst>
          </p:cNvPr>
          <p:cNvSpPr txBox="1"/>
          <p:nvPr/>
        </p:nvSpPr>
        <p:spPr>
          <a:xfrm>
            <a:off x="1268118" y="2554367"/>
            <a:ext cx="3173538" cy="307777"/>
          </a:xfrm>
          <a:prstGeom prst="rect">
            <a:avLst/>
          </a:prstGeom>
          <a:solidFill>
            <a:schemeClr val="tx1"/>
          </a:solidFill>
          <a:ln>
            <a:solidFill>
              <a:schemeClr val="tx1"/>
            </a:solidFill>
          </a:ln>
        </p:spPr>
        <p:txBody>
          <a:bodyPr wrap="square" rtlCol="0">
            <a:spAutoFit/>
          </a:bodyPr>
          <a:lstStyle/>
          <a:p>
            <a:pPr algn="ctr"/>
            <a:r>
              <a:rPr lang="ja-JP" altLang="en-US" sz="1400" b="1" dirty="0">
                <a:solidFill>
                  <a:schemeClr val="bg1"/>
                </a:solidFill>
              </a:rPr>
              <a:t>事業所の施設設備例</a:t>
            </a:r>
            <a:endParaRPr kumimoji="1" lang="en-US" altLang="ja-JP" sz="1400" b="1" dirty="0">
              <a:solidFill>
                <a:schemeClr val="bg1"/>
              </a:solidFill>
            </a:endParaRPr>
          </a:p>
        </p:txBody>
      </p:sp>
      <p:sp>
        <p:nvSpPr>
          <p:cNvPr id="2" name="スライド番号プレースホルダー 1"/>
          <p:cNvSpPr>
            <a:spLocks noGrp="1"/>
          </p:cNvSpPr>
          <p:nvPr>
            <p:ph type="sldNum" sz="quarter" idx="7"/>
          </p:nvPr>
        </p:nvSpPr>
        <p:spPr/>
        <p:txBody>
          <a:bodyPr/>
          <a:lstStyle/>
          <a:p>
            <a:fld id="{B6F15528-21DE-4FAA-801E-634DDDAF4B2B}" type="slidenum">
              <a:rPr lang="en-US" altLang="ja-JP" smtClean="0"/>
              <a:pPr/>
              <a:t>41</a:t>
            </a:fld>
            <a:endParaRPr lang="ja-JP" altLang="en-US" dirty="0"/>
          </a:p>
        </p:txBody>
      </p:sp>
    </p:spTree>
    <p:extLst>
      <p:ext uri="{BB962C8B-B14F-4D97-AF65-F5344CB8AC3E}">
        <p14:creationId xmlns:p14="http://schemas.microsoft.com/office/powerpoint/2010/main" val="396422742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0" y="0"/>
            <a:ext cx="10079990" cy="7543800"/>
            <a:chOff x="0" y="0"/>
            <a:chExt cx="10079990" cy="7543800"/>
          </a:xfrm>
        </p:grpSpPr>
        <p:sp>
          <p:nvSpPr>
            <p:cNvPr id="3" name="object 3"/>
            <p:cNvSpPr/>
            <p:nvPr/>
          </p:nvSpPr>
          <p:spPr>
            <a:xfrm>
              <a:off x="0" y="0"/>
              <a:ext cx="10072278" cy="7543596"/>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9516389" y="7044409"/>
              <a:ext cx="563880" cy="172085"/>
            </a:xfrm>
            <a:custGeom>
              <a:avLst/>
              <a:gdLst/>
              <a:ahLst/>
              <a:cxnLst/>
              <a:rect l="l" t="t" r="r" b="b"/>
              <a:pathLst>
                <a:path w="563879" h="172084">
                  <a:moveTo>
                    <a:pt x="563397" y="0"/>
                  </a:moveTo>
                  <a:lnTo>
                    <a:pt x="0" y="0"/>
                  </a:lnTo>
                  <a:lnTo>
                    <a:pt x="220459" y="171475"/>
                  </a:lnTo>
                  <a:lnTo>
                    <a:pt x="563397" y="171475"/>
                  </a:lnTo>
                  <a:lnTo>
                    <a:pt x="563397" y="0"/>
                  </a:lnTo>
                  <a:close/>
                </a:path>
              </a:pathLst>
            </a:custGeom>
            <a:solidFill>
              <a:srgbClr val="284278"/>
            </a:solidFill>
          </p:spPr>
          <p:txBody>
            <a:bodyPr wrap="square" lIns="0" tIns="0" rIns="0" bIns="0" rtlCol="0"/>
            <a:lstStyle/>
            <a:p>
              <a:endParaRPr/>
            </a:p>
          </p:txBody>
        </p:sp>
        <p:sp>
          <p:nvSpPr>
            <p:cNvPr id="5" name="object 5"/>
            <p:cNvSpPr/>
            <p:nvPr/>
          </p:nvSpPr>
          <p:spPr>
            <a:xfrm>
              <a:off x="9099965" y="7044411"/>
              <a:ext cx="636905" cy="172085"/>
            </a:xfrm>
            <a:custGeom>
              <a:avLst/>
              <a:gdLst/>
              <a:ahLst/>
              <a:cxnLst/>
              <a:rect l="l" t="t" r="r" b="b"/>
              <a:pathLst>
                <a:path w="636904" h="172084">
                  <a:moveTo>
                    <a:pt x="416420" y="0"/>
                  </a:moveTo>
                  <a:lnTo>
                    <a:pt x="0" y="0"/>
                  </a:lnTo>
                  <a:lnTo>
                    <a:pt x="0" y="171462"/>
                  </a:lnTo>
                  <a:lnTo>
                    <a:pt x="636879" y="171462"/>
                  </a:lnTo>
                  <a:lnTo>
                    <a:pt x="416420" y="0"/>
                  </a:lnTo>
                  <a:close/>
                </a:path>
              </a:pathLst>
            </a:custGeom>
            <a:solidFill>
              <a:srgbClr val="231F20"/>
            </a:solidFill>
          </p:spPr>
          <p:txBody>
            <a:bodyPr wrap="square" lIns="0" tIns="0" rIns="0" bIns="0" rtlCol="0"/>
            <a:lstStyle/>
            <a:p>
              <a:endParaRPr/>
            </a:p>
          </p:txBody>
        </p:sp>
      </p:grpSp>
      <p:sp>
        <p:nvSpPr>
          <p:cNvPr id="6" name="object 6"/>
          <p:cNvSpPr txBox="1">
            <a:spLocks noGrp="1"/>
          </p:cNvSpPr>
          <p:nvPr>
            <p:ph type="title"/>
          </p:nvPr>
        </p:nvSpPr>
        <p:spPr>
          <a:xfrm>
            <a:off x="544286" y="1962204"/>
            <a:ext cx="7012214" cy="3493008"/>
          </a:xfrm>
          <a:prstGeom prst="rect">
            <a:avLst/>
          </a:prstGeom>
        </p:spPr>
        <p:txBody>
          <a:bodyPr vert="horz" wrap="square" lIns="0" tIns="189230" rIns="0" bIns="0" rtlCol="0">
            <a:spAutoFit/>
          </a:bodyPr>
          <a:lstStyle/>
          <a:p>
            <a:pPr marL="57150">
              <a:lnSpc>
                <a:spcPct val="100000"/>
              </a:lnSpc>
              <a:spcBef>
                <a:spcPts val="1490"/>
              </a:spcBef>
            </a:pPr>
            <a:r>
              <a:rPr lang="ja-JP" altLang="en-US" sz="6000" b="0" i="0" spc="-105" dirty="0">
                <a:solidFill>
                  <a:srgbClr val="215198"/>
                </a:solidFill>
                <a:latin typeface="A-OTF リュウミン Pr6N M-KL"/>
                <a:cs typeface="A-OTF リュウミン Pr6N M-KL"/>
              </a:rPr>
              <a:t>（</a:t>
            </a:r>
            <a:r>
              <a:rPr lang="en-US" altLang="ja-JP" sz="6000" b="0" i="0" spc="-105" dirty="0">
                <a:solidFill>
                  <a:srgbClr val="215198"/>
                </a:solidFill>
                <a:latin typeface="A-OTF リュウミン Pr6N M-KL"/>
                <a:cs typeface="A-OTF リュウミン Pr6N M-KL"/>
              </a:rPr>
              <a:t>4</a:t>
            </a:r>
            <a:r>
              <a:rPr lang="ja-JP" altLang="en-US" sz="6000" b="0" i="0" spc="-105" dirty="0">
                <a:solidFill>
                  <a:srgbClr val="215198"/>
                </a:solidFill>
                <a:latin typeface="A-OTF リュウミン Pr6N M-KL"/>
                <a:cs typeface="A-OTF リュウミン Pr6N M-KL"/>
              </a:rPr>
              <a:t>）</a:t>
            </a:r>
            <a:endParaRPr sz="6000" dirty="0">
              <a:latin typeface="A-OTF リュウミン Pr6N M-KL"/>
              <a:cs typeface="A-OTF リュウミン Pr6N M-KL"/>
            </a:endParaRPr>
          </a:p>
          <a:p>
            <a:pPr marL="12700" marR="5080">
              <a:lnSpc>
                <a:spcPct val="104200"/>
              </a:lnSpc>
              <a:spcBef>
                <a:spcPts val="875"/>
              </a:spcBef>
            </a:pPr>
            <a:r>
              <a:rPr lang="ja-JP" altLang="en-US" sz="4800" b="0" i="0" dirty="0">
                <a:solidFill>
                  <a:srgbClr val="215198"/>
                </a:solidFill>
                <a:latin typeface="A-OTF リュウミン Pr6N M-KL"/>
                <a:cs typeface="A-OTF リュウミン Pr6N M-KL"/>
              </a:rPr>
              <a:t>利用者に関する情報収集・医療的ケア実施のための書式等の整備</a:t>
            </a:r>
            <a:endParaRPr lang="ja-JP" altLang="en-US" sz="4800" dirty="0">
              <a:latin typeface="A-OTF リュウミン Pr6N M-KL"/>
              <a:cs typeface="A-OTF リュウミン Pr6N M-KL"/>
            </a:endParaRPr>
          </a:p>
        </p:txBody>
      </p:sp>
      <p:sp>
        <p:nvSpPr>
          <p:cNvPr id="8" name="object 8"/>
          <p:cNvSpPr txBox="1"/>
          <p:nvPr/>
        </p:nvSpPr>
        <p:spPr>
          <a:xfrm>
            <a:off x="6261100" y="747471"/>
            <a:ext cx="3810000" cy="394980"/>
          </a:xfrm>
          <a:prstGeom prst="rect">
            <a:avLst/>
          </a:prstGeom>
        </p:spPr>
        <p:txBody>
          <a:bodyPr vert="horz" wrap="square" lIns="0" tIns="12700" rIns="0" bIns="0" rtlCol="0">
            <a:spAutoFit/>
          </a:bodyPr>
          <a:lstStyle/>
          <a:p>
            <a:pPr marL="12700">
              <a:lnSpc>
                <a:spcPct val="100000"/>
              </a:lnSpc>
              <a:spcBef>
                <a:spcPts val="100"/>
              </a:spcBef>
            </a:pPr>
            <a:r>
              <a:rPr sz="1200" b="0" dirty="0">
                <a:solidFill>
                  <a:srgbClr val="284278"/>
                </a:solidFill>
                <a:latin typeface="A-OTF リュウミン Pr6N M-KL"/>
                <a:cs typeface="A-OTF リュウミン Pr6N M-KL"/>
              </a:rPr>
              <a:t>Part</a:t>
            </a:r>
            <a:r>
              <a:rPr sz="1200" b="0" spc="-45" dirty="0">
                <a:solidFill>
                  <a:srgbClr val="284278"/>
                </a:solidFill>
                <a:latin typeface="A-OTF リュウミン Pr6N M-KL"/>
                <a:cs typeface="A-OTF リュウミン Pr6N M-KL"/>
              </a:rPr>
              <a:t> </a:t>
            </a:r>
            <a:r>
              <a:rPr lang="en-US" altLang="ja-JP" sz="1200" spc="-45" dirty="0">
                <a:solidFill>
                  <a:srgbClr val="284278"/>
                </a:solidFill>
                <a:latin typeface="A-OTF リュウミン Pr6N M-KL"/>
                <a:cs typeface="A-OTF リュウミン Pr6N M-KL"/>
              </a:rPr>
              <a:t>Ⅲ</a:t>
            </a:r>
            <a:r>
              <a:rPr sz="1200" b="0" dirty="0">
                <a:solidFill>
                  <a:srgbClr val="284278"/>
                </a:solidFill>
                <a:latin typeface="A-OTF リュウミン Pr6N M-KL"/>
                <a:cs typeface="A-OTF リュウミン Pr6N M-KL"/>
              </a:rPr>
              <a:t>.</a:t>
            </a:r>
            <a:r>
              <a:rPr lang="ja-JP" altLang="en-US" sz="1200" b="0" dirty="0">
                <a:solidFill>
                  <a:srgbClr val="284278"/>
                </a:solidFill>
                <a:latin typeface="A-OTF リュウミン Pr6N M-KL"/>
                <a:cs typeface="A-OTF リュウミン Pr6N M-KL"/>
              </a:rPr>
              <a:t>　</a:t>
            </a:r>
            <a:r>
              <a:rPr lang="ja-JP" altLang="en-US" sz="1200" b="0" spc="-45" dirty="0">
                <a:solidFill>
                  <a:srgbClr val="284278"/>
                </a:solidFill>
                <a:latin typeface="A-OTF リュウミン Pr6N M-KL"/>
                <a:cs typeface="A-OTF リュウミン Pr6N M-KL"/>
              </a:rPr>
              <a:t>医療的ケア実施に向けた体制整備・環境整備</a:t>
            </a:r>
          </a:p>
          <a:p>
            <a:pPr marL="12700">
              <a:lnSpc>
                <a:spcPct val="100000"/>
              </a:lnSpc>
              <a:spcBef>
                <a:spcPts val="100"/>
              </a:spcBef>
            </a:pPr>
            <a:endParaRPr sz="1200" dirty="0">
              <a:latin typeface="A-OTF リュウミン Pr6N M-KL"/>
              <a:cs typeface="A-OTF リュウミン Pr6N M-KL"/>
            </a:endParaRPr>
          </a:p>
        </p:txBody>
      </p:sp>
      <p:sp>
        <p:nvSpPr>
          <p:cNvPr id="9" name="object 9"/>
          <p:cNvSpPr/>
          <p:nvPr/>
        </p:nvSpPr>
        <p:spPr>
          <a:xfrm>
            <a:off x="15633" y="982154"/>
            <a:ext cx="10054590" cy="13335"/>
          </a:xfrm>
          <a:custGeom>
            <a:avLst/>
            <a:gdLst/>
            <a:ahLst/>
            <a:cxnLst/>
            <a:rect l="l" t="t" r="r" b="b"/>
            <a:pathLst>
              <a:path w="10054590" h="13334">
                <a:moveTo>
                  <a:pt x="10054082" y="0"/>
                </a:moveTo>
                <a:lnTo>
                  <a:pt x="0" y="0"/>
                </a:lnTo>
                <a:lnTo>
                  <a:pt x="0" y="12712"/>
                </a:lnTo>
                <a:lnTo>
                  <a:pt x="10054082" y="12712"/>
                </a:lnTo>
                <a:lnTo>
                  <a:pt x="10054082" y="0"/>
                </a:lnTo>
                <a:close/>
              </a:path>
            </a:pathLst>
          </a:custGeom>
          <a:solidFill>
            <a:srgbClr val="284278"/>
          </a:solidFill>
        </p:spPr>
        <p:txBody>
          <a:bodyPr wrap="square" lIns="0" tIns="0" rIns="0" bIns="0" rtlCol="0"/>
          <a:lstStyle/>
          <a:p>
            <a:endParaRPr/>
          </a:p>
        </p:txBody>
      </p:sp>
      <p:sp>
        <p:nvSpPr>
          <p:cNvPr id="10" name="object 10"/>
          <p:cNvSpPr/>
          <p:nvPr/>
        </p:nvSpPr>
        <p:spPr>
          <a:xfrm>
            <a:off x="15633" y="544702"/>
            <a:ext cx="10059035" cy="172085"/>
          </a:xfrm>
          <a:custGeom>
            <a:avLst/>
            <a:gdLst/>
            <a:ahLst/>
            <a:cxnLst/>
            <a:rect l="l" t="t" r="r" b="b"/>
            <a:pathLst>
              <a:path w="10059035" h="172084">
                <a:moveTo>
                  <a:pt x="10058793" y="0"/>
                </a:moveTo>
                <a:lnTo>
                  <a:pt x="0" y="0"/>
                </a:lnTo>
                <a:lnTo>
                  <a:pt x="0" y="171881"/>
                </a:lnTo>
                <a:lnTo>
                  <a:pt x="10058793" y="171881"/>
                </a:lnTo>
                <a:lnTo>
                  <a:pt x="10058793" y="0"/>
                </a:lnTo>
                <a:close/>
              </a:path>
            </a:pathLst>
          </a:custGeom>
          <a:solidFill>
            <a:srgbClr val="284278"/>
          </a:solidFill>
        </p:spPr>
        <p:txBody>
          <a:bodyPr wrap="square" lIns="0" tIns="0" rIns="0" bIns="0" rtlCol="0"/>
          <a:lstStyle/>
          <a:p>
            <a:endParaRPr/>
          </a:p>
        </p:txBody>
      </p:sp>
      <p:sp>
        <p:nvSpPr>
          <p:cNvPr id="7" name="スライド番号プレースホルダー 6"/>
          <p:cNvSpPr>
            <a:spLocks noGrp="1"/>
          </p:cNvSpPr>
          <p:nvPr>
            <p:ph type="sldNum" sz="quarter" idx="7"/>
          </p:nvPr>
        </p:nvSpPr>
        <p:spPr/>
        <p:txBody>
          <a:bodyPr/>
          <a:lstStyle/>
          <a:p>
            <a:fld id="{B6F15528-21DE-4FAA-801E-634DDDAF4B2B}" type="slidenum">
              <a:rPr lang="en-US" altLang="ja-JP" smtClean="0"/>
              <a:pPr/>
              <a:t>42</a:t>
            </a:fld>
            <a:endParaRPr lang="ja-JP" altLang="en-US" dirty="0"/>
          </a:p>
        </p:txBody>
      </p:sp>
    </p:spTree>
    <p:extLst>
      <p:ext uri="{BB962C8B-B14F-4D97-AF65-F5344CB8AC3E}">
        <p14:creationId xmlns:p14="http://schemas.microsoft.com/office/powerpoint/2010/main" val="19348021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p:nvPr/>
        </p:nvSpPr>
        <p:spPr>
          <a:xfrm>
            <a:off x="6946901" y="847968"/>
            <a:ext cx="3017140" cy="382156"/>
          </a:xfrm>
          <a:prstGeom prst="rect">
            <a:avLst/>
          </a:prstGeom>
        </p:spPr>
        <p:txBody>
          <a:bodyPr vert="horz" wrap="square" lIns="0" tIns="12700" rIns="0" bIns="0" rtlCol="0">
            <a:spAutoFit/>
          </a:bodyPr>
          <a:lstStyle/>
          <a:p>
            <a:pPr marL="12700" algn="r">
              <a:lnSpc>
                <a:spcPct val="100000"/>
              </a:lnSpc>
              <a:spcBef>
                <a:spcPts val="100"/>
              </a:spcBef>
            </a:pPr>
            <a:r>
              <a:rPr sz="1200" b="0" dirty="0">
                <a:solidFill>
                  <a:srgbClr val="284278"/>
                </a:solidFill>
                <a:latin typeface="A-OTF リュウミン Pr6N M-KL"/>
                <a:cs typeface="A-OTF リュウミン Pr6N M-KL"/>
              </a:rPr>
              <a:t>(</a:t>
            </a:r>
            <a:r>
              <a:rPr lang="en-US" altLang="ja-JP" sz="1200" dirty="0">
                <a:solidFill>
                  <a:srgbClr val="284278"/>
                </a:solidFill>
                <a:latin typeface="A-OTF リュウミン Pr6N M-KL"/>
                <a:cs typeface="A-OTF リュウミン Pr6N M-KL"/>
              </a:rPr>
              <a:t>4</a:t>
            </a:r>
            <a:r>
              <a:rPr sz="1200" b="0" dirty="0">
                <a:solidFill>
                  <a:srgbClr val="284278"/>
                </a:solidFill>
                <a:latin typeface="A-OTF リュウミン Pr6N M-KL"/>
                <a:cs typeface="A-OTF リュウミン Pr6N M-KL"/>
              </a:rPr>
              <a:t>)</a:t>
            </a:r>
            <a:r>
              <a:rPr lang="ja-JP" altLang="en-US" sz="1200" b="0" spc="-80" dirty="0">
                <a:solidFill>
                  <a:srgbClr val="284278"/>
                </a:solidFill>
                <a:latin typeface="A-OTF リュウミン Pr6N M-KL"/>
                <a:cs typeface="A-OTF リュウミン Pr6N M-KL"/>
              </a:rPr>
              <a:t>利用者に関する情報収集・医療的ケア実施のための書式等の整備</a:t>
            </a:r>
            <a:endParaRPr sz="1200" dirty="0">
              <a:latin typeface="A-OTF リュウミン Pr6N M-KL"/>
              <a:cs typeface="A-OTF リュウミン Pr6N M-KL"/>
            </a:endParaRPr>
          </a:p>
        </p:txBody>
      </p:sp>
      <p:grpSp>
        <p:nvGrpSpPr>
          <p:cNvPr id="6" name="object 6"/>
          <p:cNvGrpSpPr/>
          <p:nvPr/>
        </p:nvGrpSpPr>
        <p:grpSpPr>
          <a:xfrm>
            <a:off x="8663" y="15233"/>
            <a:ext cx="10066020" cy="1259205"/>
            <a:chOff x="8663" y="15233"/>
            <a:chExt cx="10066020" cy="1259205"/>
          </a:xfrm>
        </p:grpSpPr>
        <p:sp>
          <p:nvSpPr>
            <p:cNvPr id="7" name="object 7"/>
            <p:cNvSpPr/>
            <p:nvPr/>
          </p:nvSpPr>
          <p:spPr>
            <a:xfrm>
              <a:off x="5771845" y="15239"/>
              <a:ext cx="4302760" cy="701675"/>
            </a:xfrm>
            <a:custGeom>
              <a:avLst/>
              <a:gdLst/>
              <a:ahLst/>
              <a:cxnLst/>
              <a:rect l="l" t="t" r="r" b="b"/>
              <a:pathLst>
                <a:path w="4302759" h="701675">
                  <a:moveTo>
                    <a:pt x="4302582" y="529475"/>
                  </a:moveTo>
                  <a:lnTo>
                    <a:pt x="1066965" y="529475"/>
                  </a:lnTo>
                  <a:lnTo>
                    <a:pt x="597877" y="0"/>
                  </a:lnTo>
                  <a:lnTo>
                    <a:pt x="146519" y="529475"/>
                  </a:lnTo>
                  <a:lnTo>
                    <a:pt x="146088" y="529971"/>
                  </a:lnTo>
                  <a:lnTo>
                    <a:pt x="0" y="701357"/>
                  </a:lnTo>
                  <a:lnTo>
                    <a:pt x="4302582" y="701357"/>
                  </a:lnTo>
                  <a:lnTo>
                    <a:pt x="4302582" y="529475"/>
                  </a:lnTo>
                  <a:close/>
                </a:path>
              </a:pathLst>
            </a:custGeom>
            <a:solidFill>
              <a:srgbClr val="284278"/>
            </a:solidFill>
          </p:spPr>
          <p:txBody>
            <a:bodyPr wrap="square" lIns="0" tIns="0" rIns="0" bIns="0" rtlCol="0"/>
            <a:lstStyle/>
            <a:p>
              <a:endParaRPr/>
            </a:p>
          </p:txBody>
        </p:sp>
        <p:sp>
          <p:nvSpPr>
            <p:cNvPr id="8" name="object 8"/>
            <p:cNvSpPr/>
            <p:nvPr/>
          </p:nvSpPr>
          <p:spPr>
            <a:xfrm>
              <a:off x="8663" y="15233"/>
              <a:ext cx="6361430" cy="1259205"/>
            </a:xfrm>
            <a:custGeom>
              <a:avLst/>
              <a:gdLst/>
              <a:ahLst/>
              <a:cxnLst/>
              <a:rect l="l" t="t" r="r" b="b"/>
              <a:pathLst>
                <a:path w="6361430" h="1259205">
                  <a:moveTo>
                    <a:pt x="6361074" y="0"/>
                  </a:moveTo>
                  <a:lnTo>
                    <a:pt x="0" y="0"/>
                  </a:lnTo>
                  <a:lnTo>
                    <a:pt x="0" y="1259179"/>
                  </a:lnTo>
                  <a:lnTo>
                    <a:pt x="5286997" y="1259179"/>
                  </a:lnTo>
                  <a:lnTo>
                    <a:pt x="6361074" y="0"/>
                  </a:lnTo>
                  <a:close/>
                </a:path>
              </a:pathLst>
            </a:custGeom>
            <a:solidFill>
              <a:srgbClr val="215198"/>
            </a:solidFill>
          </p:spPr>
          <p:txBody>
            <a:bodyPr wrap="square" lIns="0" tIns="0" rIns="0" bIns="0" rtlCol="0"/>
            <a:lstStyle/>
            <a:p>
              <a:endParaRPr/>
            </a:p>
          </p:txBody>
        </p:sp>
      </p:grpSp>
      <p:sp>
        <p:nvSpPr>
          <p:cNvPr id="9" name="object 9"/>
          <p:cNvSpPr txBox="1">
            <a:spLocks noGrp="1"/>
          </p:cNvSpPr>
          <p:nvPr>
            <p:ph type="title"/>
          </p:nvPr>
        </p:nvSpPr>
        <p:spPr>
          <a:xfrm>
            <a:off x="546100" y="411821"/>
            <a:ext cx="4955053" cy="751488"/>
          </a:xfrm>
          <a:prstGeom prst="rect">
            <a:avLst/>
          </a:prstGeom>
        </p:spPr>
        <p:txBody>
          <a:bodyPr vert="horz" wrap="square" lIns="0" tIns="12700" rIns="0" bIns="0" rtlCol="0">
            <a:spAutoFit/>
          </a:bodyPr>
          <a:lstStyle/>
          <a:p>
            <a:pPr marL="12700">
              <a:lnSpc>
                <a:spcPct val="100000"/>
              </a:lnSpc>
              <a:spcBef>
                <a:spcPts val="100"/>
              </a:spcBef>
            </a:pPr>
            <a:r>
              <a:rPr lang="ja-JP" altLang="en-US" sz="2400" b="0" i="0" spc="-85" dirty="0">
                <a:latin typeface="A-OTF リュウミン Pr6N M-KL"/>
                <a:cs typeface="A-OTF リュウミン Pr6N M-KL"/>
              </a:rPr>
              <a:t>情報収集および医療的ケア実施に</a:t>
            </a:r>
            <a:r>
              <a:rPr lang="en-US" altLang="ja-JP" sz="2400" b="0" i="0" spc="-85" dirty="0">
                <a:latin typeface="A-OTF リュウミン Pr6N M-KL"/>
                <a:cs typeface="A-OTF リュウミン Pr6N M-KL"/>
              </a:rPr>
              <a:t/>
            </a:r>
            <a:br>
              <a:rPr lang="en-US" altLang="ja-JP" sz="2400" b="0" i="0" spc="-85" dirty="0">
                <a:latin typeface="A-OTF リュウミン Pr6N M-KL"/>
                <a:cs typeface="A-OTF リュウミン Pr6N M-KL"/>
              </a:rPr>
            </a:br>
            <a:r>
              <a:rPr lang="ja-JP" altLang="en-US" sz="2400" b="0" i="0" spc="-85" dirty="0">
                <a:latin typeface="A-OTF リュウミン Pr6N M-KL"/>
                <a:cs typeface="A-OTF リュウミン Pr6N M-KL"/>
              </a:rPr>
              <a:t>向けた書式等の整備</a:t>
            </a:r>
            <a:endParaRPr sz="2400" dirty="0">
              <a:latin typeface="A-OTF リュウミン Pr6N M-KL"/>
              <a:cs typeface="A-OTF リュウミン Pr6N M-KL"/>
            </a:endParaRPr>
          </a:p>
        </p:txBody>
      </p:sp>
      <p:sp>
        <p:nvSpPr>
          <p:cNvPr id="11" name="object 11"/>
          <p:cNvSpPr/>
          <p:nvPr/>
        </p:nvSpPr>
        <p:spPr>
          <a:xfrm>
            <a:off x="5372201" y="1266366"/>
            <a:ext cx="4711599"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grpSp>
        <p:nvGrpSpPr>
          <p:cNvPr id="12" name="object 12"/>
          <p:cNvGrpSpPr/>
          <p:nvPr/>
        </p:nvGrpSpPr>
        <p:grpSpPr>
          <a:xfrm>
            <a:off x="9099959" y="7044409"/>
            <a:ext cx="980440" cy="172085"/>
            <a:chOff x="9099959" y="7044409"/>
            <a:chExt cx="980440" cy="172085"/>
          </a:xfrm>
        </p:grpSpPr>
        <p:sp>
          <p:nvSpPr>
            <p:cNvPr id="13" name="object 13"/>
            <p:cNvSpPr/>
            <p:nvPr/>
          </p:nvSpPr>
          <p:spPr>
            <a:xfrm>
              <a:off x="9516378" y="7044409"/>
              <a:ext cx="563880" cy="172085"/>
            </a:xfrm>
            <a:custGeom>
              <a:avLst/>
              <a:gdLst/>
              <a:ahLst/>
              <a:cxnLst/>
              <a:rect l="l" t="t" r="r" b="b"/>
              <a:pathLst>
                <a:path w="563879" h="172084">
                  <a:moveTo>
                    <a:pt x="563410" y="0"/>
                  </a:moveTo>
                  <a:lnTo>
                    <a:pt x="0" y="0"/>
                  </a:lnTo>
                  <a:lnTo>
                    <a:pt x="220459" y="171475"/>
                  </a:lnTo>
                  <a:lnTo>
                    <a:pt x="563410" y="171475"/>
                  </a:lnTo>
                  <a:lnTo>
                    <a:pt x="563410" y="0"/>
                  </a:lnTo>
                  <a:close/>
                </a:path>
              </a:pathLst>
            </a:custGeom>
            <a:solidFill>
              <a:srgbClr val="284278"/>
            </a:solidFill>
          </p:spPr>
          <p:txBody>
            <a:bodyPr wrap="square" lIns="0" tIns="0" rIns="0" bIns="0" rtlCol="0"/>
            <a:lstStyle/>
            <a:p>
              <a:endParaRPr/>
            </a:p>
          </p:txBody>
        </p:sp>
        <p:sp>
          <p:nvSpPr>
            <p:cNvPr id="14" name="object 14"/>
            <p:cNvSpPr/>
            <p:nvPr/>
          </p:nvSpPr>
          <p:spPr>
            <a:xfrm>
              <a:off x="9099959" y="7044412"/>
              <a:ext cx="636905" cy="172085"/>
            </a:xfrm>
            <a:custGeom>
              <a:avLst/>
              <a:gdLst/>
              <a:ahLst/>
              <a:cxnLst/>
              <a:rect l="l" t="t" r="r" b="b"/>
              <a:pathLst>
                <a:path w="636904" h="172084">
                  <a:moveTo>
                    <a:pt x="416420" y="0"/>
                  </a:moveTo>
                  <a:lnTo>
                    <a:pt x="0" y="0"/>
                  </a:lnTo>
                  <a:lnTo>
                    <a:pt x="0" y="171462"/>
                  </a:lnTo>
                  <a:lnTo>
                    <a:pt x="636879" y="171462"/>
                  </a:lnTo>
                  <a:lnTo>
                    <a:pt x="416420" y="0"/>
                  </a:lnTo>
                  <a:close/>
                </a:path>
              </a:pathLst>
            </a:custGeom>
            <a:solidFill>
              <a:srgbClr val="231F20"/>
            </a:solidFill>
          </p:spPr>
          <p:txBody>
            <a:bodyPr wrap="square" lIns="0" tIns="0" rIns="0" bIns="0" rtlCol="0"/>
            <a:lstStyle/>
            <a:p>
              <a:endParaRPr/>
            </a:p>
          </p:txBody>
        </p:sp>
      </p:grpSp>
      <p:sp>
        <p:nvSpPr>
          <p:cNvPr id="17" name="object 3">
            <a:extLst>
              <a:ext uri="{FF2B5EF4-FFF2-40B4-BE49-F238E27FC236}">
                <a16:creationId xmlns:a16="http://schemas.microsoft.com/office/drawing/2014/main" xmlns="" id="{ACAA2268-F507-4DD2-9FAA-CF933EB55CDC}"/>
              </a:ext>
            </a:extLst>
          </p:cNvPr>
          <p:cNvSpPr txBox="1"/>
          <p:nvPr/>
        </p:nvSpPr>
        <p:spPr>
          <a:xfrm>
            <a:off x="559752" y="6899298"/>
            <a:ext cx="4114800" cy="462306"/>
          </a:xfrm>
          <a:prstGeom prst="rect">
            <a:avLst/>
          </a:prstGeom>
        </p:spPr>
        <p:txBody>
          <a:bodyPr vert="horz" wrap="square" lIns="0" tIns="92075" rIns="0" bIns="0" rtlCol="0">
            <a:spAutoFit/>
          </a:bodyPr>
          <a:lstStyle/>
          <a:p>
            <a:pPr marL="12700">
              <a:lnSpc>
                <a:spcPct val="100000"/>
              </a:lnSpc>
            </a:pPr>
            <a:r>
              <a:rPr lang="ja-JP" altLang="en-US" sz="800" spc="20" dirty="0">
                <a:solidFill>
                  <a:srgbClr val="231F20"/>
                </a:solidFill>
                <a:latin typeface="+mn-ea"/>
                <a:cs typeface="A-OTF リュウミン Pr6N M-KL"/>
              </a:rPr>
              <a:t>障害児通所支援事業所等における安全な医療的ケアの実施体制の構築に関する調査研究</a:t>
            </a:r>
          </a:p>
          <a:p>
            <a:pPr marL="12700">
              <a:lnSpc>
                <a:spcPct val="100000"/>
              </a:lnSpc>
            </a:pPr>
            <a:r>
              <a:rPr lang="ja-JP" altLang="en-US" sz="800" spc="20" dirty="0">
                <a:solidFill>
                  <a:srgbClr val="231F20"/>
                </a:solidFill>
                <a:latin typeface="+mn-ea"/>
                <a:cs typeface="A-OTF リュウミン Pr6N M-KL"/>
              </a:rPr>
              <a:t>みずほ情報総研株式会社</a:t>
            </a:r>
          </a:p>
          <a:p>
            <a:pPr marL="12700">
              <a:lnSpc>
                <a:spcPct val="100000"/>
              </a:lnSpc>
            </a:pPr>
            <a:r>
              <a:rPr lang="en-US" altLang="ja-JP" sz="800" spc="20" dirty="0">
                <a:solidFill>
                  <a:srgbClr val="231F20"/>
                </a:solidFill>
                <a:latin typeface="+mn-ea"/>
                <a:cs typeface="A-OTF リュウミン Pr6N M-KL"/>
              </a:rPr>
              <a:t>【</a:t>
            </a:r>
            <a:r>
              <a:rPr lang="en-US" altLang="ja-JP" sz="800" dirty="0" err="1">
                <a:latin typeface="+mn-ea"/>
                <a:cs typeface="A-OTF リュウミン Pr6N M-KL"/>
              </a:rPr>
              <a:t>Part.Ⅲ</a:t>
            </a:r>
            <a:r>
              <a:rPr lang="en-US" altLang="ja-JP" sz="800" spc="20" dirty="0">
                <a:solidFill>
                  <a:srgbClr val="231F20"/>
                </a:solidFill>
                <a:latin typeface="+mn-ea"/>
                <a:cs typeface="A-OTF リュウミン Pr6N M-KL"/>
              </a:rPr>
              <a:t>】</a:t>
            </a:r>
            <a:r>
              <a:rPr lang="ja-JP" altLang="en-US" sz="800" spc="20" dirty="0">
                <a:solidFill>
                  <a:srgbClr val="231F20"/>
                </a:solidFill>
                <a:latin typeface="+mn-ea"/>
                <a:cs typeface="A-OTF リュウミン Pr6N M-KL"/>
              </a:rPr>
              <a:t>医療的ケア実施に向けた体制整備・環境整備</a:t>
            </a:r>
          </a:p>
        </p:txBody>
      </p:sp>
      <p:sp>
        <p:nvSpPr>
          <p:cNvPr id="20" name="object 11">
            <a:extLst>
              <a:ext uri="{FF2B5EF4-FFF2-40B4-BE49-F238E27FC236}">
                <a16:creationId xmlns:a16="http://schemas.microsoft.com/office/drawing/2014/main" xmlns="" id="{7FB69DFC-1BC6-4BD3-9DDB-05345158B0CB}"/>
              </a:ext>
            </a:extLst>
          </p:cNvPr>
          <p:cNvSpPr/>
          <p:nvPr/>
        </p:nvSpPr>
        <p:spPr>
          <a:xfrm>
            <a:off x="546100" y="6859906"/>
            <a:ext cx="9524048"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sp>
        <p:nvSpPr>
          <p:cNvPr id="21" name="object 2">
            <a:extLst>
              <a:ext uri="{FF2B5EF4-FFF2-40B4-BE49-F238E27FC236}">
                <a16:creationId xmlns:a16="http://schemas.microsoft.com/office/drawing/2014/main" xmlns="" id="{59605E10-5BDD-4AE5-A956-2460754F822B}"/>
              </a:ext>
            </a:extLst>
          </p:cNvPr>
          <p:cNvSpPr txBox="1"/>
          <p:nvPr/>
        </p:nvSpPr>
        <p:spPr>
          <a:xfrm>
            <a:off x="5539308" y="1522901"/>
            <a:ext cx="3964370" cy="2080634"/>
          </a:xfrm>
          <a:prstGeom prst="rect">
            <a:avLst/>
          </a:prstGeom>
        </p:spPr>
        <p:txBody>
          <a:bodyPr vert="horz" wrap="square" lIns="0" tIns="92075" rIns="0" bIns="0" rtlCol="0">
            <a:spAutoFit/>
          </a:bodyPr>
          <a:lstStyle/>
          <a:p>
            <a:pPr marL="12700">
              <a:lnSpc>
                <a:spcPct val="100000"/>
              </a:lnSpc>
              <a:spcBef>
                <a:spcPts val="725"/>
              </a:spcBef>
            </a:pPr>
            <a:r>
              <a:rPr lang="ja-JP" altLang="en-US" b="1" dirty="0">
                <a:solidFill>
                  <a:srgbClr val="EF4136"/>
                </a:solidFill>
                <a:latin typeface="A-OTF リュウミン Pr6N EB-KL"/>
                <a:cs typeface="A-OTF リュウミン Pr6N EB-KL"/>
              </a:rPr>
              <a:t>情報収集に必要な書式等</a:t>
            </a:r>
            <a:r>
              <a:rPr sz="1800" b="1" dirty="0">
                <a:solidFill>
                  <a:srgbClr val="EF4136"/>
                </a:solidFill>
                <a:latin typeface="A-OTF リュウミン Pr6N EB-KL"/>
                <a:cs typeface="A-OTF リュウミン Pr6N EB-KL"/>
              </a:rPr>
              <a:t>：</a:t>
            </a:r>
            <a:endParaRPr sz="1800" dirty="0">
              <a:latin typeface="A-OTF リュウミン Pr6N EB-KL"/>
              <a:cs typeface="A-OTF リュウミン Pr6N EB-KL"/>
            </a:endParaRPr>
          </a:p>
          <a:p>
            <a:pPr marL="12700">
              <a:lnSpc>
                <a:spcPct val="150000"/>
              </a:lnSpc>
              <a:spcBef>
                <a:spcPts val="490"/>
              </a:spcBef>
            </a:pPr>
            <a:r>
              <a:rPr lang="ja-JP" altLang="en-US" sz="1400" b="0" spc="25" dirty="0">
                <a:solidFill>
                  <a:srgbClr val="231F20"/>
                </a:solidFill>
                <a:latin typeface="A-OTF リュウミン Pr6N M-KL"/>
                <a:cs typeface="A-OTF リュウミン Pr6N M-KL"/>
              </a:rPr>
              <a:t>医療的ケア児者の受入れにあたっては、各種情報の収集が必要になります。そのために、事業所として必要と思われる情報を収集するための書式、保護者等との情報共有に必要となる書式等を整備します。</a:t>
            </a:r>
            <a:endParaRPr lang="en-US" altLang="ja-JP" sz="1400" b="0" spc="25" dirty="0">
              <a:solidFill>
                <a:srgbClr val="231F20"/>
              </a:solidFill>
              <a:latin typeface="A-OTF リュウミン Pr6N M-KL"/>
              <a:cs typeface="A-OTF リュウミン Pr6N M-KL"/>
            </a:endParaRPr>
          </a:p>
          <a:p>
            <a:pPr marL="12700">
              <a:lnSpc>
                <a:spcPct val="150000"/>
              </a:lnSpc>
              <a:spcBef>
                <a:spcPts val="490"/>
              </a:spcBef>
            </a:pPr>
            <a:r>
              <a:rPr lang="ja-JP" altLang="en-US" sz="1400" spc="25" dirty="0">
                <a:solidFill>
                  <a:srgbClr val="231F20"/>
                </a:solidFill>
                <a:latin typeface="A-OTF リュウミン Pr6N M-KL"/>
                <a:cs typeface="A-OTF リュウミン Pr6N M-KL"/>
              </a:rPr>
              <a:t>（左記、書式の参考例）</a:t>
            </a:r>
            <a:endParaRPr lang="ja-JP" altLang="en-US" sz="1400" b="0" spc="25" dirty="0">
              <a:solidFill>
                <a:srgbClr val="231F20"/>
              </a:solidFill>
              <a:latin typeface="A-OTF リュウミン Pr6N M-KL"/>
              <a:cs typeface="A-OTF リュウミン Pr6N M-KL"/>
            </a:endParaRPr>
          </a:p>
        </p:txBody>
      </p:sp>
      <p:sp>
        <p:nvSpPr>
          <p:cNvPr id="22" name="object 2">
            <a:extLst>
              <a:ext uri="{FF2B5EF4-FFF2-40B4-BE49-F238E27FC236}">
                <a16:creationId xmlns:a16="http://schemas.microsoft.com/office/drawing/2014/main" xmlns="" id="{417C645A-B6B6-4193-AA14-52CE46358B02}"/>
              </a:ext>
            </a:extLst>
          </p:cNvPr>
          <p:cNvSpPr txBox="1"/>
          <p:nvPr/>
        </p:nvSpPr>
        <p:spPr>
          <a:xfrm>
            <a:off x="1079500" y="1970035"/>
            <a:ext cx="3705706" cy="4717317"/>
          </a:xfrm>
          <a:prstGeom prst="rect">
            <a:avLst/>
          </a:prstGeom>
        </p:spPr>
        <p:txBody>
          <a:bodyPr vert="horz" wrap="square" lIns="0" tIns="92075" rIns="0" bIns="0" rtlCol="0">
            <a:spAutoFit/>
          </a:bodyPr>
          <a:lstStyle/>
          <a:p>
            <a:pPr marL="12700">
              <a:spcBef>
                <a:spcPts val="490"/>
              </a:spcBef>
            </a:pPr>
            <a:r>
              <a:rPr lang="ja-JP" altLang="en-US" sz="1400" spc="25" dirty="0">
                <a:solidFill>
                  <a:srgbClr val="231F20"/>
                </a:solidFill>
                <a:latin typeface="A-OTF リュウミン Pr6N M-KL"/>
                <a:cs typeface="A-OTF リュウミン Pr6N M-KL"/>
              </a:rPr>
              <a:t>■基本情報・</a:t>
            </a:r>
            <a:r>
              <a:rPr lang="ja-JP" altLang="en-US" sz="1400" b="0" spc="25" dirty="0">
                <a:solidFill>
                  <a:srgbClr val="231F20"/>
                </a:solidFill>
                <a:latin typeface="A-OTF リュウミン Pr6N M-KL"/>
                <a:cs typeface="A-OTF リュウミン Pr6N M-KL"/>
              </a:rPr>
              <a:t>アセスメント票</a:t>
            </a:r>
          </a:p>
          <a:p>
            <a:pPr marL="12700">
              <a:spcBef>
                <a:spcPts val="490"/>
              </a:spcBef>
            </a:pPr>
            <a:r>
              <a:rPr lang="ja-JP" altLang="en-US" sz="1400" spc="25" dirty="0">
                <a:solidFill>
                  <a:srgbClr val="231F20"/>
                </a:solidFill>
                <a:latin typeface="A-OTF リュウミン Pr6N M-KL"/>
                <a:cs typeface="A-OTF リュウミン Pr6N M-KL"/>
              </a:rPr>
              <a:t>■</a:t>
            </a:r>
            <a:r>
              <a:rPr lang="ja-JP" altLang="en-US" sz="1400" b="0" spc="25" dirty="0">
                <a:solidFill>
                  <a:srgbClr val="231F20"/>
                </a:solidFill>
                <a:latin typeface="A-OTF リュウミン Pr6N M-KL"/>
                <a:cs typeface="A-OTF リュウミン Pr6N M-KL"/>
              </a:rPr>
              <a:t>主治医指示書</a:t>
            </a:r>
          </a:p>
          <a:p>
            <a:pPr marL="12700">
              <a:spcBef>
                <a:spcPts val="490"/>
              </a:spcBef>
            </a:pPr>
            <a:r>
              <a:rPr lang="ja-JP" altLang="en-US" sz="1400" spc="25" dirty="0">
                <a:solidFill>
                  <a:srgbClr val="231F20"/>
                </a:solidFill>
                <a:latin typeface="A-OTF リュウミン Pr6N M-KL"/>
                <a:cs typeface="A-OTF リュウミン Pr6N M-KL"/>
              </a:rPr>
              <a:t>■</a:t>
            </a:r>
            <a:r>
              <a:rPr lang="ja-JP" altLang="en-US" sz="1400" b="0" spc="25" dirty="0">
                <a:solidFill>
                  <a:srgbClr val="231F20"/>
                </a:solidFill>
                <a:latin typeface="A-OTF リュウミン Pr6N M-KL"/>
                <a:cs typeface="A-OTF リュウミン Pr6N M-KL"/>
              </a:rPr>
              <a:t>個別支援計画</a:t>
            </a:r>
            <a:endParaRPr lang="en-US" altLang="ja-JP" sz="1400" b="0" spc="25" dirty="0">
              <a:solidFill>
                <a:srgbClr val="231F20"/>
              </a:solidFill>
              <a:latin typeface="A-OTF リュウミン Pr6N M-KL"/>
              <a:cs typeface="A-OTF リュウミン Pr6N M-KL"/>
            </a:endParaRPr>
          </a:p>
          <a:p>
            <a:pPr marL="12700">
              <a:spcBef>
                <a:spcPts val="490"/>
              </a:spcBef>
            </a:pPr>
            <a:r>
              <a:rPr lang="ja-JP" altLang="en-US" sz="1400" spc="25" dirty="0">
                <a:solidFill>
                  <a:srgbClr val="231F20"/>
                </a:solidFill>
                <a:latin typeface="A-OTF リュウミン Pr6N M-KL"/>
                <a:cs typeface="A-OTF リュウミン Pr6N M-KL"/>
              </a:rPr>
              <a:t>■モニタリングシート</a:t>
            </a:r>
            <a:endParaRPr lang="ja-JP" altLang="en-US" sz="1400" b="0" spc="25" dirty="0">
              <a:solidFill>
                <a:srgbClr val="231F20"/>
              </a:solidFill>
              <a:latin typeface="A-OTF リュウミン Pr6N M-KL"/>
              <a:cs typeface="A-OTF リュウミン Pr6N M-KL"/>
            </a:endParaRPr>
          </a:p>
          <a:p>
            <a:pPr marL="12700">
              <a:spcBef>
                <a:spcPts val="490"/>
              </a:spcBef>
            </a:pPr>
            <a:r>
              <a:rPr lang="ja-JP" altLang="en-US" sz="1400" spc="25" dirty="0">
                <a:solidFill>
                  <a:srgbClr val="231F20"/>
                </a:solidFill>
                <a:latin typeface="A-OTF リュウミン Pr6N M-KL"/>
                <a:cs typeface="A-OTF リュウミン Pr6N M-KL"/>
              </a:rPr>
              <a:t>■</a:t>
            </a:r>
            <a:r>
              <a:rPr lang="ja-JP" altLang="en-US" sz="1400" b="0" spc="25" dirty="0">
                <a:solidFill>
                  <a:srgbClr val="231F20"/>
                </a:solidFill>
                <a:latin typeface="A-OTF リュウミン Pr6N M-KL"/>
                <a:cs typeface="A-OTF リュウミン Pr6N M-KL"/>
              </a:rPr>
              <a:t>医療的ケアマニュアル（実施手順書）</a:t>
            </a:r>
          </a:p>
          <a:p>
            <a:pPr marL="12700">
              <a:spcBef>
                <a:spcPts val="490"/>
              </a:spcBef>
            </a:pPr>
            <a:r>
              <a:rPr lang="ja-JP" altLang="en-US" sz="1400" spc="25" dirty="0">
                <a:solidFill>
                  <a:srgbClr val="231F20"/>
                </a:solidFill>
                <a:latin typeface="A-OTF リュウミン Pr6N M-KL"/>
                <a:cs typeface="A-OTF リュウミン Pr6N M-KL"/>
              </a:rPr>
              <a:t>■緊急時シート</a:t>
            </a:r>
            <a:endParaRPr lang="en-US" altLang="ja-JP" sz="1400" spc="25" dirty="0">
              <a:solidFill>
                <a:srgbClr val="231F20"/>
              </a:solidFill>
              <a:latin typeface="A-OTF リュウミン Pr6N M-KL"/>
              <a:cs typeface="A-OTF リュウミン Pr6N M-KL"/>
            </a:endParaRPr>
          </a:p>
          <a:p>
            <a:pPr marL="12700">
              <a:spcBef>
                <a:spcPts val="490"/>
              </a:spcBef>
            </a:pPr>
            <a:r>
              <a:rPr lang="ja-JP" altLang="en-US" sz="1400" b="0" spc="25" dirty="0">
                <a:solidFill>
                  <a:srgbClr val="231F20"/>
                </a:solidFill>
                <a:latin typeface="A-OTF リュウミン Pr6N M-KL"/>
                <a:cs typeface="A-OTF リュウミン Pr6N M-KL"/>
              </a:rPr>
              <a:t>■緊急時対応マニュアル</a:t>
            </a:r>
            <a:endParaRPr lang="en-US" altLang="ja-JP" sz="1400" b="0" spc="25" dirty="0">
              <a:solidFill>
                <a:srgbClr val="231F20"/>
              </a:solidFill>
              <a:latin typeface="A-OTF リュウミン Pr6N M-KL"/>
              <a:cs typeface="A-OTF リュウミン Pr6N M-KL"/>
            </a:endParaRPr>
          </a:p>
          <a:p>
            <a:pPr marL="12700">
              <a:spcBef>
                <a:spcPts val="490"/>
              </a:spcBef>
            </a:pPr>
            <a:r>
              <a:rPr lang="ja-JP" altLang="en-US" sz="1400" spc="25" dirty="0">
                <a:solidFill>
                  <a:srgbClr val="231F20"/>
                </a:solidFill>
                <a:latin typeface="A-OTF リュウミン Pr6N M-KL"/>
                <a:cs typeface="A-OTF リュウミン Pr6N M-KL"/>
              </a:rPr>
              <a:t>■緊急連絡用シート</a:t>
            </a:r>
            <a:endParaRPr lang="ja-JP" altLang="en-US" sz="1400" b="0" spc="25" dirty="0">
              <a:solidFill>
                <a:srgbClr val="231F20"/>
              </a:solidFill>
              <a:latin typeface="A-OTF リュウミン Pr6N M-KL"/>
              <a:cs typeface="A-OTF リュウミン Pr6N M-KL"/>
            </a:endParaRPr>
          </a:p>
          <a:p>
            <a:pPr marL="12700">
              <a:spcBef>
                <a:spcPts val="490"/>
              </a:spcBef>
            </a:pPr>
            <a:r>
              <a:rPr lang="ja-JP" altLang="en-US" sz="1400" spc="25" dirty="0">
                <a:solidFill>
                  <a:srgbClr val="231F20"/>
                </a:solidFill>
                <a:latin typeface="A-OTF リュウミン Pr6N M-KL"/>
                <a:cs typeface="A-OTF リュウミン Pr6N M-KL"/>
              </a:rPr>
              <a:t>■</a:t>
            </a:r>
            <a:r>
              <a:rPr lang="ja-JP" altLang="en-US" sz="1400" b="0" spc="25" dirty="0">
                <a:solidFill>
                  <a:srgbClr val="231F20"/>
                </a:solidFill>
                <a:latin typeface="A-OTF リュウミン Pr6N M-KL"/>
                <a:cs typeface="A-OTF リュウミン Pr6N M-KL"/>
              </a:rPr>
              <a:t>申送りノート</a:t>
            </a:r>
          </a:p>
          <a:p>
            <a:pPr marL="12700">
              <a:spcBef>
                <a:spcPts val="490"/>
              </a:spcBef>
            </a:pPr>
            <a:r>
              <a:rPr lang="ja-JP" altLang="en-US" sz="1400" spc="25" dirty="0">
                <a:solidFill>
                  <a:srgbClr val="231F20"/>
                </a:solidFill>
                <a:latin typeface="A-OTF リュウミン Pr6N M-KL"/>
                <a:cs typeface="A-OTF リュウミン Pr6N M-KL"/>
              </a:rPr>
              <a:t>■</a:t>
            </a:r>
            <a:r>
              <a:rPr lang="ja-JP" altLang="en-US" sz="1400" b="0" spc="25" dirty="0">
                <a:solidFill>
                  <a:srgbClr val="231F20"/>
                </a:solidFill>
                <a:latin typeface="A-OTF リュウミン Pr6N M-KL"/>
                <a:cs typeface="A-OTF リュウミン Pr6N M-KL"/>
              </a:rPr>
              <a:t>ヒヤリハット・事故報告書</a:t>
            </a:r>
          </a:p>
          <a:p>
            <a:pPr marL="12700">
              <a:spcBef>
                <a:spcPts val="490"/>
              </a:spcBef>
            </a:pPr>
            <a:r>
              <a:rPr lang="ja-JP" altLang="en-US" sz="1400" spc="25" dirty="0">
                <a:solidFill>
                  <a:srgbClr val="231F20"/>
                </a:solidFill>
                <a:latin typeface="A-OTF リュウミン Pr6N M-KL"/>
                <a:cs typeface="A-OTF リュウミン Pr6N M-KL"/>
              </a:rPr>
              <a:t>■</a:t>
            </a:r>
            <a:r>
              <a:rPr lang="ja-JP" altLang="en-US" sz="1400" b="0" spc="25" dirty="0">
                <a:solidFill>
                  <a:srgbClr val="231F20"/>
                </a:solidFill>
                <a:latin typeface="A-OTF リュウミン Pr6N M-KL"/>
                <a:cs typeface="A-OTF リュウミン Pr6N M-KL"/>
              </a:rPr>
              <a:t>身体拘束等、重要事項に関する説明書および同意書</a:t>
            </a:r>
          </a:p>
          <a:p>
            <a:pPr marL="12700">
              <a:spcBef>
                <a:spcPts val="490"/>
              </a:spcBef>
            </a:pPr>
            <a:r>
              <a:rPr lang="ja-JP" altLang="en-US" sz="1400" spc="25" dirty="0">
                <a:solidFill>
                  <a:srgbClr val="231F20"/>
                </a:solidFill>
                <a:latin typeface="A-OTF リュウミン Pr6N M-KL"/>
                <a:cs typeface="A-OTF リュウミン Pr6N M-KL"/>
              </a:rPr>
              <a:t>■</a:t>
            </a:r>
            <a:r>
              <a:rPr lang="ja-JP" altLang="en-US" sz="1400" b="0" spc="25" dirty="0">
                <a:solidFill>
                  <a:srgbClr val="231F20"/>
                </a:solidFill>
                <a:latin typeface="A-OTF リュウミン Pr6N M-KL"/>
                <a:cs typeface="A-OTF リュウミン Pr6N M-KL"/>
              </a:rPr>
              <a:t>医療的ケア実施記録表</a:t>
            </a:r>
            <a:endParaRPr lang="en-US" altLang="ja-JP" sz="1400" b="0" spc="25" dirty="0">
              <a:solidFill>
                <a:srgbClr val="231F20"/>
              </a:solidFill>
              <a:latin typeface="A-OTF リュウミン Pr6N M-KL"/>
              <a:cs typeface="A-OTF リュウミン Pr6N M-KL"/>
            </a:endParaRPr>
          </a:p>
          <a:p>
            <a:pPr marL="12700">
              <a:spcBef>
                <a:spcPts val="490"/>
              </a:spcBef>
            </a:pPr>
            <a:r>
              <a:rPr lang="ja-JP" altLang="en-US" sz="1400" spc="25" dirty="0">
                <a:solidFill>
                  <a:srgbClr val="231F20"/>
                </a:solidFill>
                <a:latin typeface="A-OTF リュウミン Pr6N M-KL"/>
                <a:cs typeface="A-OTF リュウミン Pr6N M-KL"/>
              </a:rPr>
              <a:t>■主治医への報告様式</a:t>
            </a:r>
            <a:endParaRPr lang="ja-JP" altLang="en-US" sz="1400" b="0" spc="25" dirty="0">
              <a:solidFill>
                <a:srgbClr val="231F20"/>
              </a:solidFill>
              <a:latin typeface="A-OTF リュウミン Pr6N M-KL"/>
              <a:cs typeface="A-OTF リュウミン Pr6N M-KL"/>
            </a:endParaRPr>
          </a:p>
          <a:p>
            <a:pPr marL="12700">
              <a:spcBef>
                <a:spcPts val="490"/>
              </a:spcBef>
            </a:pPr>
            <a:r>
              <a:rPr lang="ja-JP" altLang="en-US" sz="1400" spc="25" dirty="0">
                <a:solidFill>
                  <a:srgbClr val="231F20"/>
                </a:solidFill>
                <a:latin typeface="A-OTF リュウミン Pr6N M-KL"/>
                <a:cs typeface="A-OTF リュウミン Pr6N M-KL"/>
              </a:rPr>
              <a:t>■</a:t>
            </a:r>
            <a:r>
              <a:rPr lang="ja-JP" altLang="en-US" sz="1400" b="0" spc="25" dirty="0">
                <a:solidFill>
                  <a:srgbClr val="231F20"/>
                </a:solidFill>
                <a:latin typeface="A-OTF リュウミン Pr6N M-KL"/>
                <a:cs typeface="A-OTF リュウミン Pr6N M-KL"/>
              </a:rPr>
              <a:t>連絡帳</a:t>
            </a:r>
          </a:p>
          <a:p>
            <a:pPr marL="12700">
              <a:spcBef>
                <a:spcPts val="490"/>
              </a:spcBef>
            </a:pPr>
            <a:r>
              <a:rPr lang="ja-JP" altLang="en-US" sz="1400" spc="25" dirty="0">
                <a:solidFill>
                  <a:srgbClr val="231F20"/>
                </a:solidFill>
                <a:latin typeface="A-OTF リュウミン Pr6N M-KL"/>
                <a:cs typeface="A-OTF リュウミン Pr6N M-KL"/>
              </a:rPr>
              <a:t>■</a:t>
            </a:r>
            <a:r>
              <a:rPr lang="ja-JP" altLang="en-US" sz="1400" b="0" spc="25" dirty="0">
                <a:solidFill>
                  <a:srgbClr val="231F20"/>
                </a:solidFill>
                <a:latin typeface="A-OTF リュウミン Pr6N M-KL"/>
                <a:cs typeface="A-OTF リュウミン Pr6N M-KL"/>
              </a:rPr>
              <a:t>持ち物リスト　　　　　　　　　　　　　　　　　等</a:t>
            </a:r>
          </a:p>
          <a:p>
            <a:pPr marL="12700">
              <a:spcBef>
                <a:spcPts val="490"/>
              </a:spcBef>
            </a:pPr>
            <a:endParaRPr lang="ja-JP" altLang="en-US" sz="1400" b="0" spc="25" dirty="0">
              <a:solidFill>
                <a:srgbClr val="231F20"/>
              </a:solidFill>
              <a:latin typeface="A-OTF リュウミン Pr6N M-KL"/>
              <a:cs typeface="A-OTF リュウミン Pr6N M-KL"/>
            </a:endParaRPr>
          </a:p>
        </p:txBody>
      </p:sp>
      <p:sp>
        <p:nvSpPr>
          <p:cNvPr id="23" name="正方形/長方形 22">
            <a:extLst>
              <a:ext uri="{FF2B5EF4-FFF2-40B4-BE49-F238E27FC236}">
                <a16:creationId xmlns:a16="http://schemas.microsoft.com/office/drawing/2014/main" xmlns="" id="{5C5D496F-CFCA-48A4-AB16-4D48DA417905}"/>
              </a:ext>
            </a:extLst>
          </p:cNvPr>
          <p:cNvSpPr/>
          <p:nvPr/>
        </p:nvSpPr>
        <p:spPr>
          <a:xfrm>
            <a:off x="560705" y="1522901"/>
            <a:ext cx="4481195" cy="5001724"/>
          </a:xfrm>
          <a:prstGeom prst="rect">
            <a:avLst/>
          </a:prstGeom>
          <a:noFill/>
          <a:ln w="12700">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テキスト ボックス 23">
            <a:extLst>
              <a:ext uri="{FF2B5EF4-FFF2-40B4-BE49-F238E27FC236}">
                <a16:creationId xmlns:a16="http://schemas.microsoft.com/office/drawing/2014/main" xmlns="" id="{3F0E9800-A581-434C-A3C0-1E16061F27BF}"/>
              </a:ext>
            </a:extLst>
          </p:cNvPr>
          <p:cNvSpPr txBox="1"/>
          <p:nvPr/>
        </p:nvSpPr>
        <p:spPr>
          <a:xfrm>
            <a:off x="1209190" y="1622866"/>
            <a:ext cx="3173538" cy="307777"/>
          </a:xfrm>
          <a:prstGeom prst="rect">
            <a:avLst/>
          </a:prstGeom>
          <a:solidFill>
            <a:schemeClr val="tx1"/>
          </a:solidFill>
          <a:ln>
            <a:solidFill>
              <a:schemeClr val="tx1"/>
            </a:solidFill>
          </a:ln>
        </p:spPr>
        <p:txBody>
          <a:bodyPr wrap="square" rtlCol="0">
            <a:spAutoFit/>
          </a:bodyPr>
          <a:lstStyle/>
          <a:p>
            <a:pPr algn="ctr"/>
            <a:r>
              <a:rPr lang="ja-JP" altLang="en-US" sz="1400" b="1" dirty="0">
                <a:solidFill>
                  <a:schemeClr val="bg1"/>
                </a:solidFill>
              </a:rPr>
              <a:t>情報収集に必要な書式例</a:t>
            </a:r>
            <a:endParaRPr kumimoji="1" lang="en-US" altLang="ja-JP" sz="1400" b="1" dirty="0">
              <a:solidFill>
                <a:schemeClr val="bg1"/>
              </a:solidFill>
            </a:endParaRPr>
          </a:p>
        </p:txBody>
      </p:sp>
      <p:sp>
        <p:nvSpPr>
          <p:cNvPr id="2" name="スライド番号プレースホルダー 1"/>
          <p:cNvSpPr>
            <a:spLocks noGrp="1"/>
          </p:cNvSpPr>
          <p:nvPr>
            <p:ph type="sldNum" sz="quarter" idx="7"/>
          </p:nvPr>
        </p:nvSpPr>
        <p:spPr/>
        <p:txBody>
          <a:bodyPr/>
          <a:lstStyle/>
          <a:p>
            <a:fld id="{B6F15528-21DE-4FAA-801E-634DDDAF4B2B}" type="slidenum">
              <a:rPr lang="en-US" altLang="ja-JP" smtClean="0"/>
              <a:pPr/>
              <a:t>43</a:t>
            </a:fld>
            <a:endParaRPr lang="ja-JP" altLang="en-US" dirty="0"/>
          </a:p>
        </p:txBody>
      </p:sp>
    </p:spTree>
    <p:extLst>
      <p:ext uri="{BB962C8B-B14F-4D97-AF65-F5344CB8AC3E}">
        <p14:creationId xmlns:p14="http://schemas.microsoft.com/office/powerpoint/2010/main" val="105141503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0" y="0"/>
            <a:ext cx="10079990" cy="7543800"/>
            <a:chOff x="0" y="0"/>
            <a:chExt cx="10079990" cy="7543800"/>
          </a:xfrm>
        </p:grpSpPr>
        <p:sp>
          <p:nvSpPr>
            <p:cNvPr id="3" name="object 3"/>
            <p:cNvSpPr/>
            <p:nvPr/>
          </p:nvSpPr>
          <p:spPr>
            <a:xfrm>
              <a:off x="0" y="0"/>
              <a:ext cx="10072278" cy="7543596"/>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9516389" y="7044409"/>
              <a:ext cx="563880" cy="172085"/>
            </a:xfrm>
            <a:custGeom>
              <a:avLst/>
              <a:gdLst/>
              <a:ahLst/>
              <a:cxnLst/>
              <a:rect l="l" t="t" r="r" b="b"/>
              <a:pathLst>
                <a:path w="563879" h="172084">
                  <a:moveTo>
                    <a:pt x="563397" y="0"/>
                  </a:moveTo>
                  <a:lnTo>
                    <a:pt x="0" y="0"/>
                  </a:lnTo>
                  <a:lnTo>
                    <a:pt x="220459" y="171475"/>
                  </a:lnTo>
                  <a:lnTo>
                    <a:pt x="563397" y="171475"/>
                  </a:lnTo>
                  <a:lnTo>
                    <a:pt x="563397" y="0"/>
                  </a:lnTo>
                  <a:close/>
                </a:path>
              </a:pathLst>
            </a:custGeom>
            <a:solidFill>
              <a:srgbClr val="284278"/>
            </a:solidFill>
          </p:spPr>
          <p:txBody>
            <a:bodyPr wrap="square" lIns="0" tIns="0" rIns="0" bIns="0" rtlCol="0"/>
            <a:lstStyle/>
            <a:p>
              <a:endParaRPr/>
            </a:p>
          </p:txBody>
        </p:sp>
        <p:sp>
          <p:nvSpPr>
            <p:cNvPr id="5" name="object 5"/>
            <p:cNvSpPr/>
            <p:nvPr/>
          </p:nvSpPr>
          <p:spPr>
            <a:xfrm>
              <a:off x="9099965" y="7044411"/>
              <a:ext cx="636905" cy="172085"/>
            </a:xfrm>
            <a:custGeom>
              <a:avLst/>
              <a:gdLst/>
              <a:ahLst/>
              <a:cxnLst/>
              <a:rect l="l" t="t" r="r" b="b"/>
              <a:pathLst>
                <a:path w="636904" h="172084">
                  <a:moveTo>
                    <a:pt x="416420" y="0"/>
                  </a:moveTo>
                  <a:lnTo>
                    <a:pt x="0" y="0"/>
                  </a:lnTo>
                  <a:lnTo>
                    <a:pt x="0" y="171462"/>
                  </a:lnTo>
                  <a:lnTo>
                    <a:pt x="636879" y="171462"/>
                  </a:lnTo>
                  <a:lnTo>
                    <a:pt x="416420" y="0"/>
                  </a:lnTo>
                  <a:close/>
                </a:path>
              </a:pathLst>
            </a:custGeom>
            <a:solidFill>
              <a:srgbClr val="231F20"/>
            </a:solidFill>
          </p:spPr>
          <p:txBody>
            <a:bodyPr wrap="square" lIns="0" tIns="0" rIns="0" bIns="0" rtlCol="0"/>
            <a:lstStyle/>
            <a:p>
              <a:endParaRPr/>
            </a:p>
          </p:txBody>
        </p:sp>
      </p:grpSp>
      <p:sp>
        <p:nvSpPr>
          <p:cNvPr id="6" name="object 6"/>
          <p:cNvSpPr txBox="1">
            <a:spLocks noGrp="1"/>
          </p:cNvSpPr>
          <p:nvPr>
            <p:ph type="title"/>
          </p:nvPr>
        </p:nvSpPr>
        <p:spPr>
          <a:xfrm>
            <a:off x="544286" y="1962204"/>
            <a:ext cx="7012214" cy="1956561"/>
          </a:xfrm>
          <a:prstGeom prst="rect">
            <a:avLst/>
          </a:prstGeom>
        </p:spPr>
        <p:txBody>
          <a:bodyPr vert="horz" wrap="square" lIns="0" tIns="189230" rIns="0" bIns="0" rtlCol="0">
            <a:spAutoFit/>
          </a:bodyPr>
          <a:lstStyle/>
          <a:p>
            <a:pPr marL="57150">
              <a:lnSpc>
                <a:spcPct val="100000"/>
              </a:lnSpc>
              <a:spcBef>
                <a:spcPts val="1490"/>
              </a:spcBef>
            </a:pPr>
            <a:r>
              <a:rPr lang="ja-JP" altLang="en-US" sz="6000" b="0" i="0" spc="-105" dirty="0">
                <a:solidFill>
                  <a:srgbClr val="215198"/>
                </a:solidFill>
                <a:latin typeface="A-OTF リュウミン Pr6N M-KL"/>
                <a:cs typeface="A-OTF リュウミン Pr6N M-KL"/>
              </a:rPr>
              <a:t>（</a:t>
            </a:r>
            <a:r>
              <a:rPr lang="en-US" altLang="ja-JP" sz="6000" b="0" i="0" spc="-105" dirty="0">
                <a:solidFill>
                  <a:srgbClr val="215198"/>
                </a:solidFill>
                <a:latin typeface="A-OTF リュウミン Pr6N M-KL"/>
                <a:cs typeface="A-OTF リュウミン Pr6N M-KL"/>
              </a:rPr>
              <a:t>5</a:t>
            </a:r>
            <a:r>
              <a:rPr lang="ja-JP" altLang="en-US" sz="6000" b="0" i="0" spc="-105" dirty="0">
                <a:solidFill>
                  <a:srgbClr val="215198"/>
                </a:solidFill>
                <a:latin typeface="A-OTF リュウミン Pr6N M-KL"/>
                <a:cs typeface="A-OTF リュウミン Pr6N M-KL"/>
              </a:rPr>
              <a:t>）</a:t>
            </a:r>
            <a:endParaRPr lang="ja-JP" altLang="en-US" sz="6000" dirty="0">
              <a:latin typeface="A-OTF リュウミン Pr6N M-KL"/>
              <a:cs typeface="A-OTF リュウミン Pr6N M-KL"/>
            </a:endParaRPr>
          </a:p>
          <a:p>
            <a:pPr marL="12700" marR="5080">
              <a:lnSpc>
                <a:spcPct val="104200"/>
              </a:lnSpc>
              <a:spcBef>
                <a:spcPts val="875"/>
              </a:spcBef>
            </a:pPr>
            <a:r>
              <a:rPr lang="ja-JP" altLang="en-US" sz="4800" b="0" i="0" dirty="0">
                <a:solidFill>
                  <a:srgbClr val="215198"/>
                </a:solidFill>
                <a:latin typeface="A-OTF リュウミン Pr6N M-KL"/>
                <a:cs typeface="A-OTF リュウミン Pr6N M-KL"/>
              </a:rPr>
              <a:t>感染症対策の検討</a:t>
            </a:r>
            <a:endParaRPr lang="ja-JP" altLang="en-US" sz="4800" dirty="0">
              <a:latin typeface="A-OTF リュウミン Pr6N M-KL"/>
              <a:cs typeface="A-OTF リュウミン Pr6N M-KL"/>
            </a:endParaRPr>
          </a:p>
        </p:txBody>
      </p:sp>
      <p:sp>
        <p:nvSpPr>
          <p:cNvPr id="8" name="object 8"/>
          <p:cNvSpPr txBox="1"/>
          <p:nvPr/>
        </p:nvSpPr>
        <p:spPr>
          <a:xfrm>
            <a:off x="6261100" y="747471"/>
            <a:ext cx="3810000" cy="394980"/>
          </a:xfrm>
          <a:prstGeom prst="rect">
            <a:avLst/>
          </a:prstGeom>
        </p:spPr>
        <p:txBody>
          <a:bodyPr vert="horz" wrap="square" lIns="0" tIns="12700" rIns="0" bIns="0" rtlCol="0">
            <a:spAutoFit/>
          </a:bodyPr>
          <a:lstStyle/>
          <a:p>
            <a:pPr marL="12700">
              <a:lnSpc>
                <a:spcPct val="100000"/>
              </a:lnSpc>
              <a:spcBef>
                <a:spcPts val="100"/>
              </a:spcBef>
            </a:pPr>
            <a:r>
              <a:rPr sz="1200" b="0" dirty="0">
                <a:solidFill>
                  <a:srgbClr val="284278"/>
                </a:solidFill>
                <a:latin typeface="A-OTF リュウミン Pr6N M-KL"/>
                <a:cs typeface="A-OTF リュウミン Pr6N M-KL"/>
              </a:rPr>
              <a:t>Part</a:t>
            </a:r>
            <a:r>
              <a:rPr sz="1200" b="0" spc="-45" dirty="0">
                <a:solidFill>
                  <a:srgbClr val="284278"/>
                </a:solidFill>
                <a:latin typeface="A-OTF リュウミン Pr6N M-KL"/>
                <a:cs typeface="A-OTF リュウミン Pr6N M-KL"/>
              </a:rPr>
              <a:t> </a:t>
            </a:r>
            <a:r>
              <a:rPr lang="en-US" altLang="ja-JP" sz="1200" spc="-45" dirty="0">
                <a:solidFill>
                  <a:srgbClr val="284278"/>
                </a:solidFill>
                <a:latin typeface="A-OTF リュウミン Pr6N M-KL"/>
                <a:cs typeface="A-OTF リュウミン Pr6N M-KL"/>
              </a:rPr>
              <a:t>Ⅲ</a:t>
            </a:r>
            <a:r>
              <a:rPr sz="1200" b="0" dirty="0">
                <a:solidFill>
                  <a:srgbClr val="284278"/>
                </a:solidFill>
                <a:latin typeface="A-OTF リュウミン Pr6N M-KL"/>
                <a:cs typeface="A-OTF リュウミン Pr6N M-KL"/>
              </a:rPr>
              <a:t>.</a:t>
            </a:r>
            <a:r>
              <a:rPr lang="ja-JP" altLang="en-US" sz="1200" b="0" dirty="0">
                <a:solidFill>
                  <a:srgbClr val="284278"/>
                </a:solidFill>
                <a:latin typeface="A-OTF リュウミン Pr6N M-KL"/>
                <a:cs typeface="A-OTF リュウミン Pr6N M-KL"/>
              </a:rPr>
              <a:t>　</a:t>
            </a:r>
            <a:r>
              <a:rPr lang="ja-JP" altLang="en-US" sz="1200" b="0" spc="-45" dirty="0">
                <a:solidFill>
                  <a:srgbClr val="284278"/>
                </a:solidFill>
                <a:latin typeface="A-OTF リュウミン Pr6N M-KL"/>
                <a:cs typeface="A-OTF リュウミン Pr6N M-KL"/>
              </a:rPr>
              <a:t>医療的ケア実施に向けた体制整備・環境整備</a:t>
            </a:r>
          </a:p>
          <a:p>
            <a:pPr marL="12700">
              <a:lnSpc>
                <a:spcPct val="100000"/>
              </a:lnSpc>
              <a:spcBef>
                <a:spcPts val="100"/>
              </a:spcBef>
            </a:pPr>
            <a:endParaRPr sz="1200" dirty="0">
              <a:latin typeface="A-OTF リュウミン Pr6N M-KL"/>
              <a:cs typeface="A-OTF リュウミン Pr6N M-KL"/>
            </a:endParaRPr>
          </a:p>
        </p:txBody>
      </p:sp>
      <p:sp>
        <p:nvSpPr>
          <p:cNvPr id="9" name="object 9"/>
          <p:cNvSpPr/>
          <p:nvPr/>
        </p:nvSpPr>
        <p:spPr>
          <a:xfrm>
            <a:off x="15633" y="982154"/>
            <a:ext cx="10054590" cy="13335"/>
          </a:xfrm>
          <a:custGeom>
            <a:avLst/>
            <a:gdLst/>
            <a:ahLst/>
            <a:cxnLst/>
            <a:rect l="l" t="t" r="r" b="b"/>
            <a:pathLst>
              <a:path w="10054590" h="13334">
                <a:moveTo>
                  <a:pt x="10054082" y="0"/>
                </a:moveTo>
                <a:lnTo>
                  <a:pt x="0" y="0"/>
                </a:lnTo>
                <a:lnTo>
                  <a:pt x="0" y="12712"/>
                </a:lnTo>
                <a:lnTo>
                  <a:pt x="10054082" y="12712"/>
                </a:lnTo>
                <a:lnTo>
                  <a:pt x="10054082" y="0"/>
                </a:lnTo>
                <a:close/>
              </a:path>
            </a:pathLst>
          </a:custGeom>
          <a:solidFill>
            <a:srgbClr val="284278"/>
          </a:solidFill>
        </p:spPr>
        <p:txBody>
          <a:bodyPr wrap="square" lIns="0" tIns="0" rIns="0" bIns="0" rtlCol="0"/>
          <a:lstStyle/>
          <a:p>
            <a:endParaRPr/>
          </a:p>
        </p:txBody>
      </p:sp>
      <p:sp>
        <p:nvSpPr>
          <p:cNvPr id="10" name="object 10"/>
          <p:cNvSpPr/>
          <p:nvPr/>
        </p:nvSpPr>
        <p:spPr>
          <a:xfrm>
            <a:off x="15633" y="544702"/>
            <a:ext cx="10059035" cy="172085"/>
          </a:xfrm>
          <a:custGeom>
            <a:avLst/>
            <a:gdLst/>
            <a:ahLst/>
            <a:cxnLst/>
            <a:rect l="l" t="t" r="r" b="b"/>
            <a:pathLst>
              <a:path w="10059035" h="172084">
                <a:moveTo>
                  <a:pt x="10058793" y="0"/>
                </a:moveTo>
                <a:lnTo>
                  <a:pt x="0" y="0"/>
                </a:lnTo>
                <a:lnTo>
                  <a:pt x="0" y="171881"/>
                </a:lnTo>
                <a:lnTo>
                  <a:pt x="10058793" y="171881"/>
                </a:lnTo>
                <a:lnTo>
                  <a:pt x="10058793" y="0"/>
                </a:lnTo>
                <a:close/>
              </a:path>
            </a:pathLst>
          </a:custGeom>
          <a:solidFill>
            <a:srgbClr val="284278"/>
          </a:solidFill>
        </p:spPr>
        <p:txBody>
          <a:bodyPr wrap="square" lIns="0" tIns="0" rIns="0" bIns="0" rtlCol="0"/>
          <a:lstStyle/>
          <a:p>
            <a:endParaRPr/>
          </a:p>
        </p:txBody>
      </p:sp>
      <p:sp>
        <p:nvSpPr>
          <p:cNvPr id="7" name="スライド番号プレースホルダー 6"/>
          <p:cNvSpPr>
            <a:spLocks noGrp="1"/>
          </p:cNvSpPr>
          <p:nvPr>
            <p:ph type="sldNum" sz="quarter" idx="7"/>
          </p:nvPr>
        </p:nvSpPr>
        <p:spPr/>
        <p:txBody>
          <a:bodyPr/>
          <a:lstStyle/>
          <a:p>
            <a:fld id="{B6F15528-21DE-4FAA-801E-634DDDAF4B2B}" type="slidenum">
              <a:rPr lang="en-US" altLang="ja-JP" smtClean="0"/>
              <a:pPr/>
              <a:t>44</a:t>
            </a:fld>
            <a:endParaRPr lang="ja-JP" altLang="en-US" dirty="0"/>
          </a:p>
        </p:txBody>
      </p:sp>
    </p:spTree>
    <p:extLst>
      <p:ext uri="{BB962C8B-B14F-4D97-AF65-F5344CB8AC3E}">
        <p14:creationId xmlns:p14="http://schemas.microsoft.com/office/powerpoint/2010/main" val="270733872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p:nvPr/>
        </p:nvSpPr>
        <p:spPr>
          <a:xfrm>
            <a:off x="7169243" y="878924"/>
            <a:ext cx="2794797" cy="197490"/>
          </a:xfrm>
          <a:prstGeom prst="rect">
            <a:avLst/>
          </a:prstGeom>
        </p:spPr>
        <p:txBody>
          <a:bodyPr vert="horz" wrap="square" lIns="0" tIns="12700" rIns="0" bIns="0" rtlCol="0">
            <a:spAutoFit/>
          </a:bodyPr>
          <a:lstStyle/>
          <a:p>
            <a:pPr marL="12700">
              <a:lnSpc>
                <a:spcPct val="100000"/>
              </a:lnSpc>
              <a:spcBef>
                <a:spcPts val="100"/>
              </a:spcBef>
            </a:pPr>
            <a:r>
              <a:rPr sz="1200" b="0" dirty="0">
                <a:solidFill>
                  <a:srgbClr val="284278"/>
                </a:solidFill>
                <a:latin typeface="A-OTF リュウミン Pr6N M-KL"/>
                <a:cs typeface="A-OTF リュウミン Pr6N M-KL"/>
              </a:rPr>
              <a:t>(</a:t>
            </a:r>
            <a:r>
              <a:rPr lang="en-US" altLang="ja-JP" sz="1200" dirty="0">
                <a:solidFill>
                  <a:srgbClr val="284278"/>
                </a:solidFill>
                <a:latin typeface="A-OTF リュウミン Pr6N M-KL"/>
                <a:cs typeface="A-OTF リュウミン Pr6N M-KL"/>
              </a:rPr>
              <a:t>5</a:t>
            </a:r>
            <a:r>
              <a:rPr sz="1200" b="0" dirty="0">
                <a:solidFill>
                  <a:srgbClr val="284278"/>
                </a:solidFill>
                <a:latin typeface="A-OTF リュウミン Pr6N M-KL"/>
                <a:cs typeface="A-OTF リュウミン Pr6N M-KL"/>
              </a:rPr>
              <a:t>)</a:t>
            </a:r>
            <a:r>
              <a:rPr lang="ja-JP" altLang="en-US" sz="1200" spc="-80" dirty="0">
                <a:solidFill>
                  <a:srgbClr val="284278"/>
                </a:solidFill>
                <a:latin typeface="A-OTF リュウミン Pr6N M-KL"/>
                <a:cs typeface="A-OTF リュウミン Pr6N M-KL"/>
              </a:rPr>
              <a:t>感染対策の検討</a:t>
            </a:r>
            <a:endParaRPr sz="1200" dirty="0">
              <a:latin typeface="A-OTF リュウミン Pr6N M-KL"/>
              <a:cs typeface="A-OTF リュウミン Pr6N M-KL"/>
            </a:endParaRPr>
          </a:p>
        </p:txBody>
      </p:sp>
      <p:grpSp>
        <p:nvGrpSpPr>
          <p:cNvPr id="6" name="object 6"/>
          <p:cNvGrpSpPr/>
          <p:nvPr/>
        </p:nvGrpSpPr>
        <p:grpSpPr>
          <a:xfrm>
            <a:off x="8663" y="15233"/>
            <a:ext cx="10066020" cy="1259205"/>
            <a:chOff x="8663" y="15233"/>
            <a:chExt cx="10066020" cy="1259205"/>
          </a:xfrm>
        </p:grpSpPr>
        <p:sp>
          <p:nvSpPr>
            <p:cNvPr id="7" name="object 7"/>
            <p:cNvSpPr/>
            <p:nvPr/>
          </p:nvSpPr>
          <p:spPr>
            <a:xfrm>
              <a:off x="5771845" y="15239"/>
              <a:ext cx="4302760" cy="701675"/>
            </a:xfrm>
            <a:custGeom>
              <a:avLst/>
              <a:gdLst/>
              <a:ahLst/>
              <a:cxnLst/>
              <a:rect l="l" t="t" r="r" b="b"/>
              <a:pathLst>
                <a:path w="4302759" h="701675">
                  <a:moveTo>
                    <a:pt x="4302582" y="529475"/>
                  </a:moveTo>
                  <a:lnTo>
                    <a:pt x="1066965" y="529475"/>
                  </a:lnTo>
                  <a:lnTo>
                    <a:pt x="597877" y="0"/>
                  </a:lnTo>
                  <a:lnTo>
                    <a:pt x="146519" y="529475"/>
                  </a:lnTo>
                  <a:lnTo>
                    <a:pt x="146088" y="529971"/>
                  </a:lnTo>
                  <a:lnTo>
                    <a:pt x="0" y="701357"/>
                  </a:lnTo>
                  <a:lnTo>
                    <a:pt x="4302582" y="701357"/>
                  </a:lnTo>
                  <a:lnTo>
                    <a:pt x="4302582" y="529475"/>
                  </a:lnTo>
                  <a:close/>
                </a:path>
              </a:pathLst>
            </a:custGeom>
            <a:solidFill>
              <a:srgbClr val="284278"/>
            </a:solidFill>
          </p:spPr>
          <p:txBody>
            <a:bodyPr wrap="square" lIns="0" tIns="0" rIns="0" bIns="0" rtlCol="0"/>
            <a:lstStyle/>
            <a:p>
              <a:endParaRPr/>
            </a:p>
          </p:txBody>
        </p:sp>
        <p:sp>
          <p:nvSpPr>
            <p:cNvPr id="8" name="object 8"/>
            <p:cNvSpPr/>
            <p:nvPr/>
          </p:nvSpPr>
          <p:spPr>
            <a:xfrm>
              <a:off x="8663" y="15233"/>
              <a:ext cx="6361430" cy="1259205"/>
            </a:xfrm>
            <a:custGeom>
              <a:avLst/>
              <a:gdLst/>
              <a:ahLst/>
              <a:cxnLst/>
              <a:rect l="l" t="t" r="r" b="b"/>
              <a:pathLst>
                <a:path w="6361430" h="1259205">
                  <a:moveTo>
                    <a:pt x="6361074" y="0"/>
                  </a:moveTo>
                  <a:lnTo>
                    <a:pt x="0" y="0"/>
                  </a:lnTo>
                  <a:lnTo>
                    <a:pt x="0" y="1259179"/>
                  </a:lnTo>
                  <a:lnTo>
                    <a:pt x="5286997" y="1259179"/>
                  </a:lnTo>
                  <a:lnTo>
                    <a:pt x="6361074" y="0"/>
                  </a:lnTo>
                  <a:close/>
                </a:path>
              </a:pathLst>
            </a:custGeom>
            <a:solidFill>
              <a:srgbClr val="215198"/>
            </a:solidFill>
          </p:spPr>
          <p:txBody>
            <a:bodyPr wrap="square" lIns="0" tIns="0" rIns="0" bIns="0" rtlCol="0"/>
            <a:lstStyle/>
            <a:p>
              <a:endParaRPr/>
            </a:p>
          </p:txBody>
        </p:sp>
      </p:grpSp>
      <p:sp>
        <p:nvSpPr>
          <p:cNvPr id="9" name="object 9"/>
          <p:cNvSpPr txBox="1">
            <a:spLocks noGrp="1"/>
          </p:cNvSpPr>
          <p:nvPr>
            <p:ph type="title"/>
          </p:nvPr>
        </p:nvSpPr>
        <p:spPr>
          <a:xfrm>
            <a:off x="546100" y="644835"/>
            <a:ext cx="4144307" cy="382156"/>
          </a:xfrm>
          <a:prstGeom prst="rect">
            <a:avLst/>
          </a:prstGeom>
        </p:spPr>
        <p:txBody>
          <a:bodyPr vert="horz" wrap="square" lIns="0" tIns="12700" rIns="0" bIns="0" rtlCol="0">
            <a:spAutoFit/>
          </a:bodyPr>
          <a:lstStyle/>
          <a:p>
            <a:pPr marL="12700">
              <a:lnSpc>
                <a:spcPct val="100000"/>
              </a:lnSpc>
              <a:spcBef>
                <a:spcPts val="100"/>
              </a:spcBef>
            </a:pPr>
            <a:r>
              <a:rPr lang="ja-JP" altLang="en-US" sz="2400" b="0" i="0" spc="-85" dirty="0">
                <a:latin typeface="A-OTF リュウミン Pr6N M-KL"/>
                <a:cs typeface="A-OTF リュウミン Pr6N M-KL"/>
              </a:rPr>
              <a:t>受入れ事業所の感染症対策</a:t>
            </a:r>
            <a:endParaRPr sz="2400" dirty="0">
              <a:latin typeface="A-OTF リュウミン Pr6N M-KL"/>
              <a:cs typeface="A-OTF リュウミン Pr6N M-KL"/>
            </a:endParaRPr>
          </a:p>
        </p:txBody>
      </p:sp>
      <p:sp>
        <p:nvSpPr>
          <p:cNvPr id="11" name="object 11"/>
          <p:cNvSpPr/>
          <p:nvPr/>
        </p:nvSpPr>
        <p:spPr>
          <a:xfrm>
            <a:off x="5372201" y="1266366"/>
            <a:ext cx="4711599"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grpSp>
        <p:nvGrpSpPr>
          <p:cNvPr id="12" name="object 12"/>
          <p:cNvGrpSpPr/>
          <p:nvPr/>
        </p:nvGrpSpPr>
        <p:grpSpPr>
          <a:xfrm>
            <a:off x="9099959" y="7044409"/>
            <a:ext cx="980440" cy="172085"/>
            <a:chOff x="9099959" y="7044409"/>
            <a:chExt cx="980440" cy="172085"/>
          </a:xfrm>
        </p:grpSpPr>
        <p:sp>
          <p:nvSpPr>
            <p:cNvPr id="13" name="object 13"/>
            <p:cNvSpPr/>
            <p:nvPr/>
          </p:nvSpPr>
          <p:spPr>
            <a:xfrm>
              <a:off x="9516378" y="7044409"/>
              <a:ext cx="563880" cy="172085"/>
            </a:xfrm>
            <a:custGeom>
              <a:avLst/>
              <a:gdLst/>
              <a:ahLst/>
              <a:cxnLst/>
              <a:rect l="l" t="t" r="r" b="b"/>
              <a:pathLst>
                <a:path w="563879" h="172084">
                  <a:moveTo>
                    <a:pt x="563410" y="0"/>
                  </a:moveTo>
                  <a:lnTo>
                    <a:pt x="0" y="0"/>
                  </a:lnTo>
                  <a:lnTo>
                    <a:pt x="220459" y="171475"/>
                  </a:lnTo>
                  <a:lnTo>
                    <a:pt x="563410" y="171475"/>
                  </a:lnTo>
                  <a:lnTo>
                    <a:pt x="563410" y="0"/>
                  </a:lnTo>
                  <a:close/>
                </a:path>
              </a:pathLst>
            </a:custGeom>
            <a:solidFill>
              <a:srgbClr val="284278"/>
            </a:solidFill>
          </p:spPr>
          <p:txBody>
            <a:bodyPr wrap="square" lIns="0" tIns="0" rIns="0" bIns="0" rtlCol="0"/>
            <a:lstStyle/>
            <a:p>
              <a:endParaRPr/>
            </a:p>
          </p:txBody>
        </p:sp>
        <p:sp>
          <p:nvSpPr>
            <p:cNvPr id="14" name="object 14"/>
            <p:cNvSpPr/>
            <p:nvPr/>
          </p:nvSpPr>
          <p:spPr>
            <a:xfrm>
              <a:off x="9099959" y="7044412"/>
              <a:ext cx="636905" cy="172085"/>
            </a:xfrm>
            <a:custGeom>
              <a:avLst/>
              <a:gdLst/>
              <a:ahLst/>
              <a:cxnLst/>
              <a:rect l="l" t="t" r="r" b="b"/>
              <a:pathLst>
                <a:path w="636904" h="172084">
                  <a:moveTo>
                    <a:pt x="416420" y="0"/>
                  </a:moveTo>
                  <a:lnTo>
                    <a:pt x="0" y="0"/>
                  </a:lnTo>
                  <a:lnTo>
                    <a:pt x="0" y="171462"/>
                  </a:lnTo>
                  <a:lnTo>
                    <a:pt x="636879" y="171462"/>
                  </a:lnTo>
                  <a:lnTo>
                    <a:pt x="416420" y="0"/>
                  </a:lnTo>
                  <a:close/>
                </a:path>
              </a:pathLst>
            </a:custGeom>
            <a:solidFill>
              <a:srgbClr val="231F20"/>
            </a:solidFill>
          </p:spPr>
          <p:txBody>
            <a:bodyPr wrap="square" lIns="0" tIns="0" rIns="0" bIns="0" rtlCol="0"/>
            <a:lstStyle/>
            <a:p>
              <a:endParaRPr/>
            </a:p>
          </p:txBody>
        </p:sp>
      </p:grpSp>
      <p:sp>
        <p:nvSpPr>
          <p:cNvPr id="16" name="object 2">
            <a:extLst>
              <a:ext uri="{FF2B5EF4-FFF2-40B4-BE49-F238E27FC236}">
                <a16:creationId xmlns:a16="http://schemas.microsoft.com/office/drawing/2014/main" xmlns="" id="{561CD2EF-AB4F-41A8-A37D-739685200DC5}"/>
              </a:ext>
            </a:extLst>
          </p:cNvPr>
          <p:cNvSpPr txBox="1"/>
          <p:nvPr/>
        </p:nvSpPr>
        <p:spPr>
          <a:xfrm>
            <a:off x="5373586" y="1708871"/>
            <a:ext cx="4424732" cy="2824491"/>
          </a:xfrm>
          <a:prstGeom prst="rect">
            <a:avLst/>
          </a:prstGeom>
        </p:spPr>
        <p:txBody>
          <a:bodyPr vert="horz" wrap="square" lIns="0" tIns="92075" rIns="0" bIns="0" rtlCol="0">
            <a:spAutoFit/>
          </a:bodyPr>
          <a:lstStyle/>
          <a:p>
            <a:pPr marL="12700">
              <a:lnSpc>
                <a:spcPct val="100000"/>
              </a:lnSpc>
              <a:spcBef>
                <a:spcPts val="725"/>
              </a:spcBef>
            </a:pPr>
            <a:r>
              <a:rPr lang="ja-JP" altLang="en-US" b="1" dirty="0">
                <a:solidFill>
                  <a:srgbClr val="EF4136"/>
                </a:solidFill>
                <a:latin typeface="A-OTF リュウミン Pr6N EB-KL"/>
                <a:cs typeface="A-OTF リュウミン Pr6N EB-KL"/>
              </a:rPr>
              <a:t>事業所内の感染症対策</a:t>
            </a:r>
            <a:r>
              <a:rPr sz="1800" b="1" dirty="0">
                <a:solidFill>
                  <a:srgbClr val="EF4136"/>
                </a:solidFill>
                <a:latin typeface="A-OTF リュウミン Pr6N EB-KL"/>
                <a:cs typeface="A-OTF リュウミン Pr6N EB-KL"/>
              </a:rPr>
              <a:t>：</a:t>
            </a:r>
            <a:endParaRPr sz="1800" dirty="0">
              <a:latin typeface="A-OTF リュウミン Pr6N EB-KL"/>
              <a:cs typeface="A-OTF リュウミン Pr6N EB-KL"/>
            </a:endParaRPr>
          </a:p>
          <a:p>
            <a:pPr marL="12700">
              <a:lnSpc>
                <a:spcPct val="150000"/>
              </a:lnSpc>
              <a:spcBef>
                <a:spcPts val="490"/>
              </a:spcBef>
            </a:pPr>
            <a:r>
              <a:rPr lang="ja-JP" altLang="en-US" sz="1400" b="0" spc="25" dirty="0">
                <a:solidFill>
                  <a:srgbClr val="231F20"/>
                </a:solidFill>
                <a:latin typeface="A-OTF リュウミン Pr6N M-KL"/>
                <a:cs typeface="A-OTF リュウミン Pr6N M-KL"/>
              </a:rPr>
              <a:t>医療的ケアの実施の有無にかかわらず、障害児通所支援事業所等では、感染症対策を講じる必要があります。</a:t>
            </a:r>
          </a:p>
          <a:p>
            <a:pPr marL="12700">
              <a:lnSpc>
                <a:spcPct val="150000"/>
              </a:lnSpc>
              <a:spcBef>
                <a:spcPts val="490"/>
              </a:spcBef>
            </a:pPr>
            <a:r>
              <a:rPr lang="ja-JP" altLang="en-US" sz="1400" b="0" spc="25" dirty="0">
                <a:solidFill>
                  <a:srgbClr val="231F20"/>
                </a:solidFill>
                <a:latin typeface="A-OTF リュウミン Pr6N M-KL"/>
                <a:cs typeface="A-OTF リュウミン Pr6N M-KL"/>
              </a:rPr>
              <a:t>医療的ケアを実施する場合には、特にケアに要する器材等の取扱いに関して、感染症への対策に細心の注意を払います。</a:t>
            </a:r>
          </a:p>
          <a:p>
            <a:pPr marL="12700">
              <a:lnSpc>
                <a:spcPct val="150000"/>
              </a:lnSpc>
              <a:spcBef>
                <a:spcPts val="490"/>
              </a:spcBef>
            </a:pPr>
            <a:r>
              <a:rPr lang="ja-JP" altLang="en-US" sz="1400" b="0" spc="25" dirty="0">
                <a:solidFill>
                  <a:srgbClr val="231F20"/>
                </a:solidFill>
                <a:latin typeface="A-OTF リュウミン Pr6N M-KL"/>
                <a:cs typeface="A-OTF リュウミン Pr6N M-KL"/>
              </a:rPr>
              <a:t>これらの内容については、事業所内でマニュアル（</a:t>
            </a:r>
            <a:r>
              <a:rPr lang="en-US" altLang="ja-JP" sz="1400" b="0" spc="25" dirty="0">
                <a:solidFill>
                  <a:srgbClr val="231F20"/>
                </a:solidFill>
                <a:latin typeface="A-OTF リュウミン Pr6N M-KL"/>
                <a:cs typeface="A-OTF リュウミン Pr6N M-KL"/>
              </a:rPr>
              <a:t>※</a:t>
            </a:r>
            <a:r>
              <a:rPr lang="ja-JP" altLang="en-US" sz="1400" b="0" spc="25" dirty="0">
                <a:solidFill>
                  <a:srgbClr val="231F20"/>
                </a:solidFill>
                <a:latin typeface="A-OTF リュウミン Pr6N M-KL"/>
                <a:cs typeface="A-OTF リュウミン Pr6N M-KL"/>
              </a:rPr>
              <a:t>下記、参考） として取りまとめ、職員間で共有します。</a:t>
            </a:r>
          </a:p>
        </p:txBody>
      </p:sp>
      <p:sp>
        <p:nvSpPr>
          <p:cNvPr id="19" name="正方形/長方形 18">
            <a:extLst>
              <a:ext uri="{FF2B5EF4-FFF2-40B4-BE49-F238E27FC236}">
                <a16:creationId xmlns:a16="http://schemas.microsoft.com/office/drawing/2014/main" xmlns="" id="{F4ABD574-5921-480D-868B-F1E643BBEF06}"/>
              </a:ext>
            </a:extLst>
          </p:cNvPr>
          <p:cNvSpPr/>
          <p:nvPr/>
        </p:nvSpPr>
        <p:spPr>
          <a:xfrm>
            <a:off x="5372200" y="4915631"/>
            <a:ext cx="4481195" cy="1768295"/>
          </a:xfrm>
          <a:prstGeom prst="rect">
            <a:avLst/>
          </a:prstGeom>
          <a:noFill/>
          <a:ln w="9525">
            <a:solidFill>
              <a:schemeClr val="tx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object 2">
            <a:extLst>
              <a:ext uri="{FF2B5EF4-FFF2-40B4-BE49-F238E27FC236}">
                <a16:creationId xmlns:a16="http://schemas.microsoft.com/office/drawing/2014/main" xmlns="" id="{93970473-C99B-40EF-8B64-7831595CC47D}"/>
              </a:ext>
            </a:extLst>
          </p:cNvPr>
          <p:cNvSpPr txBox="1"/>
          <p:nvPr/>
        </p:nvSpPr>
        <p:spPr>
          <a:xfrm>
            <a:off x="5458696" y="4893280"/>
            <a:ext cx="4308201" cy="1650388"/>
          </a:xfrm>
          <a:prstGeom prst="rect">
            <a:avLst/>
          </a:prstGeom>
        </p:spPr>
        <p:txBody>
          <a:bodyPr vert="horz" wrap="square" lIns="0" tIns="92075" rIns="0" bIns="0" rtlCol="0">
            <a:spAutoFit/>
          </a:bodyPr>
          <a:lstStyle/>
          <a:p>
            <a:pPr marL="12700">
              <a:lnSpc>
                <a:spcPct val="150000"/>
              </a:lnSpc>
              <a:spcBef>
                <a:spcPts val="490"/>
              </a:spcBef>
            </a:pPr>
            <a:r>
              <a:rPr lang="ja-JP" altLang="en-US" sz="1050" spc="25" dirty="0">
                <a:solidFill>
                  <a:srgbClr val="231F20"/>
                </a:solidFill>
                <a:latin typeface="A-OTF リュウミン Pr6N M-KL"/>
                <a:cs typeface="A-OTF リュウミン Pr6N M-KL"/>
              </a:rPr>
              <a:t>＜</a:t>
            </a:r>
            <a:r>
              <a:rPr lang="en-US" altLang="ja-JP" sz="1050" spc="25" dirty="0">
                <a:solidFill>
                  <a:srgbClr val="231F20"/>
                </a:solidFill>
                <a:latin typeface="A-OTF リュウミン Pr6N M-KL"/>
                <a:cs typeface="A-OTF リュウミン Pr6N M-KL"/>
              </a:rPr>
              <a:t>※</a:t>
            </a:r>
            <a:r>
              <a:rPr lang="ja-JP" altLang="en-US" sz="1050" spc="25" dirty="0">
                <a:solidFill>
                  <a:srgbClr val="231F20"/>
                </a:solidFill>
                <a:latin typeface="A-OTF リュウミン Pr6N M-KL"/>
                <a:cs typeface="A-OTF リュウミン Pr6N M-KL"/>
              </a:rPr>
              <a:t>参考＞</a:t>
            </a:r>
            <a:r>
              <a:rPr lang="ja-JP" altLang="en-US" sz="1050" b="0" spc="25" dirty="0">
                <a:solidFill>
                  <a:srgbClr val="231F20"/>
                </a:solidFill>
                <a:latin typeface="A-OTF リュウミン Pr6N M-KL"/>
                <a:cs typeface="A-OTF リュウミン Pr6N M-KL"/>
              </a:rPr>
              <a:t> </a:t>
            </a:r>
            <a:endParaRPr lang="en-US" altLang="ja-JP" sz="1050" b="0" spc="25" dirty="0">
              <a:solidFill>
                <a:srgbClr val="231F20"/>
              </a:solidFill>
              <a:latin typeface="A-OTF リュウミン Pr6N M-KL"/>
              <a:cs typeface="A-OTF リュウミン Pr6N M-KL"/>
            </a:endParaRPr>
          </a:p>
          <a:p>
            <a:pPr marL="12700">
              <a:lnSpc>
                <a:spcPct val="150000"/>
              </a:lnSpc>
              <a:spcBef>
                <a:spcPts val="490"/>
              </a:spcBef>
            </a:pPr>
            <a:r>
              <a:rPr lang="ja-JP" altLang="en-US" sz="1050" b="0" spc="25" dirty="0">
                <a:solidFill>
                  <a:srgbClr val="231F20"/>
                </a:solidFill>
                <a:latin typeface="A-OTF リュウミン Pr6N M-KL"/>
                <a:cs typeface="A-OTF リュウミン Pr6N M-KL"/>
              </a:rPr>
              <a:t>厚生労働省では、障害福祉サービス施設・事業所における感染症への対応力の向上を目的として、必要な感染症の知識や対応方法等をまとめたマニュアルを作成しています。</a:t>
            </a:r>
          </a:p>
          <a:p>
            <a:pPr marL="12700">
              <a:lnSpc>
                <a:spcPct val="150000"/>
              </a:lnSpc>
              <a:spcBef>
                <a:spcPts val="490"/>
              </a:spcBef>
            </a:pPr>
            <a:r>
              <a:rPr lang="ja-JP" altLang="en-US" sz="1050" b="0" spc="25" dirty="0">
                <a:solidFill>
                  <a:srgbClr val="231F20"/>
                </a:solidFill>
                <a:latin typeface="A-OTF リュウミン Pr6N M-KL"/>
                <a:cs typeface="A-OTF リュウミン Pr6N M-KL"/>
              </a:rPr>
              <a:t>厚生労働省 </a:t>
            </a:r>
            <a:r>
              <a:rPr lang="en-US" altLang="ja-JP" sz="1050" b="0" spc="25" dirty="0">
                <a:solidFill>
                  <a:srgbClr val="231F20"/>
                </a:solidFill>
                <a:latin typeface="A-OTF リュウミン Pr6N M-KL"/>
                <a:cs typeface="A-OTF リュウミン Pr6N M-KL"/>
              </a:rPr>
              <a:t>『</a:t>
            </a:r>
            <a:r>
              <a:rPr lang="ja-JP" altLang="en-US" sz="1050" b="0" spc="25" dirty="0">
                <a:solidFill>
                  <a:srgbClr val="231F20"/>
                </a:solidFill>
                <a:latin typeface="A-OTF リュウミン Pr6N M-KL"/>
                <a:cs typeface="A-OTF リュウミン Pr6N M-KL"/>
              </a:rPr>
              <a:t>感染対策マニュアル・業務継続ガイドライン等</a:t>
            </a:r>
            <a:r>
              <a:rPr lang="en-US" altLang="ja-JP" sz="1050" b="0" spc="25" dirty="0">
                <a:solidFill>
                  <a:srgbClr val="231F20"/>
                </a:solidFill>
                <a:latin typeface="A-OTF リュウミン Pr6N M-KL"/>
                <a:cs typeface="A-OTF リュウミン Pr6N M-KL"/>
              </a:rPr>
              <a:t>』&lt;https://www.mhlw.go.jp/stf/newpage_15758.html&gt;</a:t>
            </a:r>
            <a:endParaRPr lang="ja-JP" altLang="en-US" sz="1050" b="0" spc="25" dirty="0">
              <a:solidFill>
                <a:srgbClr val="231F20"/>
              </a:solidFill>
              <a:latin typeface="A-OTF リュウミン Pr6N M-KL"/>
              <a:cs typeface="A-OTF リュウミン Pr6N M-KL"/>
            </a:endParaRPr>
          </a:p>
        </p:txBody>
      </p:sp>
      <p:pic>
        <p:nvPicPr>
          <p:cNvPr id="3" name="図 2">
            <a:extLst>
              <a:ext uri="{FF2B5EF4-FFF2-40B4-BE49-F238E27FC236}">
                <a16:creationId xmlns:a16="http://schemas.microsoft.com/office/drawing/2014/main" xmlns="" id="{65D33CCD-C996-4FA0-98C3-64CA8BB5EFE1}"/>
              </a:ext>
            </a:extLst>
          </p:cNvPr>
          <p:cNvPicPr>
            <a:picLocks noChangeAspect="1"/>
          </p:cNvPicPr>
          <p:nvPr/>
        </p:nvPicPr>
        <p:blipFill rotWithShape="1">
          <a:blip r:embed="rId3"/>
          <a:srcRect l="46711" t="20445" r="28904" b="18564"/>
          <a:stretch/>
        </p:blipFill>
        <p:spPr>
          <a:xfrm>
            <a:off x="2438622" y="2158378"/>
            <a:ext cx="2674479" cy="3762589"/>
          </a:xfrm>
          <a:prstGeom prst="rect">
            <a:avLst/>
          </a:prstGeom>
        </p:spPr>
      </p:pic>
      <p:pic>
        <p:nvPicPr>
          <p:cNvPr id="21" name="図 20">
            <a:extLst>
              <a:ext uri="{FF2B5EF4-FFF2-40B4-BE49-F238E27FC236}">
                <a16:creationId xmlns:a16="http://schemas.microsoft.com/office/drawing/2014/main" xmlns="" id="{1EA5F4C7-AD8B-44C9-AB79-75F69E771742}"/>
              </a:ext>
            </a:extLst>
          </p:cNvPr>
          <p:cNvPicPr>
            <a:picLocks noChangeAspect="1"/>
          </p:cNvPicPr>
          <p:nvPr/>
        </p:nvPicPr>
        <p:blipFill rotWithShape="1">
          <a:blip r:embed="rId4"/>
          <a:srcRect l="46710" t="19908" r="28904" b="19908"/>
          <a:stretch/>
        </p:blipFill>
        <p:spPr>
          <a:xfrm>
            <a:off x="0" y="2154296"/>
            <a:ext cx="2674479" cy="3712864"/>
          </a:xfrm>
          <a:prstGeom prst="rect">
            <a:avLst/>
          </a:prstGeom>
        </p:spPr>
      </p:pic>
      <p:sp>
        <p:nvSpPr>
          <p:cNvPr id="18" name="object 3">
            <a:extLst>
              <a:ext uri="{FF2B5EF4-FFF2-40B4-BE49-F238E27FC236}">
                <a16:creationId xmlns:a16="http://schemas.microsoft.com/office/drawing/2014/main" xmlns="" id="{BE36CEF2-A839-4C25-8E93-F2416D0E8A7E}"/>
              </a:ext>
            </a:extLst>
          </p:cNvPr>
          <p:cNvSpPr txBox="1"/>
          <p:nvPr/>
        </p:nvSpPr>
        <p:spPr>
          <a:xfrm>
            <a:off x="559752" y="6899298"/>
            <a:ext cx="4114800" cy="462306"/>
          </a:xfrm>
          <a:prstGeom prst="rect">
            <a:avLst/>
          </a:prstGeom>
        </p:spPr>
        <p:txBody>
          <a:bodyPr vert="horz" wrap="square" lIns="0" tIns="92075" rIns="0" bIns="0" rtlCol="0">
            <a:spAutoFit/>
          </a:bodyPr>
          <a:lstStyle/>
          <a:p>
            <a:pPr marL="12700">
              <a:lnSpc>
                <a:spcPct val="100000"/>
              </a:lnSpc>
            </a:pPr>
            <a:r>
              <a:rPr lang="ja-JP" altLang="en-US" sz="800" spc="20" dirty="0">
                <a:solidFill>
                  <a:srgbClr val="231F20"/>
                </a:solidFill>
                <a:latin typeface="+mn-ea"/>
                <a:cs typeface="A-OTF リュウミン Pr6N M-KL"/>
              </a:rPr>
              <a:t>障害児通所支援事業所等における安全な医療的ケアの実施体制の構築に関する調査研究</a:t>
            </a:r>
          </a:p>
          <a:p>
            <a:pPr marL="12700">
              <a:lnSpc>
                <a:spcPct val="100000"/>
              </a:lnSpc>
            </a:pPr>
            <a:r>
              <a:rPr lang="ja-JP" altLang="en-US" sz="800" spc="20" dirty="0">
                <a:solidFill>
                  <a:srgbClr val="231F20"/>
                </a:solidFill>
                <a:latin typeface="+mn-ea"/>
                <a:cs typeface="A-OTF リュウミン Pr6N M-KL"/>
              </a:rPr>
              <a:t>みずほ情報総研株式会社</a:t>
            </a:r>
          </a:p>
          <a:p>
            <a:pPr marL="12700">
              <a:lnSpc>
                <a:spcPct val="100000"/>
              </a:lnSpc>
            </a:pPr>
            <a:r>
              <a:rPr lang="en-US" altLang="ja-JP" sz="800" spc="20" dirty="0">
                <a:solidFill>
                  <a:srgbClr val="231F20"/>
                </a:solidFill>
                <a:latin typeface="+mn-ea"/>
                <a:cs typeface="A-OTF リュウミン Pr6N M-KL"/>
              </a:rPr>
              <a:t>【</a:t>
            </a:r>
            <a:r>
              <a:rPr lang="en-US" altLang="ja-JP" sz="800" dirty="0" err="1">
                <a:latin typeface="+mn-ea"/>
                <a:cs typeface="A-OTF リュウミン Pr6N M-KL"/>
              </a:rPr>
              <a:t>Part.Ⅲ</a:t>
            </a:r>
            <a:r>
              <a:rPr lang="en-US" altLang="ja-JP" sz="800" spc="20" dirty="0">
                <a:solidFill>
                  <a:srgbClr val="231F20"/>
                </a:solidFill>
                <a:latin typeface="+mn-ea"/>
                <a:cs typeface="A-OTF リュウミン Pr6N M-KL"/>
              </a:rPr>
              <a:t>】</a:t>
            </a:r>
            <a:r>
              <a:rPr lang="ja-JP" altLang="en-US" sz="800" spc="20" dirty="0">
                <a:solidFill>
                  <a:srgbClr val="231F20"/>
                </a:solidFill>
                <a:latin typeface="+mn-ea"/>
                <a:cs typeface="A-OTF リュウミン Pr6N M-KL"/>
              </a:rPr>
              <a:t>医療的ケア実施に向けた体制整備・環境整備</a:t>
            </a:r>
          </a:p>
        </p:txBody>
      </p:sp>
      <p:sp>
        <p:nvSpPr>
          <p:cNvPr id="22" name="object 11">
            <a:extLst>
              <a:ext uri="{FF2B5EF4-FFF2-40B4-BE49-F238E27FC236}">
                <a16:creationId xmlns:a16="http://schemas.microsoft.com/office/drawing/2014/main" xmlns="" id="{5165A75E-DFF5-4904-AFD8-60ED05F79C14}"/>
              </a:ext>
            </a:extLst>
          </p:cNvPr>
          <p:cNvSpPr/>
          <p:nvPr/>
        </p:nvSpPr>
        <p:spPr>
          <a:xfrm>
            <a:off x="546100" y="6859906"/>
            <a:ext cx="9524048"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sp>
        <p:nvSpPr>
          <p:cNvPr id="2" name="スライド番号プレースホルダー 1"/>
          <p:cNvSpPr>
            <a:spLocks noGrp="1"/>
          </p:cNvSpPr>
          <p:nvPr>
            <p:ph type="sldNum" sz="quarter" idx="7"/>
          </p:nvPr>
        </p:nvSpPr>
        <p:spPr/>
        <p:txBody>
          <a:bodyPr/>
          <a:lstStyle/>
          <a:p>
            <a:fld id="{B6F15528-21DE-4FAA-801E-634DDDAF4B2B}" type="slidenum">
              <a:rPr lang="en-US" altLang="ja-JP" smtClean="0"/>
              <a:pPr/>
              <a:t>45</a:t>
            </a:fld>
            <a:endParaRPr lang="ja-JP" altLang="en-US" dirty="0"/>
          </a:p>
        </p:txBody>
      </p:sp>
    </p:spTree>
    <p:extLst>
      <p:ext uri="{BB962C8B-B14F-4D97-AF65-F5344CB8AC3E}">
        <p14:creationId xmlns:p14="http://schemas.microsoft.com/office/powerpoint/2010/main" val="201747496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0" y="0"/>
            <a:ext cx="10079990" cy="7543800"/>
            <a:chOff x="0" y="0"/>
            <a:chExt cx="10079990" cy="7543800"/>
          </a:xfrm>
        </p:grpSpPr>
        <p:sp>
          <p:nvSpPr>
            <p:cNvPr id="3" name="object 3"/>
            <p:cNvSpPr/>
            <p:nvPr/>
          </p:nvSpPr>
          <p:spPr>
            <a:xfrm>
              <a:off x="0" y="0"/>
              <a:ext cx="10072278" cy="7543596"/>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9516389" y="7044409"/>
              <a:ext cx="563880" cy="172085"/>
            </a:xfrm>
            <a:custGeom>
              <a:avLst/>
              <a:gdLst/>
              <a:ahLst/>
              <a:cxnLst/>
              <a:rect l="l" t="t" r="r" b="b"/>
              <a:pathLst>
                <a:path w="563879" h="172084">
                  <a:moveTo>
                    <a:pt x="563397" y="0"/>
                  </a:moveTo>
                  <a:lnTo>
                    <a:pt x="0" y="0"/>
                  </a:lnTo>
                  <a:lnTo>
                    <a:pt x="220459" y="171475"/>
                  </a:lnTo>
                  <a:lnTo>
                    <a:pt x="563397" y="171475"/>
                  </a:lnTo>
                  <a:lnTo>
                    <a:pt x="563397" y="0"/>
                  </a:lnTo>
                  <a:close/>
                </a:path>
              </a:pathLst>
            </a:custGeom>
            <a:solidFill>
              <a:srgbClr val="284278"/>
            </a:solidFill>
          </p:spPr>
          <p:txBody>
            <a:bodyPr wrap="square" lIns="0" tIns="0" rIns="0" bIns="0" rtlCol="0"/>
            <a:lstStyle/>
            <a:p>
              <a:endParaRPr/>
            </a:p>
          </p:txBody>
        </p:sp>
        <p:sp>
          <p:nvSpPr>
            <p:cNvPr id="5" name="object 5"/>
            <p:cNvSpPr/>
            <p:nvPr/>
          </p:nvSpPr>
          <p:spPr>
            <a:xfrm>
              <a:off x="9099965" y="7044411"/>
              <a:ext cx="636905" cy="172085"/>
            </a:xfrm>
            <a:custGeom>
              <a:avLst/>
              <a:gdLst/>
              <a:ahLst/>
              <a:cxnLst/>
              <a:rect l="l" t="t" r="r" b="b"/>
              <a:pathLst>
                <a:path w="636904" h="172084">
                  <a:moveTo>
                    <a:pt x="416420" y="0"/>
                  </a:moveTo>
                  <a:lnTo>
                    <a:pt x="0" y="0"/>
                  </a:lnTo>
                  <a:lnTo>
                    <a:pt x="0" y="171462"/>
                  </a:lnTo>
                  <a:lnTo>
                    <a:pt x="636879" y="171462"/>
                  </a:lnTo>
                  <a:lnTo>
                    <a:pt x="416420" y="0"/>
                  </a:lnTo>
                  <a:close/>
                </a:path>
              </a:pathLst>
            </a:custGeom>
            <a:solidFill>
              <a:srgbClr val="231F20"/>
            </a:solidFill>
          </p:spPr>
          <p:txBody>
            <a:bodyPr wrap="square" lIns="0" tIns="0" rIns="0" bIns="0" rtlCol="0"/>
            <a:lstStyle/>
            <a:p>
              <a:endParaRPr/>
            </a:p>
          </p:txBody>
        </p:sp>
      </p:grpSp>
      <p:sp>
        <p:nvSpPr>
          <p:cNvPr id="6" name="object 6"/>
          <p:cNvSpPr txBox="1">
            <a:spLocks noGrp="1"/>
          </p:cNvSpPr>
          <p:nvPr>
            <p:ph type="title"/>
          </p:nvPr>
        </p:nvSpPr>
        <p:spPr>
          <a:xfrm>
            <a:off x="544286" y="1962204"/>
            <a:ext cx="5945414" cy="2724785"/>
          </a:xfrm>
          <a:prstGeom prst="rect">
            <a:avLst/>
          </a:prstGeom>
        </p:spPr>
        <p:txBody>
          <a:bodyPr vert="horz" wrap="square" lIns="0" tIns="189230" rIns="0" bIns="0" rtlCol="0">
            <a:spAutoFit/>
          </a:bodyPr>
          <a:lstStyle/>
          <a:p>
            <a:pPr marL="57150">
              <a:lnSpc>
                <a:spcPct val="100000"/>
              </a:lnSpc>
              <a:spcBef>
                <a:spcPts val="1490"/>
              </a:spcBef>
            </a:pPr>
            <a:r>
              <a:rPr lang="ja-JP" altLang="en-US" sz="6000" b="0" i="0" spc="-105" dirty="0">
                <a:solidFill>
                  <a:srgbClr val="215198"/>
                </a:solidFill>
                <a:latin typeface="A-OTF リュウミン Pr6N M-KL"/>
                <a:cs typeface="A-OTF リュウミン Pr6N M-KL"/>
              </a:rPr>
              <a:t>（</a:t>
            </a:r>
            <a:r>
              <a:rPr lang="en-US" altLang="ja-JP" sz="6000" b="0" i="0" spc="-105" dirty="0">
                <a:solidFill>
                  <a:srgbClr val="215198"/>
                </a:solidFill>
                <a:latin typeface="A-OTF リュウミン Pr6N M-KL"/>
                <a:cs typeface="A-OTF リュウミン Pr6N M-KL"/>
              </a:rPr>
              <a:t>6</a:t>
            </a:r>
            <a:r>
              <a:rPr lang="ja-JP" altLang="en-US" sz="6000" b="0" i="0" spc="-105" dirty="0">
                <a:solidFill>
                  <a:srgbClr val="215198"/>
                </a:solidFill>
                <a:latin typeface="A-OTF リュウミン Pr6N M-KL"/>
                <a:cs typeface="A-OTF リュウミン Pr6N M-KL"/>
              </a:rPr>
              <a:t>）</a:t>
            </a:r>
            <a:endParaRPr lang="ja-JP" altLang="en-US" sz="6000" dirty="0">
              <a:latin typeface="A-OTF リュウミン Pr6N M-KL"/>
              <a:cs typeface="A-OTF リュウミン Pr6N M-KL"/>
            </a:endParaRPr>
          </a:p>
          <a:p>
            <a:pPr marL="12700" marR="5080">
              <a:lnSpc>
                <a:spcPct val="104200"/>
              </a:lnSpc>
              <a:spcBef>
                <a:spcPts val="875"/>
              </a:spcBef>
            </a:pPr>
            <a:r>
              <a:rPr lang="ja-JP" altLang="en-US" sz="4800" b="0" i="0" dirty="0">
                <a:solidFill>
                  <a:srgbClr val="215198"/>
                </a:solidFill>
                <a:latin typeface="A-OTF リュウミン Pr6N M-KL"/>
                <a:cs typeface="A-OTF リュウミン Pr6N M-KL"/>
              </a:rPr>
              <a:t>関係者間の</a:t>
            </a:r>
            <a:r>
              <a:rPr lang="en-US" altLang="ja-JP" sz="4800" b="0" i="0" dirty="0">
                <a:solidFill>
                  <a:srgbClr val="215198"/>
                </a:solidFill>
                <a:latin typeface="A-OTF リュウミン Pr6N M-KL"/>
                <a:cs typeface="A-OTF リュウミン Pr6N M-KL"/>
              </a:rPr>
              <a:t/>
            </a:r>
            <a:br>
              <a:rPr lang="en-US" altLang="ja-JP" sz="4800" b="0" i="0" dirty="0">
                <a:solidFill>
                  <a:srgbClr val="215198"/>
                </a:solidFill>
                <a:latin typeface="A-OTF リュウミン Pr6N M-KL"/>
                <a:cs typeface="A-OTF リュウミン Pr6N M-KL"/>
              </a:rPr>
            </a:br>
            <a:r>
              <a:rPr lang="ja-JP" altLang="en-US" sz="4800" b="0" i="0" dirty="0">
                <a:solidFill>
                  <a:srgbClr val="215198"/>
                </a:solidFill>
                <a:latin typeface="A-OTF リュウミン Pr6N M-KL"/>
                <a:cs typeface="A-OTF リュウミン Pr6N M-KL"/>
              </a:rPr>
              <a:t>情報共有の場の整備</a:t>
            </a:r>
            <a:endParaRPr lang="ja-JP" altLang="en-US" sz="4800" dirty="0">
              <a:latin typeface="A-OTF リュウミン Pr6N M-KL"/>
              <a:cs typeface="A-OTF リュウミン Pr6N M-KL"/>
            </a:endParaRPr>
          </a:p>
        </p:txBody>
      </p:sp>
      <p:sp>
        <p:nvSpPr>
          <p:cNvPr id="8" name="object 8"/>
          <p:cNvSpPr txBox="1"/>
          <p:nvPr/>
        </p:nvSpPr>
        <p:spPr>
          <a:xfrm>
            <a:off x="6261100" y="747471"/>
            <a:ext cx="3810000" cy="394980"/>
          </a:xfrm>
          <a:prstGeom prst="rect">
            <a:avLst/>
          </a:prstGeom>
        </p:spPr>
        <p:txBody>
          <a:bodyPr vert="horz" wrap="square" lIns="0" tIns="12700" rIns="0" bIns="0" rtlCol="0">
            <a:spAutoFit/>
          </a:bodyPr>
          <a:lstStyle/>
          <a:p>
            <a:pPr marL="12700">
              <a:lnSpc>
                <a:spcPct val="100000"/>
              </a:lnSpc>
              <a:spcBef>
                <a:spcPts val="100"/>
              </a:spcBef>
            </a:pPr>
            <a:r>
              <a:rPr sz="1200" b="0" dirty="0">
                <a:solidFill>
                  <a:srgbClr val="284278"/>
                </a:solidFill>
                <a:latin typeface="A-OTF リュウミン Pr6N M-KL"/>
                <a:cs typeface="A-OTF リュウミン Pr6N M-KL"/>
              </a:rPr>
              <a:t>Part</a:t>
            </a:r>
            <a:r>
              <a:rPr sz="1200" b="0" spc="-45" dirty="0">
                <a:solidFill>
                  <a:srgbClr val="284278"/>
                </a:solidFill>
                <a:latin typeface="A-OTF リュウミン Pr6N M-KL"/>
                <a:cs typeface="A-OTF リュウミン Pr6N M-KL"/>
              </a:rPr>
              <a:t> </a:t>
            </a:r>
            <a:r>
              <a:rPr lang="en-US" altLang="ja-JP" sz="1200" spc="-45" dirty="0">
                <a:solidFill>
                  <a:srgbClr val="284278"/>
                </a:solidFill>
                <a:latin typeface="A-OTF リュウミン Pr6N M-KL"/>
                <a:cs typeface="A-OTF リュウミン Pr6N M-KL"/>
              </a:rPr>
              <a:t>Ⅲ</a:t>
            </a:r>
            <a:r>
              <a:rPr sz="1200" b="0" dirty="0">
                <a:solidFill>
                  <a:srgbClr val="284278"/>
                </a:solidFill>
                <a:latin typeface="A-OTF リュウミン Pr6N M-KL"/>
                <a:cs typeface="A-OTF リュウミン Pr6N M-KL"/>
              </a:rPr>
              <a:t>.</a:t>
            </a:r>
            <a:r>
              <a:rPr lang="ja-JP" altLang="en-US" sz="1200" b="0" dirty="0">
                <a:solidFill>
                  <a:srgbClr val="284278"/>
                </a:solidFill>
                <a:latin typeface="A-OTF リュウミン Pr6N M-KL"/>
                <a:cs typeface="A-OTF リュウミン Pr6N M-KL"/>
              </a:rPr>
              <a:t>　</a:t>
            </a:r>
            <a:r>
              <a:rPr lang="ja-JP" altLang="en-US" sz="1200" b="0" spc="-45" dirty="0">
                <a:solidFill>
                  <a:srgbClr val="284278"/>
                </a:solidFill>
                <a:latin typeface="A-OTF リュウミン Pr6N M-KL"/>
                <a:cs typeface="A-OTF リュウミン Pr6N M-KL"/>
              </a:rPr>
              <a:t>医療的ケア実施に向けた体制整備・環境整備</a:t>
            </a:r>
          </a:p>
          <a:p>
            <a:pPr marL="12700">
              <a:lnSpc>
                <a:spcPct val="100000"/>
              </a:lnSpc>
              <a:spcBef>
                <a:spcPts val="100"/>
              </a:spcBef>
            </a:pPr>
            <a:endParaRPr sz="1200" dirty="0">
              <a:latin typeface="A-OTF リュウミン Pr6N M-KL"/>
              <a:cs typeface="A-OTF リュウミン Pr6N M-KL"/>
            </a:endParaRPr>
          </a:p>
        </p:txBody>
      </p:sp>
      <p:sp>
        <p:nvSpPr>
          <p:cNvPr id="9" name="object 9"/>
          <p:cNvSpPr/>
          <p:nvPr/>
        </p:nvSpPr>
        <p:spPr>
          <a:xfrm>
            <a:off x="15633" y="982154"/>
            <a:ext cx="10054590" cy="13335"/>
          </a:xfrm>
          <a:custGeom>
            <a:avLst/>
            <a:gdLst/>
            <a:ahLst/>
            <a:cxnLst/>
            <a:rect l="l" t="t" r="r" b="b"/>
            <a:pathLst>
              <a:path w="10054590" h="13334">
                <a:moveTo>
                  <a:pt x="10054082" y="0"/>
                </a:moveTo>
                <a:lnTo>
                  <a:pt x="0" y="0"/>
                </a:lnTo>
                <a:lnTo>
                  <a:pt x="0" y="12712"/>
                </a:lnTo>
                <a:lnTo>
                  <a:pt x="10054082" y="12712"/>
                </a:lnTo>
                <a:lnTo>
                  <a:pt x="10054082" y="0"/>
                </a:lnTo>
                <a:close/>
              </a:path>
            </a:pathLst>
          </a:custGeom>
          <a:solidFill>
            <a:srgbClr val="284278"/>
          </a:solidFill>
        </p:spPr>
        <p:txBody>
          <a:bodyPr wrap="square" lIns="0" tIns="0" rIns="0" bIns="0" rtlCol="0"/>
          <a:lstStyle/>
          <a:p>
            <a:endParaRPr/>
          </a:p>
        </p:txBody>
      </p:sp>
      <p:sp>
        <p:nvSpPr>
          <p:cNvPr id="10" name="object 10"/>
          <p:cNvSpPr/>
          <p:nvPr/>
        </p:nvSpPr>
        <p:spPr>
          <a:xfrm>
            <a:off x="15633" y="544702"/>
            <a:ext cx="10059035" cy="172085"/>
          </a:xfrm>
          <a:custGeom>
            <a:avLst/>
            <a:gdLst/>
            <a:ahLst/>
            <a:cxnLst/>
            <a:rect l="l" t="t" r="r" b="b"/>
            <a:pathLst>
              <a:path w="10059035" h="172084">
                <a:moveTo>
                  <a:pt x="10058793" y="0"/>
                </a:moveTo>
                <a:lnTo>
                  <a:pt x="0" y="0"/>
                </a:lnTo>
                <a:lnTo>
                  <a:pt x="0" y="171881"/>
                </a:lnTo>
                <a:lnTo>
                  <a:pt x="10058793" y="171881"/>
                </a:lnTo>
                <a:lnTo>
                  <a:pt x="10058793" y="0"/>
                </a:lnTo>
                <a:close/>
              </a:path>
            </a:pathLst>
          </a:custGeom>
          <a:solidFill>
            <a:srgbClr val="284278"/>
          </a:solidFill>
        </p:spPr>
        <p:txBody>
          <a:bodyPr wrap="square" lIns="0" tIns="0" rIns="0" bIns="0" rtlCol="0"/>
          <a:lstStyle/>
          <a:p>
            <a:endParaRPr/>
          </a:p>
        </p:txBody>
      </p:sp>
      <p:sp>
        <p:nvSpPr>
          <p:cNvPr id="7" name="スライド番号プレースホルダー 6"/>
          <p:cNvSpPr>
            <a:spLocks noGrp="1"/>
          </p:cNvSpPr>
          <p:nvPr>
            <p:ph type="sldNum" sz="quarter" idx="7"/>
          </p:nvPr>
        </p:nvSpPr>
        <p:spPr/>
        <p:txBody>
          <a:bodyPr/>
          <a:lstStyle/>
          <a:p>
            <a:fld id="{B6F15528-21DE-4FAA-801E-634DDDAF4B2B}" type="slidenum">
              <a:rPr lang="en-US" altLang="ja-JP" smtClean="0"/>
              <a:pPr/>
              <a:t>46</a:t>
            </a:fld>
            <a:endParaRPr lang="ja-JP" altLang="en-US" dirty="0"/>
          </a:p>
        </p:txBody>
      </p:sp>
    </p:spTree>
    <p:extLst>
      <p:ext uri="{BB962C8B-B14F-4D97-AF65-F5344CB8AC3E}">
        <p14:creationId xmlns:p14="http://schemas.microsoft.com/office/powerpoint/2010/main" val="2967707854"/>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p:nvPr/>
        </p:nvSpPr>
        <p:spPr>
          <a:xfrm>
            <a:off x="7169243" y="878924"/>
            <a:ext cx="2794797" cy="197490"/>
          </a:xfrm>
          <a:prstGeom prst="rect">
            <a:avLst/>
          </a:prstGeom>
        </p:spPr>
        <p:txBody>
          <a:bodyPr vert="horz" wrap="square" lIns="0" tIns="12700" rIns="0" bIns="0" rtlCol="0">
            <a:spAutoFit/>
          </a:bodyPr>
          <a:lstStyle/>
          <a:p>
            <a:pPr marL="12700">
              <a:lnSpc>
                <a:spcPct val="100000"/>
              </a:lnSpc>
              <a:spcBef>
                <a:spcPts val="100"/>
              </a:spcBef>
            </a:pPr>
            <a:r>
              <a:rPr sz="1200" b="0" dirty="0">
                <a:solidFill>
                  <a:srgbClr val="284278"/>
                </a:solidFill>
                <a:latin typeface="A-OTF リュウミン Pr6N M-KL"/>
                <a:cs typeface="A-OTF リュウミン Pr6N M-KL"/>
              </a:rPr>
              <a:t>(</a:t>
            </a:r>
            <a:r>
              <a:rPr lang="en-US" altLang="ja-JP" sz="1200" b="0" dirty="0">
                <a:solidFill>
                  <a:srgbClr val="284278"/>
                </a:solidFill>
                <a:latin typeface="A-OTF リュウミン Pr6N M-KL"/>
                <a:cs typeface="A-OTF リュウミン Pr6N M-KL"/>
              </a:rPr>
              <a:t>6</a:t>
            </a:r>
            <a:r>
              <a:rPr sz="1200" b="0" dirty="0">
                <a:solidFill>
                  <a:srgbClr val="284278"/>
                </a:solidFill>
                <a:latin typeface="A-OTF リュウミン Pr6N M-KL"/>
                <a:cs typeface="A-OTF リュウミン Pr6N M-KL"/>
              </a:rPr>
              <a:t>)</a:t>
            </a:r>
            <a:r>
              <a:rPr lang="ja-JP" altLang="en-US" sz="1200" b="0" spc="-80" dirty="0">
                <a:solidFill>
                  <a:srgbClr val="284278"/>
                </a:solidFill>
                <a:latin typeface="A-OTF リュウミン Pr6N M-KL"/>
                <a:cs typeface="A-OTF リュウミン Pr6N M-KL"/>
              </a:rPr>
              <a:t>関係者間の情報共有の場の整備</a:t>
            </a:r>
            <a:endParaRPr sz="1200" dirty="0">
              <a:latin typeface="A-OTF リュウミン Pr6N M-KL"/>
              <a:cs typeface="A-OTF リュウミン Pr6N M-KL"/>
            </a:endParaRPr>
          </a:p>
        </p:txBody>
      </p:sp>
      <p:grpSp>
        <p:nvGrpSpPr>
          <p:cNvPr id="6" name="object 6"/>
          <p:cNvGrpSpPr/>
          <p:nvPr/>
        </p:nvGrpSpPr>
        <p:grpSpPr>
          <a:xfrm>
            <a:off x="8663" y="15233"/>
            <a:ext cx="10066020" cy="1259205"/>
            <a:chOff x="8663" y="15233"/>
            <a:chExt cx="10066020" cy="1259205"/>
          </a:xfrm>
        </p:grpSpPr>
        <p:sp>
          <p:nvSpPr>
            <p:cNvPr id="7" name="object 7"/>
            <p:cNvSpPr/>
            <p:nvPr/>
          </p:nvSpPr>
          <p:spPr>
            <a:xfrm>
              <a:off x="5771845" y="15239"/>
              <a:ext cx="4302760" cy="701675"/>
            </a:xfrm>
            <a:custGeom>
              <a:avLst/>
              <a:gdLst/>
              <a:ahLst/>
              <a:cxnLst/>
              <a:rect l="l" t="t" r="r" b="b"/>
              <a:pathLst>
                <a:path w="4302759" h="701675">
                  <a:moveTo>
                    <a:pt x="4302582" y="529475"/>
                  </a:moveTo>
                  <a:lnTo>
                    <a:pt x="1066965" y="529475"/>
                  </a:lnTo>
                  <a:lnTo>
                    <a:pt x="597877" y="0"/>
                  </a:lnTo>
                  <a:lnTo>
                    <a:pt x="146519" y="529475"/>
                  </a:lnTo>
                  <a:lnTo>
                    <a:pt x="146088" y="529971"/>
                  </a:lnTo>
                  <a:lnTo>
                    <a:pt x="0" y="701357"/>
                  </a:lnTo>
                  <a:lnTo>
                    <a:pt x="4302582" y="701357"/>
                  </a:lnTo>
                  <a:lnTo>
                    <a:pt x="4302582" y="529475"/>
                  </a:lnTo>
                  <a:close/>
                </a:path>
              </a:pathLst>
            </a:custGeom>
            <a:solidFill>
              <a:srgbClr val="284278"/>
            </a:solidFill>
          </p:spPr>
          <p:txBody>
            <a:bodyPr wrap="square" lIns="0" tIns="0" rIns="0" bIns="0" rtlCol="0"/>
            <a:lstStyle/>
            <a:p>
              <a:endParaRPr/>
            </a:p>
          </p:txBody>
        </p:sp>
        <p:sp>
          <p:nvSpPr>
            <p:cNvPr id="8" name="object 8"/>
            <p:cNvSpPr/>
            <p:nvPr/>
          </p:nvSpPr>
          <p:spPr>
            <a:xfrm>
              <a:off x="8663" y="15233"/>
              <a:ext cx="6361430" cy="1259205"/>
            </a:xfrm>
            <a:custGeom>
              <a:avLst/>
              <a:gdLst/>
              <a:ahLst/>
              <a:cxnLst/>
              <a:rect l="l" t="t" r="r" b="b"/>
              <a:pathLst>
                <a:path w="6361430" h="1259205">
                  <a:moveTo>
                    <a:pt x="6361074" y="0"/>
                  </a:moveTo>
                  <a:lnTo>
                    <a:pt x="0" y="0"/>
                  </a:lnTo>
                  <a:lnTo>
                    <a:pt x="0" y="1259179"/>
                  </a:lnTo>
                  <a:lnTo>
                    <a:pt x="5286997" y="1259179"/>
                  </a:lnTo>
                  <a:lnTo>
                    <a:pt x="6361074" y="0"/>
                  </a:lnTo>
                  <a:close/>
                </a:path>
              </a:pathLst>
            </a:custGeom>
            <a:solidFill>
              <a:srgbClr val="215198"/>
            </a:solidFill>
          </p:spPr>
          <p:txBody>
            <a:bodyPr wrap="square" lIns="0" tIns="0" rIns="0" bIns="0" rtlCol="0"/>
            <a:lstStyle/>
            <a:p>
              <a:endParaRPr/>
            </a:p>
          </p:txBody>
        </p:sp>
      </p:grpSp>
      <p:sp>
        <p:nvSpPr>
          <p:cNvPr id="9" name="object 9"/>
          <p:cNvSpPr txBox="1">
            <a:spLocks noGrp="1"/>
          </p:cNvSpPr>
          <p:nvPr>
            <p:ph type="title"/>
          </p:nvPr>
        </p:nvSpPr>
        <p:spPr>
          <a:xfrm>
            <a:off x="622300" y="644835"/>
            <a:ext cx="4144307" cy="382156"/>
          </a:xfrm>
          <a:prstGeom prst="rect">
            <a:avLst/>
          </a:prstGeom>
        </p:spPr>
        <p:txBody>
          <a:bodyPr vert="horz" wrap="square" lIns="0" tIns="12700" rIns="0" bIns="0" rtlCol="0">
            <a:spAutoFit/>
          </a:bodyPr>
          <a:lstStyle/>
          <a:p>
            <a:pPr marL="12700">
              <a:lnSpc>
                <a:spcPct val="100000"/>
              </a:lnSpc>
              <a:spcBef>
                <a:spcPts val="100"/>
              </a:spcBef>
            </a:pPr>
            <a:r>
              <a:rPr lang="ja-JP" altLang="en-US" sz="2400" b="0" i="0" spc="-85" dirty="0">
                <a:latin typeface="A-OTF リュウミン Pr6N M-KL"/>
                <a:cs typeface="A-OTF リュウミン Pr6N M-KL"/>
              </a:rPr>
              <a:t>関係者間の情報共有の場の整備</a:t>
            </a:r>
            <a:endParaRPr sz="2400" dirty="0">
              <a:latin typeface="A-OTF リュウミン Pr6N M-KL"/>
              <a:cs typeface="A-OTF リュウミン Pr6N M-KL"/>
            </a:endParaRPr>
          </a:p>
        </p:txBody>
      </p:sp>
      <p:sp>
        <p:nvSpPr>
          <p:cNvPr id="11" name="object 11"/>
          <p:cNvSpPr/>
          <p:nvPr/>
        </p:nvSpPr>
        <p:spPr>
          <a:xfrm>
            <a:off x="5372201" y="1266366"/>
            <a:ext cx="4711599"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grpSp>
        <p:nvGrpSpPr>
          <p:cNvPr id="12" name="object 12"/>
          <p:cNvGrpSpPr/>
          <p:nvPr/>
        </p:nvGrpSpPr>
        <p:grpSpPr>
          <a:xfrm>
            <a:off x="9099959" y="7044409"/>
            <a:ext cx="980440" cy="172085"/>
            <a:chOff x="9099959" y="7044409"/>
            <a:chExt cx="980440" cy="172085"/>
          </a:xfrm>
        </p:grpSpPr>
        <p:sp>
          <p:nvSpPr>
            <p:cNvPr id="13" name="object 13"/>
            <p:cNvSpPr/>
            <p:nvPr/>
          </p:nvSpPr>
          <p:spPr>
            <a:xfrm>
              <a:off x="9516378" y="7044409"/>
              <a:ext cx="563880" cy="172085"/>
            </a:xfrm>
            <a:custGeom>
              <a:avLst/>
              <a:gdLst/>
              <a:ahLst/>
              <a:cxnLst/>
              <a:rect l="l" t="t" r="r" b="b"/>
              <a:pathLst>
                <a:path w="563879" h="172084">
                  <a:moveTo>
                    <a:pt x="563410" y="0"/>
                  </a:moveTo>
                  <a:lnTo>
                    <a:pt x="0" y="0"/>
                  </a:lnTo>
                  <a:lnTo>
                    <a:pt x="220459" y="171475"/>
                  </a:lnTo>
                  <a:lnTo>
                    <a:pt x="563410" y="171475"/>
                  </a:lnTo>
                  <a:lnTo>
                    <a:pt x="563410" y="0"/>
                  </a:lnTo>
                  <a:close/>
                </a:path>
              </a:pathLst>
            </a:custGeom>
            <a:solidFill>
              <a:srgbClr val="284278"/>
            </a:solidFill>
          </p:spPr>
          <p:txBody>
            <a:bodyPr wrap="square" lIns="0" tIns="0" rIns="0" bIns="0" rtlCol="0"/>
            <a:lstStyle/>
            <a:p>
              <a:endParaRPr/>
            </a:p>
          </p:txBody>
        </p:sp>
        <p:sp>
          <p:nvSpPr>
            <p:cNvPr id="14" name="object 14"/>
            <p:cNvSpPr/>
            <p:nvPr/>
          </p:nvSpPr>
          <p:spPr>
            <a:xfrm>
              <a:off x="9099959" y="7044412"/>
              <a:ext cx="636905" cy="172085"/>
            </a:xfrm>
            <a:custGeom>
              <a:avLst/>
              <a:gdLst/>
              <a:ahLst/>
              <a:cxnLst/>
              <a:rect l="l" t="t" r="r" b="b"/>
              <a:pathLst>
                <a:path w="636904" h="172084">
                  <a:moveTo>
                    <a:pt x="416420" y="0"/>
                  </a:moveTo>
                  <a:lnTo>
                    <a:pt x="0" y="0"/>
                  </a:lnTo>
                  <a:lnTo>
                    <a:pt x="0" y="171462"/>
                  </a:lnTo>
                  <a:lnTo>
                    <a:pt x="636879" y="171462"/>
                  </a:lnTo>
                  <a:lnTo>
                    <a:pt x="416420" y="0"/>
                  </a:lnTo>
                  <a:close/>
                </a:path>
              </a:pathLst>
            </a:custGeom>
            <a:solidFill>
              <a:srgbClr val="231F20"/>
            </a:solidFill>
          </p:spPr>
          <p:txBody>
            <a:bodyPr wrap="square" lIns="0" tIns="0" rIns="0" bIns="0" rtlCol="0"/>
            <a:lstStyle/>
            <a:p>
              <a:endParaRPr/>
            </a:p>
          </p:txBody>
        </p:sp>
      </p:grpSp>
      <p:sp>
        <p:nvSpPr>
          <p:cNvPr id="16" name="object 2">
            <a:extLst>
              <a:ext uri="{FF2B5EF4-FFF2-40B4-BE49-F238E27FC236}">
                <a16:creationId xmlns:a16="http://schemas.microsoft.com/office/drawing/2014/main" xmlns="" id="{561CD2EF-AB4F-41A8-A37D-739685200DC5}"/>
              </a:ext>
            </a:extLst>
          </p:cNvPr>
          <p:cNvSpPr txBox="1"/>
          <p:nvPr/>
        </p:nvSpPr>
        <p:spPr>
          <a:xfrm>
            <a:off x="5539308" y="1441572"/>
            <a:ext cx="3964370" cy="2013052"/>
          </a:xfrm>
          <a:prstGeom prst="rect">
            <a:avLst/>
          </a:prstGeom>
        </p:spPr>
        <p:txBody>
          <a:bodyPr vert="horz" wrap="square" lIns="0" tIns="92075" rIns="0" bIns="0" rtlCol="0">
            <a:spAutoFit/>
          </a:bodyPr>
          <a:lstStyle/>
          <a:p>
            <a:pPr marL="12700">
              <a:lnSpc>
                <a:spcPct val="100000"/>
              </a:lnSpc>
              <a:spcBef>
                <a:spcPts val="725"/>
              </a:spcBef>
            </a:pPr>
            <a:r>
              <a:rPr lang="ja-JP" altLang="en-US" b="1" dirty="0">
                <a:solidFill>
                  <a:srgbClr val="EF4136"/>
                </a:solidFill>
                <a:latin typeface="A-OTF リュウミン Pr6N EB-KL"/>
                <a:cs typeface="A-OTF リュウミン Pr6N EB-KL"/>
              </a:rPr>
              <a:t>関係者間の円滑な連携</a:t>
            </a:r>
            <a:r>
              <a:rPr sz="1800" b="1" dirty="0">
                <a:solidFill>
                  <a:srgbClr val="EF4136"/>
                </a:solidFill>
                <a:latin typeface="A-OTF リュウミン Pr6N EB-KL"/>
                <a:cs typeface="A-OTF リュウミン Pr6N EB-KL"/>
              </a:rPr>
              <a:t>：</a:t>
            </a:r>
            <a:endParaRPr sz="1800" dirty="0">
              <a:latin typeface="A-OTF リュウミン Pr6N EB-KL"/>
              <a:cs typeface="A-OTF リュウミン Pr6N EB-KL"/>
            </a:endParaRPr>
          </a:p>
          <a:p>
            <a:pPr marL="12700">
              <a:lnSpc>
                <a:spcPct val="150000"/>
              </a:lnSpc>
              <a:spcBef>
                <a:spcPts val="490"/>
              </a:spcBef>
            </a:pPr>
            <a:r>
              <a:rPr lang="ja-JP" altLang="en-US" sz="1400" b="0" spc="25" dirty="0">
                <a:solidFill>
                  <a:srgbClr val="231F20"/>
                </a:solidFill>
                <a:latin typeface="A-OTF リュウミン Pr6N M-KL"/>
                <a:cs typeface="A-OTF リュウミン Pr6N M-KL"/>
              </a:rPr>
              <a:t>医療的ケア児者には多くの関係者が存在します。事業者内での情報共有はもちろんのこと、必要に応じて、事業所外の関係者（主治医・相談支援専門員・訪問看護事業所等）も含め、利用者ごとのケースカンファレンス等の場を設定します。</a:t>
            </a:r>
          </a:p>
        </p:txBody>
      </p:sp>
      <p:sp>
        <p:nvSpPr>
          <p:cNvPr id="17" name="object 3">
            <a:extLst>
              <a:ext uri="{FF2B5EF4-FFF2-40B4-BE49-F238E27FC236}">
                <a16:creationId xmlns:a16="http://schemas.microsoft.com/office/drawing/2014/main" xmlns="" id="{3B6E37E1-1B48-4FD1-88F6-2C8CA41583DA}"/>
              </a:ext>
            </a:extLst>
          </p:cNvPr>
          <p:cNvSpPr txBox="1"/>
          <p:nvPr/>
        </p:nvSpPr>
        <p:spPr>
          <a:xfrm>
            <a:off x="559752" y="6899298"/>
            <a:ext cx="4114800" cy="462306"/>
          </a:xfrm>
          <a:prstGeom prst="rect">
            <a:avLst/>
          </a:prstGeom>
        </p:spPr>
        <p:txBody>
          <a:bodyPr vert="horz" wrap="square" lIns="0" tIns="92075" rIns="0" bIns="0" rtlCol="0">
            <a:spAutoFit/>
          </a:bodyPr>
          <a:lstStyle/>
          <a:p>
            <a:pPr marL="12700">
              <a:lnSpc>
                <a:spcPct val="100000"/>
              </a:lnSpc>
            </a:pPr>
            <a:r>
              <a:rPr lang="ja-JP" altLang="en-US" sz="800" spc="20" dirty="0">
                <a:solidFill>
                  <a:srgbClr val="231F20"/>
                </a:solidFill>
                <a:latin typeface="+mn-ea"/>
                <a:cs typeface="A-OTF リュウミン Pr6N M-KL"/>
              </a:rPr>
              <a:t>障害児通所支援事業所等における安全な医療的ケアの実施体制の構築に関する調査研究</a:t>
            </a:r>
          </a:p>
          <a:p>
            <a:pPr marL="12700">
              <a:lnSpc>
                <a:spcPct val="100000"/>
              </a:lnSpc>
            </a:pPr>
            <a:r>
              <a:rPr lang="ja-JP" altLang="en-US" sz="800" spc="20" dirty="0">
                <a:solidFill>
                  <a:srgbClr val="231F20"/>
                </a:solidFill>
                <a:latin typeface="+mn-ea"/>
                <a:cs typeface="A-OTF リュウミン Pr6N M-KL"/>
              </a:rPr>
              <a:t>みずほ情報総研株式会社</a:t>
            </a:r>
          </a:p>
          <a:p>
            <a:pPr marL="12700">
              <a:lnSpc>
                <a:spcPct val="100000"/>
              </a:lnSpc>
            </a:pPr>
            <a:r>
              <a:rPr lang="en-US" altLang="ja-JP" sz="800" spc="20" dirty="0">
                <a:solidFill>
                  <a:srgbClr val="231F20"/>
                </a:solidFill>
                <a:latin typeface="+mn-ea"/>
                <a:cs typeface="A-OTF リュウミン Pr6N M-KL"/>
              </a:rPr>
              <a:t>【</a:t>
            </a:r>
            <a:r>
              <a:rPr lang="en-US" altLang="ja-JP" sz="800" dirty="0" err="1">
                <a:latin typeface="+mn-ea"/>
                <a:cs typeface="A-OTF リュウミン Pr6N M-KL"/>
              </a:rPr>
              <a:t>Part.Ⅲ</a:t>
            </a:r>
            <a:r>
              <a:rPr lang="en-US" altLang="ja-JP" sz="800" spc="20" dirty="0">
                <a:solidFill>
                  <a:srgbClr val="231F20"/>
                </a:solidFill>
                <a:latin typeface="+mn-ea"/>
                <a:cs typeface="A-OTF リュウミン Pr6N M-KL"/>
              </a:rPr>
              <a:t>】</a:t>
            </a:r>
            <a:r>
              <a:rPr lang="ja-JP" altLang="en-US" sz="800" spc="20" dirty="0">
                <a:solidFill>
                  <a:srgbClr val="231F20"/>
                </a:solidFill>
                <a:latin typeface="+mn-ea"/>
                <a:cs typeface="A-OTF リュウミン Pr6N M-KL"/>
              </a:rPr>
              <a:t>医療的ケア実施に向けた体制整備・環境整備</a:t>
            </a:r>
          </a:p>
        </p:txBody>
      </p:sp>
      <p:sp>
        <p:nvSpPr>
          <p:cNvPr id="19" name="object 11">
            <a:extLst>
              <a:ext uri="{FF2B5EF4-FFF2-40B4-BE49-F238E27FC236}">
                <a16:creationId xmlns:a16="http://schemas.microsoft.com/office/drawing/2014/main" xmlns="" id="{C354E411-5F18-4D41-86F6-726827897466}"/>
              </a:ext>
            </a:extLst>
          </p:cNvPr>
          <p:cNvSpPr/>
          <p:nvPr/>
        </p:nvSpPr>
        <p:spPr>
          <a:xfrm>
            <a:off x="546100" y="6859906"/>
            <a:ext cx="9524048"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sp>
        <p:nvSpPr>
          <p:cNvPr id="2" name="スライド番号プレースホルダー 1"/>
          <p:cNvSpPr>
            <a:spLocks noGrp="1"/>
          </p:cNvSpPr>
          <p:nvPr>
            <p:ph type="sldNum" sz="quarter" idx="7"/>
          </p:nvPr>
        </p:nvSpPr>
        <p:spPr/>
        <p:txBody>
          <a:bodyPr/>
          <a:lstStyle/>
          <a:p>
            <a:fld id="{B6F15528-21DE-4FAA-801E-634DDDAF4B2B}" type="slidenum">
              <a:rPr lang="en-US" altLang="ja-JP" smtClean="0"/>
              <a:pPr/>
              <a:t>47</a:t>
            </a:fld>
            <a:endParaRPr lang="ja-JP" altLang="en-US" dirty="0"/>
          </a:p>
        </p:txBody>
      </p:sp>
      <p:pic>
        <p:nvPicPr>
          <p:cNvPr id="3" name="図 2"/>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771851" y="1900586"/>
            <a:ext cx="3845204" cy="4101653"/>
          </a:xfrm>
          <a:prstGeom prst="rect">
            <a:avLst/>
          </a:prstGeom>
        </p:spPr>
      </p:pic>
    </p:spTree>
    <p:extLst>
      <p:ext uri="{BB962C8B-B14F-4D97-AF65-F5344CB8AC3E}">
        <p14:creationId xmlns:p14="http://schemas.microsoft.com/office/powerpoint/2010/main" val="67226672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3775100"/>
            <a:ext cx="10080625" cy="3771265"/>
          </a:xfrm>
          <a:custGeom>
            <a:avLst/>
            <a:gdLst/>
            <a:ahLst/>
            <a:cxnLst/>
            <a:rect l="l" t="t" r="r" b="b"/>
            <a:pathLst>
              <a:path w="10080625" h="3771265">
                <a:moveTo>
                  <a:pt x="10080002" y="0"/>
                </a:moveTo>
                <a:lnTo>
                  <a:pt x="0" y="0"/>
                </a:lnTo>
                <a:lnTo>
                  <a:pt x="0" y="3770909"/>
                </a:lnTo>
                <a:lnTo>
                  <a:pt x="10080002" y="3770909"/>
                </a:lnTo>
                <a:lnTo>
                  <a:pt x="10080002" y="0"/>
                </a:lnTo>
                <a:close/>
              </a:path>
            </a:pathLst>
          </a:custGeom>
          <a:solidFill>
            <a:srgbClr val="E6E7E8"/>
          </a:solidFill>
        </p:spPr>
        <p:txBody>
          <a:bodyPr wrap="square" lIns="0" tIns="0" rIns="0" bIns="0" rtlCol="0"/>
          <a:lstStyle/>
          <a:p>
            <a:endParaRPr/>
          </a:p>
        </p:txBody>
      </p:sp>
      <p:sp>
        <p:nvSpPr>
          <p:cNvPr id="3" name="object 3"/>
          <p:cNvSpPr/>
          <p:nvPr/>
        </p:nvSpPr>
        <p:spPr>
          <a:xfrm>
            <a:off x="0" y="18122"/>
            <a:ext cx="10080625" cy="1141095"/>
          </a:xfrm>
          <a:custGeom>
            <a:avLst/>
            <a:gdLst/>
            <a:ahLst/>
            <a:cxnLst/>
            <a:rect l="l" t="t" r="r" b="b"/>
            <a:pathLst>
              <a:path w="10080625" h="1141095">
                <a:moveTo>
                  <a:pt x="10080002" y="0"/>
                </a:moveTo>
                <a:lnTo>
                  <a:pt x="0" y="0"/>
                </a:lnTo>
                <a:lnTo>
                  <a:pt x="0" y="1141006"/>
                </a:lnTo>
                <a:lnTo>
                  <a:pt x="10080002" y="1141006"/>
                </a:lnTo>
                <a:lnTo>
                  <a:pt x="10080002" y="0"/>
                </a:lnTo>
                <a:close/>
              </a:path>
            </a:pathLst>
          </a:custGeom>
          <a:solidFill>
            <a:srgbClr val="215198"/>
          </a:solidFill>
        </p:spPr>
        <p:txBody>
          <a:bodyPr wrap="square" lIns="0" tIns="0" rIns="0" bIns="0" rtlCol="0"/>
          <a:lstStyle/>
          <a:p>
            <a:endParaRPr/>
          </a:p>
        </p:txBody>
      </p:sp>
      <p:sp>
        <p:nvSpPr>
          <p:cNvPr id="4" name="object 4"/>
          <p:cNvSpPr/>
          <p:nvPr/>
        </p:nvSpPr>
        <p:spPr>
          <a:xfrm>
            <a:off x="0" y="1708150"/>
            <a:ext cx="10080625" cy="2067560"/>
          </a:xfrm>
          <a:custGeom>
            <a:avLst/>
            <a:gdLst/>
            <a:ahLst/>
            <a:cxnLst/>
            <a:rect l="l" t="t" r="r" b="b"/>
            <a:pathLst>
              <a:path w="10080625" h="2067560">
                <a:moveTo>
                  <a:pt x="10080002" y="0"/>
                </a:moveTo>
                <a:lnTo>
                  <a:pt x="0" y="0"/>
                </a:lnTo>
                <a:lnTo>
                  <a:pt x="0" y="2066963"/>
                </a:lnTo>
                <a:lnTo>
                  <a:pt x="10080002" y="2066963"/>
                </a:lnTo>
                <a:lnTo>
                  <a:pt x="10080002" y="0"/>
                </a:lnTo>
                <a:close/>
              </a:path>
            </a:pathLst>
          </a:custGeom>
          <a:solidFill>
            <a:srgbClr val="215198"/>
          </a:solidFill>
        </p:spPr>
        <p:txBody>
          <a:bodyPr wrap="square" lIns="0" tIns="0" rIns="0" bIns="0" rtlCol="0"/>
          <a:lstStyle/>
          <a:p>
            <a:endParaRPr/>
          </a:p>
        </p:txBody>
      </p:sp>
      <p:grpSp>
        <p:nvGrpSpPr>
          <p:cNvPr id="6" name="object 6"/>
          <p:cNvGrpSpPr/>
          <p:nvPr/>
        </p:nvGrpSpPr>
        <p:grpSpPr>
          <a:xfrm>
            <a:off x="9099953" y="7044409"/>
            <a:ext cx="980440" cy="172085"/>
            <a:chOff x="9099953" y="7044409"/>
            <a:chExt cx="980440" cy="172085"/>
          </a:xfrm>
        </p:grpSpPr>
        <p:sp>
          <p:nvSpPr>
            <p:cNvPr id="7" name="object 7"/>
            <p:cNvSpPr/>
            <p:nvPr/>
          </p:nvSpPr>
          <p:spPr>
            <a:xfrm>
              <a:off x="9516389" y="7044409"/>
              <a:ext cx="563880" cy="172085"/>
            </a:xfrm>
            <a:custGeom>
              <a:avLst/>
              <a:gdLst/>
              <a:ahLst/>
              <a:cxnLst/>
              <a:rect l="l" t="t" r="r" b="b"/>
              <a:pathLst>
                <a:path w="563879" h="172084">
                  <a:moveTo>
                    <a:pt x="563397" y="0"/>
                  </a:moveTo>
                  <a:lnTo>
                    <a:pt x="0" y="0"/>
                  </a:lnTo>
                  <a:lnTo>
                    <a:pt x="220446" y="171475"/>
                  </a:lnTo>
                  <a:lnTo>
                    <a:pt x="563397" y="171475"/>
                  </a:lnTo>
                  <a:lnTo>
                    <a:pt x="563397" y="0"/>
                  </a:lnTo>
                  <a:close/>
                </a:path>
              </a:pathLst>
            </a:custGeom>
            <a:solidFill>
              <a:srgbClr val="284278"/>
            </a:solidFill>
          </p:spPr>
          <p:txBody>
            <a:bodyPr wrap="square" lIns="0" tIns="0" rIns="0" bIns="0" rtlCol="0"/>
            <a:lstStyle/>
            <a:p>
              <a:endParaRPr/>
            </a:p>
          </p:txBody>
        </p:sp>
        <p:sp>
          <p:nvSpPr>
            <p:cNvPr id="8" name="object 8"/>
            <p:cNvSpPr/>
            <p:nvPr/>
          </p:nvSpPr>
          <p:spPr>
            <a:xfrm>
              <a:off x="9099953" y="7044412"/>
              <a:ext cx="636905" cy="172085"/>
            </a:xfrm>
            <a:custGeom>
              <a:avLst/>
              <a:gdLst/>
              <a:ahLst/>
              <a:cxnLst/>
              <a:rect l="l" t="t" r="r" b="b"/>
              <a:pathLst>
                <a:path w="636904" h="172084">
                  <a:moveTo>
                    <a:pt x="416432" y="0"/>
                  </a:moveTo>
                  <a:lnTo>
                    <a:pt x="0" y="0"/>
                  </a:lnTo>
                  <a:lnTo>
                    <a:pt x="0" y="171462"/>
                  </a:lnTo>
                  <a:lnTo>
                    <a:pt x="636892" y="171462"/>
                  </a:lnTo>
                  <a:lnTo>
                    <a:pt x="416432" y="0"/>
                  </a:lnTo>
                  <a:close/>
                </a:path>
              </a:pathLst>
            </a:custGeom>
            <a:solidFill>
              <a:srgbClr val="231F20"/>
            </a:solidFill>
          </p:spPr>
          <p:txBody>
            <a:bodyPr wrap="square" lIns="0" tIns="0" rIns="0" bIns="0" rtlCol="0"/>
            <a:lstStyle/>
            <a:p>
              <a:endParaRPr/>
            </a:p>
          </p:txBody>
        </p:sp>
      </p:grpSp>
      <p:sp>
        <p:nvSpPr>
          <p:cNvPr id="9" name="object 9"/>
          <p:cNvSpPr txBox="1"/>
          <p:nvPr/>
        </p:nvSpPr>
        <p:spPr>
          <a:xfrm>
            <a:off x="0" y="2236256"/>
            <a:ext cx="10083799" cy="730328"/>
          </a:xfrm>
          <a:prstGeom prst="rect">
            <a:avLst/>
          </a:prstGeom>
        </p:spPr>
        <p:txBody>
          <a:bodyPr vert="horz" wrap="square" lIns="0" tIns="67945" rIns="0" bIns="0" rtlCol="0">
            <a:spAutoFit/>
          </a:bodyPr>
          <a:lstStyle/>
          <a:p>
            <a:pPr algn="ctr">
              <a:lnSpc>
                <a:spcPct val="100000"/>
              </a:lnSpc>
              <a:spcBef>
                <a:spcPts val="535"/>
              </a:spcBef>
            </a:pPr>
            <a:r>
              <a:rPr lang="ja-JP" altLang="en-US" sz="4300" b="0" dirty="0">
                <a:solidFill>
                  <a:srgbClr val="FFFFFF"/>
                </a:solidFill>
                <a:latin typeface="A-OTF リュウミン Pr6N M-KL"/>
                <a:cs typeface="A-OTF リュウミン Pr6N M-KL"/>
              </a:rPr>
              <a:t>医療的ケア児者受入れの流れ</a:t>
            </a:r>
            <a:endParaRPr sz="4300" dirty="0">
              <a:latin typeface="A-OTF リュウミン Pr6N M-KL"/>
              <a:cs typeface="A-OTF リュウミン Pr6N M-KL"/>
            </a:endParaRPr>
          </a:p>
        </p:txBody>
      </p:sp>
      <p:sp>
        <p:nvSpPr>
          <p:cNvPr id="10" name="object 10"/>
          <p:cNvSpPr/>
          <p:nvPr/>
        </p:nvSpPr>
        <p:spPr>
          <a:xfrm>
            <a:off x="0" y="1159116"/>
            <a:ext cx="10080625" cy="549275"/>
          </a:xfrm>
          <a:custGeom>
            <a:avLst/>
            <a:gdLst/>
            <a:ahLst/>
            <a:cxnLst/>
            <a:rect l="l" t="t" r="r" b="b"/>
            <a:pathLst>
              <a:path w="10080625" h="549275">
                <a:moveTo>
                  <a:pt x="10080002" y="0"/>
                </a:moveTo>
                <a:lnTo>
                  <a:pt x="0" y="0"/>
                </a:lnTo>
                <a:lnTo>
                  <a:pt x="0" y="549021"/>
                </a:lnTo>
                <a:lnTo>
                  <a:pt x="10080002" y="549021"/>
                </a:lnTo>
                <a:lnTo>
                  <a:pt x="10080002" y="0"/>
                </a:lnTo>
                <a:close/>
              </a:path>
            </a:pathLst>
          </a:custGeom>
          <a:solidFill>
            <a:srgbClr val="284278"/>
          </a:solidFill>
        </p:spPr>
        <p:txBody>
          <a:bodyPr wrap="square" lIns="0" tIns="0" rIns="0" bIns="0" rtlCol="0"/>
          <a:lstStyle/>
          <a:p>
            <a:endParaRPr/>
          </a:p>
        </p:txBody>
      </p:sp>
      <p:sp>
        <p:nvSpPr>
          <p:cNvPr id="11" name="object 11"/>
          <p:cNvSpPr txBox="1">
            <a:spLocks noGrp="1"/>
          </p:cNvSpPr>
          <p:nvPr>
            <p:ph type="title"/>
          </p:nvPr>
        </p:nvSpPr>
        <p:spPr>
          <a:xfrm>
            <a:off x="4291461" y="1148266"/>
            <a:ext cx="1500876" cy="566822"/>
          </a:xfrm>
          <a:prstGeom prst="rect">
            <a:avLst/>
          </a:prstGeom>
        </p:spPr>
        <p:txBody>
          <a:bodyPr vert="horz" wrap="square" lIns="0" tIns="12700" rIns="0" bIns="0" rtlCol="0">
            <a:spAutoFit/>
          </a:bodyPr>
          <a:lstStyle/>
          <a:p>
            <a:pPr marL="12700">
              <a:lnSpc>
                <a:spcPct val="100000"/>
              </a:lnSpc>
              <a:spcBef>
                <a:spcPts val="100"/>
              </a:spcBef>
              <a:tabLst>
                <a:tab pos="1053465" algn="l"/>
              </a:tabLst>
            </a:pPr>
            <a:r>
              <a:rPr sz="3600" b="0" i="0" dirty="0" err="1">
                <a:latin typeface="A-OTF リュウミン Pr6N M-KL"/>
                <a:cs typeface="A-OTF リュウミン Pr6N M-KL"/>
              </a:rPr>
              <a:t>Part.</a:t>
            </a:r>
            <a:r>
              <a:rPr lang="en-US" altLang="ja-JP" sz="3600" b="0" i="0" dirty="0" err="1">
                <a:latin typeface="A-OTF リュウミン Pr6N M-KL"/>
                <a:cs typeface="A-OTF リュウミン Pr6N M-KL"/>
              </a:rPr>
              <a:t>Ⅳ</a:t>
            </a:r>
            <a:endParaRPr sz="3600" dirty="0">
              <a:latin typeface="A-OTF リュウミン Pr6N M-KL"/>
              <a:cs typeface="A-OTF リュウミン Pr6N M-KL"/>
            </a:endParaRPr>
          </a:p>
        </p:txBody>
      </p:sp>
      <p:sp>
        <p:nvSpPr>
          <p:cNvPr id="5" name="スライド番号プレースホルダー 4"/>
          <p:cNvSpPr>
            <a:spLocks noGrp="1"/>
          </p:cNvSpPr>
          <p:nvPr>
            <p:ph type="sldNum" sz="quarter" idx="7"/>
          </p:nvPr>
        </p:nvSpPr>
        <p:spPr/>
        <p:txBody>
          <a:bodyPr/>
          <a:lstStyle/>
          <a:p>
            <a:fld id="{B6F15528-21DE-4FAA-801E-634DDDAF4B2B}" type="slidenum">
              <a:rPr lang="en-US" altLang="ja-JP" smtClean="0"/>
              <a:pPr/>
              <a:t>48</a:t>
            </a:fld>
            <a:endParaRPr lang="ja-JP" altLang="en-US" dirty="0"/>
          </a:p>
        </p:txBody>
      </p:sp>
    </p:spTree>
    <p:extLst>
      <p:ext uri="{BB962C8B-B14F-4D97-AF65-F5344CB8AC3E}">
        <p14:creationId xmlns:p14="http://schemas.microsoft.com/office/powerpoint/2010/main" val="307612980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5515243" y="1376967"/>
            <a:ext cx="4001135" cy="1689886"/>
          </a:xfrm>
          <a:prstGeom prst="rect">
            <a:avLst/>
          </a:prstGeom>
        </p:spPr>
        <p:txBody>
          <a:bodyPr vert="horz" wrap="square" lIns="0" tIns="92075" rIns="0" bIns="0" rtlCol="0">
            <a:spAutoFit/>
          </a:bodyPr>
          <a:lstStyle/>
          <a:p>
            <a:pPr marL="12700">
              <a:lnSpc>
                <a:spcPct val="100000"/>
              </a:lnSpc>
              <a:spcBef>
                <a:spcPts val="725"/>
              </a:spcBef>
            </a:pPr>
            <a:r>
              <a:rPr lang="ja-JP" altLang="en-US" b="1" dirty="0">
                <a:solidFill>
                  <a:srgbClr val="EF4136"/>
                </a:solidFill>
                <a:latin typeface="+mn-ea"/>
                <a:cs typeface="A-OTF リュウミン Pr6N EB-KL"/>
              </a:rPr>
              <a:t>医療的ケア</a:t>
            </a:r>
            <a:r>
              <a:rPr lang="ja-JP" altLang="en-US" b="1" dirty="0">
                <a:solidFill>
                  <a:srgbClr val="EF4136"/>
                </a:solidFill>
                <a:latin typeface="A-OTF リュウミン Pr6N EB-KL"/>
                <a:cs typeface="A-OTF リュウミン Pr6N EB-KL"/>
              </a:rPr>
              <a:t>児（満</a:t>
            </a:r>
            <a:r>
              <a:rPr lang="en-US" altLang="ja-JP" b="1" dirty="0">
                <a:solidFill>
                  <a:srgbClr val="EF4136"/>
                </a:solidFill>
                <a:latin typeface="A-OTF リュウミン Pr6N EB-KL"/>
                <a:cs typeface="A-OTF リュウミン Pr6N EB-KL"/>
              </a:rPr>
              <a:t>18</a:t>
            </a:r>
            <a:r>
              <a:rPr lang="ja-JP" altLang="en-US" b="1" dirty="0">
                <a:solidFill>
                  <a:srgbClr val="EF4136"/>
                </a:solidFill>
                <a:latin typeface="A-OTF リュウミン Pr6N EB-KL"/>
                <a:cs typeface="A-OTF リュウミン Pr6N EB-KL"/>
              </a:rPr>
              <a:t>歳まで）対象：</a:t>
            </a:r>
          </a:p>
          <a:p>
            <a:pPr marL="12700">
              <a:lnSpc>
                <a:spcPct val="150000"/>
              </a:lnSpc>
              <a:spcBef>
                <a:spcPts val="490"/>
              </a:spcBef>
            </a:pPr>
            <a:r>
              <a:rPr lang="ja-JP" altLang="en-US" sz="1400" b="0" spc="25" dirty="0">
                <a:solidFill>
                  <a:srgbClr val="231F20"/>
                </a:solidFill>
                <a:latin typeface="A-OTF リュウミン Pr6N M-KL"/>
                <a:cs typeface="A-OTF リュウミン Pr6N M-KL"/>
              </a:rPr>
              <a:t>地域で生活する医療的ケア児は、満</a:t>
            </a:r>
            <a:r>
              <a:rPr lang="en-US" altLang="ja-JP" sz="1400" b="0" spc="25" dirty="0">
                <a:solidFill>
                  <a:srgbClr val="231F20"/>
                </a:solidFill>
                <a:latin typeface="A-OTF リュウミン Pr6N M-KL"/>
                <a:cs typeface="A-OTF リュウミン Pr6N M-KL"/>
              </a:rPr>
              <a:t>18</a:t>
            </a:r>
            <a:r>
              <a:rPr lang="ja-JP" altLang="en-US" sz="1400" b="0" spc="25" dirty="0">
                <a:solidFill>
                  <a:srgbClr val="231F20"/>
                </a:solidFill>
                <a:latin typeface="A-OTF リュウミン Pr6N M-KL"/>
                <a:cs typeface="A-OTF リュウミン Pr6N M-KL"/>
              </a:rPr>
              <a:t>歳まで、児童福祉法に基づく障害児を対象とした児童発達支援、放課後等デイサービス等の障害児通所支援を利用することができます。</a:t>
            </a:r>
            <a:endParaRPr lang="ja-JP" altLang="en-US" sz="1400" dirty="0">
              <a:latin typeface="A-OTF リュウミン Pr6N M-KL"/>
              <a:cs typeface="A-OTF リュウミン Pr6N M-KL"/>
            </a:endParaRPr>
          </a:p>
        </p:txBody>
      </p:sp>
      <p:sp>
        <p:nvSpPr>
          <p:cNvPr id="5" name="object 5"/>
          <p:cNvSpPr txBox="1"/>
          <p:nvPr/>
        </p:nvSpPr>
        <p:spPr>
          <a:xfrm>
            <a:off x="7872487" y="878925"/>
            <a:ext cx="1748830" cy="197490"/>
          </a:xfrm>
          <a:prstGeom prst="rect">
            <a:avLst/>
          </a:prstGeom>
        </p:spPr>
        <p:txBody>
          <a:bodyPr vert="horz" wrap="square" lIns="0" tIns="12700" rIns="0" bIns="0" rtlCol="0">
            <a:spAutoFit/>
          </a:bodyPr>
          <a:lstStyle/>
          <a:p>
            <a:pPr marL="12700">
              <a:lnSpc>
                <a:spcPct val="100000"/>
              </a:lnSpc>
              <a:spcBef>
                <a:spcPts val="100"/>
              </a:spcBef>
            </a:pPr>
            <a:r>
              <a:rPr sz="1200" b="0" dirty="0">
                <a:solidFill>
                  <a:srgbClr val="284278"/>
                </a:solidFill>
                <a:latin typeface="A-OTF リュウミン Pr6N M-KL"/>
                <a:cs typeface="A-OTF リュウミン Pr6N M-KL"/>
              </a:rPr>
              <a:t>(1)</a:t>
            </a:r>
            <a:r>
              <a:rPr lang="ja-JP" altLang="en-US" sz="1200" b="0" spc="-80" dirty="0">
                <a:solidFill>
                  <a:srgbClr val="284278"/>
                </a:solidFill>
                <a:latin typeface="A-OTF リュウミン Pr6N M-KL"/>
                <a:cs typeface="A-OTF リュウミン Pr6N M-KL"/>
              </a:rPr>
              <a:t>医療的ケア児（者）とは</a:t>
            </a:r>
            <a:endParaRPr sz="1200" dirty="0">
              <a:latin typeface="A-OTF リュウミン Pr6N M-KL"/>
              <a:cs typeface="A-OTF リュウミン Pr6N M-KL"/>
            </a:endParaRPr>
          </a:p>
        </p:txBody>
      </p:sp>
      <p:grpSp>
        <p:nvGrpSpPr>
          <p:cNvPr id="6" name="object 6"/>
          <p:cNvGrpSpPr/>
          <p:nvPr/>
        </p:nvGrpSpPr>
        <p:grpSpPr>
          <a:xfrm>
            <a:off x="8663" y="15233"/>
            <a:ext cx="10066020" cy="1259205"/>
            <a:chOff x="8663" y="15233"/>
            <a:chExt cx="10066020" cy="1259205"/>
          </a:xfrm>
        </p:grpSpPr>
        <p:sp>
          <p:nvSpPr>
            <p:cNvPr id="7" name="object 7"/>
            <p:cNvSpPr/>
            <p:nvPr/>
          </p:nvSpPr>
          <p:spPr>
            <a:xfrm>
              <a:off x="5771845" y="15239"/>
              <a:ext cx="4302760" cy="701675"/>
            </a:xfrm>
            <a:custGeom>
              <a:avLst/>
              <a:gdLst/>
              <a:ahLst/>
              <a:cxnLst/>
              <a:rect l="l" t="t" r="r" b="b"/>
              <a:pathLst>
                <a:path w="4302759" h="701675">
                  <a:moveTo>
                    <a:pt x="4302582" y="529475"/>
                  </a:moveTo>
                  <a:lnTo>
                    <a:pt x="1066965" y="529475"/>
                  </a:lnTo>
                  <a:lnTo>
                    <a:pt x="597877" y="0"/>
                  </a:lnTo>
                  <a:lnTo>
                    <a:pt x="146519" y="529475"/>
                  </a:lnTo>
                  <a:lnTo>
                    <a:pt x="146088" y="529971"/>
                  </a:lnTo>
                  <a:lnTo>
                    <a:pt x="0" y="701357"/>
                  </a:lnTo>
                  <a:lnTo>
                    <a:pt x="4302582" y="701357"/>
                  </a:lnTo>
                  <a:lnTo>
                    <a:pt x="4302582" y="529475"/>
                  </a:lnTo>
                  <a:close/>
                </a:path>
              </a:pathLst>
            </a:custGeom>
            <a:solidFill>
              <a:srgbClr val="284278"/>
            </a:solidFill>
          </p:spPr>
          <p:txBody>
            <a:bodyPr wrap="square" lIns="0" tIns="0" rIns="0" bIns="0" rtlCol="0"/>
            <a:lstStyle/>
            <a:p>
              <a:endParaRPr/>
            </a:p>
          </p:txBody>
        </p:sp>
        <p:sp>
          <p:nvSpPr>
            <p:cNvPr id="8" name="object 8"/>
            <p:cNvSpPr/>
            <p:nvPr/>
          </p:nvSpPr>
          <p:spPr>
            <a:xfrm>
              <a:off x="8663" y="15233"/>
              <a:ext cx="6361430" cy="1259205"/>
            </a:xfrm>
            <a:custGeom>
              <a:avLst/>
              <a:gdLst/>
              <a:ahLst/>
              <a:cxnLst/>
              <a:rect l="l" t="t" r="r" b="b"/>
              <a:pathLst>
                <a:path w="6361430" h="1259205">
                  <a:moveTo>
                    <a:pt x="6361074" y="0"/>
                  </a:moveTo>
                  <a:lnTo>
                    <a:pt x="0" y="0"/>
                  </a:lnTo>
                  <a:lnTo>
                    <a:pt x="0" y="1259179"/>
                  </a:lnTo>
                  <a:lnTo>
                    <a:pt x="5286997" y="1259179"/>
                  </a:lnTo>
                  <a:lnTo>
                    <a:pt x="6361074" y="0"/>
                  </a:lnTo>
                  <a:close/>
                </a:path>
              </a:pathLst>
            </a:custGeom>
            <a:solidFill>
              <a:srgbClr val="215198"/>
            </a:solidFill>
          </p:spPr>
          <p:txBody>
            <a:bodyPr wrap="square" lIns="0" tIns="0" rIns="0" bIns="0" rtlCol="0"/>
            <a:lstStyle/>
            <a:p>
              <a:endParaRPr/>
            </a:p>
          </p:txBody>
        </p:sp>
      </p:grpSp>
      <p:sp>
        <p:nvSpPr>
          <p:cNvPr id="9" name="object 9"/>
          <p:cNvSpPr txBox="1">
            <a:spLocks noGrp="1"/>
          </p:cNvSpPr>
          <p:nvPr>
            <p:ph type="title"/>
          </p:nvPr>
        </p:nvSpPr>
        <p:spPr>
          <a:xfrm>
            <a:off x="1512577" y="678136"/>
            <a:ext cx="3859624" cy="382156"/>
          </a:xfrm>
          <a:prstGeom prst="rect">
            <a:avLst/>
          </a:prstGeom>
        </p:spPr>
        <p:txBody>
          <a:bodyPr vert="horz" wrap="square" lIns="0" tIns="12700" rIns="0" bIns="0" rtlCol="0">
            <a:spAutoFit/>
          </a:bodyPr>
          <a:lstStyle/>
          <a:p>
            <a:pPr marL="12700">
              <a:lnSpc>
                <a:spcPct val="100000"/>
              </a:lnSpc>
              <a:spcBef>
                <a:spcPts val="100"/>
              </a:spcBef>
            </a:pPr>
            <a:r>
              <a:rPr lang="ja-JP" altLang="en-US" sz="2400" b="0" i="0" spc="-85" dirty="0">
                <a:latin typeface="A-OTF リュウミン Pr6N M-KL"/>
                <a:cs typeface="A-OTF リュウミン Pr6N M-KL"/>
              </a:rPr>
              <a:t>利用可能な障害福祉サービス</a:t>
            </a:r>
            <a:endParaRPr sz="2400" dirty="0">
              <a:latin typeface="A-OTF リュウミン Pr6N M-KL"/>
              <a:cs typeface="A-OTF リュウミン Pr6N M-KL"/>
            </a:endParaRPr>
          </a:p>
        </p:txBody>
      </p:sp>
      <p:sp>
        <p:nvSpPr>
          <p:cNvPr id="10" name="object 10"/>
          <p:cNvSpPr txBox="1"/>
          <p:nvPr/>
        </p:nvSpPr>
        <p:spPr>
          <a:xfrm>
            <a:off x="462483" y="380450"/>
            <a:ext cx="762000" cy="936154"/>
          </a:xfrm>
          <a:prstGeom prst="rect">
            <a:avLst/>
          </a:prstGeom>
        </p:spPr>
        <p:txBody>
          <a:bodyPr vert="horz" wrap="square" lIns="0" tIns="12700" rIns="0" bIns="0" rtlCol="0">
            <a:spAutoFit/>
          </a:bodyPr>
          <a:lstStyle/>
          <a:p>
            <a:pPr marL="12700">
              <a:lnSpc>
                <a:spcPct val="100000"/>
              </a:lnSpc>
              <a:spcBef>
                <a:spcPts val="100"/>
              </a:spcBef>
            </a:pPr>
            <a:r>
              <a:rPr sz="6000" b="0" spc="-105" dirty="0">
                <a:solidFill>
                  <a:srgbClr val="FFFFFF"/>
                </a:solidFill>
                <a:latin typeface="A-OTF リュウミン Pr6N M-KL"/>
                <a:cs typeface="A-OTF リュウミン Pr6N M-KL"/>
              </a:rPr>
              <a:t>0</a:t>
            </a:r>
            <a:r>
              <a:rPr lang="en-US" altLang="ja-JP" sz="6000" b="0" spc="-105" dirty="0">
                <a:solidFill>
                  <a:srgbClr val="FFFFFF"/>
                </a:solidFill>
                <a:latin typeface="A-OTF リュウミン Pr6N M-KL"/>
                <a:cs typeface="A-OTF リュウミン Pr6N M-KL"/>
              </a:rPr>
              <a:t>2</a:t>
            </a:r>
            <a:endParaRPr sz="6000" dirty="0">
              <a:latin typeface="A-OTF リュウミン Pr6N M-KL"/>
              <a:cs typeface="A-OTF リュウミン Pr6N M-KL"/>
            </a:endParaRPr>
          </a:p>
        </p:txBody>
      </p:sp>
      <p:sp>
        <p:nvSpPr>
          <p:cNvPr id="11" name="object 11"/>
          <p:cNvSpPr/>
          <p:nvPr/>
        </p:nvSpPr>
        <p:spPr>
          <a:xfrm>
            <a:off x="5372201" y="1266366"/>
            <a:ext cx="4711599"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grpSp>
        <p:nvGrpSpPr>
          <p:cNvPr id="12" name="object 12"/>
          <p:cNvGrpSpPr/>
          <p:nvPr/>
        </p:nvGrpSpPr>
        <p:grpSpPr>
          <a:xfrm>
            <a:off x="9099959" y="7044409"/>
            <a:ext cx="980440" cy="172085"/>
            <a:chOff x="9099959" y="7044409"/>
            <a:chExt cx="980440" cy="172085"/>
          </a:xfrm>
        </p:grpSpPr>
        <p:sp>
          <p:nvSpPr>
            <p:cNvPr id="13" name="object 13"/>
            <p:cNvSpPr/>
            <p:nvPr/>
          </p:nvSpPr>
          <p:spPr>
            <a:xfrm>
              <a:off x="9516378" y="7044409"/>
              <a:ext cx="563880" cy="172085"/>
            </a:xfrm>
            <a:custGeom>
              <a:avLst/>
              <a:gdLst/>
              <a:ahLst/>
              <a:cxnLst/>
              <a:rect l="l" t="t" r="r" b="b"/>
              <a:pathLst>
                <a:path w="563879" h="172084">
                  <a:moveTo>
                    <a:pt x="563410" y="0"/>
                  </a:moveTo>
                  <a:lnTo>
                    <a:pt x="0" y="0"/>
                  </a:lnTo>
                  <a:lnTo>
                    <a:pt x="220459" y="171475"/>
                  </a:lnTo>
                  <a:lnTo>
                    <a:pt x="563410" y="171475"/>
                  </a:lnTo>
                  <a:lnTo>
                    <a:pt x="563410" y="0"/>
                  </a:lnTo>
                  <a:close/>
                </a:path>
              </a:pathLst>
            </a:custGeom>
            <a:solidFill>
              <a:srgbClr val="284278"/>
            </a:solidFill>
          </p:spPr>
          <p:txBody>
            <a:bodyPr wrap="square" lIns="0" tIns="0" rIns="0" bIns="0" rtlCol="0"/>
            <a:lstStyle/>
            <a:p>
              <a:endParaRPr/>
            </a:p>
          </p:txBody>
        </p:sp>
        <p:sp>
          <p:nvSpPr>
            <p:cNvPr id="14" name="object 14"/>
            <p:cNvSpPr/>
            <p:nvPr/>
          </p:nvSpPr>
          <p:spPr>
            <a:xfrm>
              <a:off x="9099959" y="7044412"/>
              <a:ext cx="636905" cy="172085"/>
            </a:xfrm>
            <a:custGeom>
              <a:avLst/>
              <a:gdLst/>
              <a:ahLst/>
              <a:cxnLst/>
              <a:rect l="l" t="t" r="r" b="b"/>
              <a:pathLst>
                <a:path w="636904" h="172084">
                  <a:moveTo>
                    <a:pt x="416420" y="0"/>
                  </a:moveTo>
                  <a:lnTo>
                    <a:pt x="0" y="0"/>
                  </a:lnTo>
                  <a:lnTo>
                    <a:pt x="0" y="171462"/>
                  </a:lnTo>
                  <a:lnTo>
                    <a:pt x="636879" y="171462"/>
                  </a:lnTo>
                  <a:lnTo>
                    <a:pt x="416420" y="0"/>
                  </a:lnTo>
                  <a:close/>
                </a:path>
              </a:pathLst>
            </a:custGeom>
            <a:solidFill>
              <a:srgbClr val="231F20"/>
            </a:solidFill>
          </p:spPr>
          <p:txBody>
            <a:bodyPr wrap="square" lIns="0" tIns="0" rIns="0" bIns="0" rtlCol="0"/>
            <a:lstStyle/>
            <a:p>
              <a:endParaRPr/>
            </a:p>
          </p:txBody>
        </p:sp>
      </p:grpSp>
      <p:sp>
        <p:nvSpPr>
          <p:cNvPr id="16" name="object 3">
            <a:extLst>
              <a:ext uri="{FF2B5EF4-FFF2-40B4-BE49-F238E27FC236}">
                <a16:creationId xmlns:a16="http://schemas.microsoft.com/office/drawing/2014/main" xmlns="" id="{B2C0DD52-A0BE-4230-B4FA-A636B48E4DA2}"/>
              </a:ext>
            </a:extLst>
          </p:cNvPr>
          <p:cNvSpPr txBox="1"/>
          <p:nvPr/>
        </p:nvSpPr>
        <p:spPr>
          <a:xfrm>
            <a:off x="5515243" y="3310384"/>
            <a:ext cx="4001135" cy="1403589"/>
          </a:xfrm>
          <a:prstGeom prst="rect">
            <a:avLst/>
          </a:prstGeom>
        </p:spPr>
        <p:txBody>
          <a:bodyPr vert="horz" wrap="square" lIns="0" tIns="92075" rIns="0" bIns="0" rtlCol="0">
            <a:spAutoFit/>
          </a:bodyPr>
          <a:lstStyle/>
          <a:p>
            <a:pPr marL="12700">
              <a:lnSpc>
                <a:spcPct val="100000"/>
              </a:lnSpc>
              <a:spcBef>
                <a:spcPts val="725"/>
              </a:spcBef>
            </a:pPr>
            <a:r>
              <a:rPr lang="ja-JP" altLang="en-US" b="1" dirty="0">
                <a:solidFill>
                  <a:srgbClr val="EF4136"/>
                </a:solidFill>
                <a:latin typeface="+mn-ea"/>
                <a:cs typeface="A-OTF リュウミン Pr6N EB-KL"/>
              </a:rPr>
              <a:t>医療的ケア</a:t>
            </a:r>
            <a:r>
              <a:rPr lang="ja-JP" altLang="en-US" b="1" dirty="0">
                <a:solidFill>
                  <a:srgbClr val="EF4136"/>
                </a:solidFill>
                <a:latin typeface="A-OTF リュウミン Pr6N EB-KL"/>
                <a:cs typeface="A-OTF リュウミン Pr6N EB-KL"/>
              </a:rPr>
              <a:t>者（</a:t>
            </a:r>
            <a:r>
              <a:rPr lang="en-US" altLang="ja-JP" b="1" dirty="0">
                <a:solidFill>
                  <a:srgbClr val="EF4136"/>
                </a:solidFill>
                <a:latin typeface="A-OTF リュウミン Pr6N EB-KL"/>
                <a:cs typeface="A-OTF リュウミン Pr6N EB-KL"/>
              </a:rPr>
              <a:t>18</a:t>
            </a:r>
            <a:r>
              <a:rPr lang="ja-JP" altLang="en-US" b="1" dirty="0">
                <a:solidFill>
                  <a:srgbClr val="EF4136"/>
                </a:solidFill>
                <a:latin typeface="A-OTF リュウミン Pr6N EB-KL"/>
                <a:cs typeface="A-OTF リュウミン Pr6N EB-KL"/>
              </a:rPr>
              <a:t>歳以上）対象：</a:t>
            </a:r>
            <a:endParaRPr lang="ja-JP" altLang="en-US" dirty="0">
              <a:latin typeface="A-OTF リュウミン Pr6N EB-KL"/>
              <a:cs typeface="A-OTF リュウミン Pr6N EB-KL"/>
            </a:endParaRPr>
          </a:p>
          <a:p>
            <a:pPr marL="12700">
              <a:lnSpc>
                <a:spcPct val="150000"/>
              </a:lnSpc>
              <a:spcBef>
                <a:spcPts val="490"/>
              </a:spcBef>
            </a:pPr>
            <a:r>
              <a:rPr lang="en-US" altLang="ja-JP" sz="1400" b="0" spc="20" dirty="0">
                <a:solidFill>
                  <a:srgbClr val="231F20"/>
                </a:solidFill>
                <a:latin typeface="A-OTF リュウミン Pr6N M-KL"/>
                <a:cs typeface="A-OTF リュウミン Pr6N M-KL"/>
              </a:rPr>
              <a:t>18</a:t>
            </a:r>
            <a:r>
              <a:rPr lang="ja-JP" altLang="en-US" sz="1400" b="0" spc="20" dirty="0">
                <a:solidFill>
                  <a:srgbClr val="231F20"/>
                </a:solidFill>
                <a:latin typeface="A-OTF リュウミン Pr6N M-KL"/>
                <a:cs typeface="A-OTF リュウミン Pr6N M-KL"/>
              </a:rPr>
              <a:t>歳以上の医療的ケアが必要な者は、障害者総合支援法の対象となり、利用できるサービスが生活介護等に移行します。</a:t>
            </a:r>
            <a:endParaRPr sz="1400" dirty="0">
              <a:latin typeface="A-OTF リュウミン Pr6N M-KL"/>
              <a:cs typeface="A-OTF リュウミン Pr6N M-KL"/>
            </a:endParaRPr>
          </a:p>
        </p:txBody>
      </p:sp>
      <p:sp>
        <p:nvSpPr>
          <p:cNvPr id="18" name="object 3">
            <a:extLst>
              <a:ext uri="{FF2B5EF4-FFF2-40B4-BE49-F238E27FC236}">
                <a16:creationId xmlns:a16="http://schemas.microsoft.com/office/drawing/2014/main" xmlns="" id="{669305AC-5F37-4B53-A04F-FA7F085BB3B9}"/>
              </a:ext>
            </a:extLst>
          </p:cNvPr>
          <p:cNvSpPr txBox="1"/>
          <p:nvPr/>
        </p:nvSpPr>
        <p:spPr>
          <a:xfrm>
            <a:off x="5549714" y="4947784"/>
            <a:ext cx="4001135" cy="1708801"/>
          </a:xfrm>
          <a:prstGeom prst="rect">
            <a:avLst/>
          </a:prstGeom>
        </p:spPr>
        <p:txBody>
          <a:bodyPr vert="horz" wrap="square" lIns="0" tIns="92075" rIns="0" bIns="0" rtlCol="0">
            <a:spAutoFit/>
          </a:bodyPr>
          <a:lstStyle/>
          <a:p>
            <a:pPr marL="12700">
              <a:lnSpc>
                <a:spcPct val="150000"/>
              </a:lnSpc>
              <a:spcBef>
                <a:spcPts val="725"/>
              </a:spcBef>
            </a:pPr>
            <a:r>
              <a:rPr lang="ja-JP" altLang="en-US" sz="1400" spc="20" dirty="0">
                <a:solidFill>
                  <a:srgbClr val="231F20"/>
                </a:solidFill>
                <a:latin typeface="A-OTF リュウミン Pr6N M-KL"/>
                <a:cs typeface="A-OTF リュウミン Pr6N M-KL"/>
              </a:rPr>
              <a:t>なお</a:t>
            </a:r>
            <a:r>
              <a:rPr lang="ja-JP" altLang="en-US" sz="1400" b="0" spc="20" dirty="0">
                <a:solidFill>
                  <a:srgbClr val="231F20"/>
                </a:solidFill>
                <a:latin typeface="A-OTF リュウミン Pr6N M-KL"/>
                <a:cs typeface="A-OTF リュウミン Pr6N M-KL"/>
              </a:rPr>
              <a:t>、本プログラムは、地域におけるライフステージに応じた切れ目のない支援を可能とするためにも医療的ケア児が医療的ケア者となった際にも対応が可能な事業所が増えるように、両者を対象とするものとします。</a:t>
            </a:r>
            <a:endParaRPr sz="1400" dirty="0">
              <a:latin typeface="A-OTF リュウミン Pr6N M-KL"/>
              <a:cs typeface="A-OTF リュウミン Pr6N M-KL"/>
            </a:endParaRPr>
          </a:p>
        </p:txBody>
      </p:sp>
      <p:sp>
        <p:nvSpPr>
          <p:cNvPr id="17" name="object 3">
            <a:extLst>
              <a:ext uri="{FF2B5EF4-FFF2-40B4-BE49-F238E27FC236}">
                <a16:creationId xmlns:a16="http://schemas.microsoft.com/office/drawing/2014/main" xmlns="" id="{B83DCC2D-9ED8-4B7E-AF2E-A01200043693}"/>
              </a:ext>
            </a:extLst>
          </p:cNvPr>
          <p:cNvSpPr txBox="1"/>
          <p:nvPr/>
        </p:nvSpPr>
        <p:spPr>
          <a:xfrm>
            <a:off x="559752" y="6899298"/>
            <a:ext cx="6006148" cy="585417"/>
          </a:xfrm>
          <a:prstGeom prst="rect">
            <a:avLst/>
          </a:prstGeom>
        </p:spPr>
        <p:txBody>
          <a:bodyPr vert="horz" wrap="square" lIns="0" tIns="92075" rIns="0" bIns="0" rtlCol="0">
            <a:spAutoFit/>
          </a:bodyPr>
          <a:lstStyle/>
          <a:p>
            <a:pPr marL="12700">
              <a:lnSpc>
                <a:spcPct val="100000"/>
              </a:lnSpc>
            </a:pPr>
            <a:r>
              <a:rPr lang="ja-JP" altLang="en-US" sz="800" spc="20" dirty="0">
                <a:solidFill>
                  <a:srgbClr val="231F20"/>
                </a:solidFill>
                <a:latin typeface="+mn-ea"/>
                <a:cs typeface="A-OTF リュウミン Pr6N M-KL"/>
              </a:rPr>
              <a:t>障害児通所支援事業所等における安全な医療的ケアの実施体制の構築に関する調査研究</a:t>
            </a:r>
          </a:p>
          <a:p>
            <a:pPr marL="12700">
              <a:lnSpc>
                <a:spcPct val="100000"/>
              </a:lnSpc>
            </a:pPr>
            <a:r>
              <a:rPr lang="ja-JP" altLang="en-US" sz="800" spc="20" dirty="0">
                <a:solidFill>
                  <a:srgbClr val="231F20"/>
                </a:solidFill>
                <a:latin typeface="+mn-ea"/>
                <a:cs typeface="A-OTF リュウミン Pr6N M-KL"/>
              </a:rPr>
              <a:t>みずほ情報総研株式会社</a:t>
            </a:r>
          </a:p>
          <a:p>
            <a:pPr marL="12700">
              <a:lnSpc>
                <a:spcPct val="100000"/>
              </a:lnSpc>
            </a:pPr>
            <a:r>
              <a:rPr lang="en-US" altLang="ja-JP" sz="800" spc="20" dirty="0">
                <a:solidFill>
                  <a:srgbClr val="231F20"/>
                </a:solidFill>
                <a:latin typeface="+mn-ea"/>
                <a:cs typeface="A-OTF リュウミン Pr6N M-KL"/>
              </a:rPr>
              <a:t>【</a:t>
            </a:r>
            <a:r>
              <a:rPr lang="en-US" altLang="ja-JP" sz="800" dirty="0" err="1">
                <a:latin typeface="+mn-ea"/>
                <a:cs typeface="A-OTF リュウミン Pr6N M-KL"/>
              </a:rPr>
              <a:t>Part.Ⅰ</a:t>
            </a:r>
            <a:r>
              <a:rPr lang="en-US" altLang="ja-JP" sz="800" spc="20" dirty="0">
                <a:solidFill>
                  <a:srgbClr val="231F20"/>
                </a:solidFill>
                <a:latin typeface="+mn-ea"/>
                <a:cs typeface="A-OTF リュウミン Pr6N M-KL"/>
              </a:rPr>
              <a:t>】</a:t>
            </a:r>
            <a:r>
              <a:rPr lang="ja-JP" altLang="en-US" sz="800" spc="20" dirty="0">
                <a:solidFill>
                  <a:srgbClr val="231F20"/>
                </a:solidFill>
                <a:latin typeface="+mn-ea"/>
                <a:cs typeface="A-OTF リュウミン Pr6N M-KL"/>
              </a:rPr>
              <a:t>障害児通所支援事業所等（障害児通所支援、生活介護およびグループホーム）における医療的ケアとは</a:t>
            </a:r>
          </a:p>
          <a:p>
            <a:pPr marL="12700">
              <a:lnSpc>
                <a:spcPct val="100000"/>
              </a:lnSpc>
            </a:pPr>
            <a:endParaRPr sz="800" dirty="0">
              <a:latin typeface="+mn-ea"/>
              <a:cs typeface="A-OTF リュウミン Pr6N M-KL"/>
            </a:endParaRPr>
          </a:p>
        </p:txBody>
      </p:sp>
      <p:sp>
        <p:nvSpPr>
          <p:cNvPr id="20" name="object 11">
            <a:extLst>
              <a:ext uri="{FF2B5EF4-FFF2-40B4-BE49-F238E27FC236}">
                <a16:creationId xmlns:a16="http://schemas.microsoft.com/office/drawing/2014/main" xmlns="" id="{7086A7D9-96ED-4AB3-8DE2-D8B92084727E}"/>
              </a:ext>
            </a:extLst>
          </p:cNvPr>
          <p:cNvSpPr/>
          <p:nvPr/>
        </p:nvSpPr>
        <p:spPr>
          <a:xfrm>
            <a:off x="546100" y="6859906"/>
            <a:ext cx="9524048"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graphicFrame>
        <p:nvGraphicFramePr>
          <p:cNvPr id="21" name="表 21">
            <a:extLst>
              <a:ext uri="{FF2B5EF4-FFF2-40B4-BE49-F238E27FC236}">
                <a16:creationId xmlns:a16="http://schemas.microsoft.com/office/drawing/2014/main" xmlns="" id="{8E3F9D3B-EA24-421A-BF20-72F0E5FB5D74}"/>
              </a:ext>
            </a:extLst>
          </p:cNvPr>
          <p:cNvGraphicFramePr>
            <a:graphicFrameLocks noGrp="1"/>
          </p:cNvGraphicFramePr>
          <p:nvPr>
            <p:extLst>
              <p:ext uri="{D42A27DB-BD31-4B8C-83A1-F6EECF244321}">
                <p14:modId xmlns:p14="http://schemas.microsoft.com/office/powerpoint/2010/main" val="2019258890"/>
              </p:ext>
            </p:extLst>
          </p:nvPr>
        </p:nvGraphicFramePr>
        <p:xfrm>
          <a:off x="580123" y="1928528"/>
          <a:ext cx="4309377" cy="4192162"/>
        </p:xfrm>
        <a:graphic>
          <a:graphicData uri="http://schemas.openxmlformats.org/drawingml/2006/table">
            <a:tbl>
              <a:tblPr firstRow="1" bandRow="1">
                <a:tableStyleId>{5C22544A-7EE6-4342-B048-85BDC9FD1C3A}</a:tableStyleId>
              </a:tblPr>
              <a:tblGrid>
                <a:gridCol w="4309377">
                  <a:extLst>
                    <a:ext uri="{9D8B030D-6E8A-4147-A177-3AD203B41FA5}">
                      <a16:colId xmlns:a16="http://schemas.microsoft.com/office/drawing/2014/main" xmlns="" val="463500339"/>
                    </a:ext>
                  </a:extLst>
                </a:gridCol>
              </a:tblGrid>
              <a:tr h="462550">
                <a:tc>
                  <a:txBody>
                    <a:bodyPr/>
                    <a:lstStyle/>
                    <a:p>
                      <a:pPr algn="ctr"/>
                      <a:r>
                        <a:rPr kumimoji="1" lang="ja-JP" altLang="en-US" sz="1400" dirty="0"/>
                        <a:t>利用可能な障害福祉サービス例</a:t>
                      </a:r>
                    </a:p>
                  </a:txBody>
                  <a:tcPr anchor="ctr">
                    <a:solidFill>
                      <a:srgbClr val="215198"/>
                    </a:solidFill>
                  </a:tcPr>
                </a:tc>
                <a:extLst>
                  <a:ext uri="{0D108BD9-81ED-4DB2-BD59-A6C34878D82A}">
                    <a16:rowId xmlns:a16="http://schemas.microsoft.com/office/drawing/2014/main" xmlns="" val="4030425503"/>
                  </a:ext>
                </a:extLst>
              </a:tr>
              <a:tr h="310326">
                <a:tc>
                  <a:txBody>
                    <a:bodyPr/>
                    <a:lstStyle/>
                    <a:p>
                      <a:r>
                        <a:rPr kumimoji="1" lang="en-US" altLang="ja-JP" sz="1400" b="1" dirty="0"/>
                        <a:t>【</a:t>
                      </a:r>
                      <a:r>
                        <a:rPr kumimoji="1" lang="ja-JP" altLang="en-US" sz="1400" b="1" dirty="0"/>
                        <a:t>障害児向けサービス</a:t>
                      </a:r>
                      <a:r>
                        <a:rPr kumimoji="1" lang="en-US" altLang="ja-JP" sz="1400" b="1" dirty="0"/>
                        <a:t>】</a:t>
                      </a:r>
                    </a:p>
                  </a:txBody>
                  <a:tcPr/>
                </a:tc>
                <a:extLst>
                  <a:ext uri="{0D108BD9-81ED-4DB2-BD59-A6C34878D82A}">
                    <a16:rowId xmlns:a16="http://schemas.microsoft.com/office/drawing/2014/main" xmlns="" val="1933425148"/>
                  </a:ext>
                </a:extLst>
              </a:tr>
              <a:tr h="310326">
                <a:tc>
                  <a:txBody>
                    <a:bodyPr/>
                    <a:lstStyle/>
                    <a:p>
                      <a:r>
                        <a:rPr kumimoji="1" lang="ja-JP" altLang="en-US" sz="1400" dirty="0"/>
                        <a:t>◇児童発達支援</a:t>
                      </a:r>
                      <a:endParaRPr kumimoji="1" lang="en-US" altLang="ja-JP" sz="1400" dirty="0"/>
                    </a:p>
                    <a:p>
                      <a:r>
                        <a:rPr kumimoji="1" lang="ja-JP" altLang="en-US" sz="1400" dirty="0"/>
                        <a:t>◇医療型児童発達支援</a:t>
                      </a:r>
                      <a:endParaRPr kumimoji="1" lang="en-US" altLang="ja-JP" sz="1400" dirty="0"/>
                    </a:p>
                    <a:p>
                      <a:r>
                        <a:rPr kumimoji="1" lang="ja-JP" altLang="en-US" sz="1400" dirty="0"/>
                        <a:t>◇放課後等デイサービス</a:t>
                      </a:r>
                      <a:endParaRPr kumimoji="1" lang="en-US" altLang="ja-JP" sz="1400" dirty="0"/>
                    </a:p>
                    <a:p>
                      <a:r>
                        <a:rPr kumimoji="1" lang="ja-JP" altLang="en-US" sz="1400" dirty="0"/>
                        <a:t>◇居宅訪問型児童発達支援</a:t>
                      </a:r>
                      <a:endParaRPr kumimoji="1" lang="en-US" altLang="ja-JP" sz="1400" dirty="0"/>
                    </a:p>
                    <a:p>
                      <a:r>
                        <a:rPr kumimoji="1" lang="ja-JP" altLang="en-US" sz="1400" dirty="0"/>
                        <a:t>◇保育所等訪問支援</a:t>
                      </a:r>
                    </a:p>
                  </a:txBody>
                  <a:tcPr/>
                </a:tc>
                <a:extLst>
                  <a:ext uri="{0D108BD9-81ED-4DB2-BD59-A6C34878D82A}">
                    <a16:rowId xmlns:a16="http://schemas.microsoft.com/office/drawing/2014/main" xmlns="" val="4243180098"/>
                  </a:ext>
                </a:extLst>
              </a:tr>
              <a:tr h="31032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400" b="1" dirty="0"/>
                        <a:t>【</a:t>
                      </a:r>
                      <a:r>
                        <a:rPr kumimoji="1" lang="ja-JP" altLang="en-US" sz="1400" b="1" dirty="0"/>
                        <a:t>夜間対応・レスパイト等</a:t>
                      </a:r>
                      <a:r>
                        <a:rPr kumimoji="1" lang="en-US" altLang="ja-JP" sz="1400" b="1" dirty="0"/>
                        <a:t>】</a:t>
                      </a:r>
                    </a:p>
                  </a:txBody>
                  <a:tcPr/>
                </a:tc>
                <a:extLst>
                  <a:ext uri="{0D108BD9-81ED-4DB2-BD59-A6C34878D82A}">
                    <a16:rowId xmlns:a16="http://schemas.microsoft.com/office/drawing/2014/main" xmlns="" val="1406387044"/>
                  </a:ext>
                </a:extLst>
              </a:tr>
              <a:tr h="182880">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400" dirty="0"/>
                        <a:t>◇短期入所</a:t>
                      </a:r>
                      <a:endParaRPr kumimoji="1" lang="en-US" altLang="ja-JP" sz="1400" dirty="0"/>
                    </a:p>
                  </a:txBody>
                  <a:tcPr/>
                </a:tc>
                <a:extLst>
                  <a:ext uri="{0D108BD9-81ED-4DB2-BD59-A6C34878D82A}">
                    <a16:rowId xmlns:a16="http://schemas.microsoft.com/office/drawing/2014/main" xmlns="" val="749603543"/>
                  </a:ext>
                </a:extLst>
              </a:tr>
              <a:tr h="182880">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400" b="1" dirty="0"/>
                        <a:t>【</a:t>
                      </a:r>
                      <a:r>
                        <a:rPr kumimoji="1" lang="ja-JP" altLang="en-US" sz="1400" b="1" dirty="0"/>
                        <a:t>障害者向けサービス</a:t>
                      </a:r>
                      <a:r>
                        <a:rPr kumimoji="1" lang="en-US" altLang="ja-JP" sz="1400" b="1" dirty="0"/>
                        <a:t>】</a:t>
                      </a:r>
                    </a:p>
                  </a:txBody>
                  <a:tcPr/>
                </a:tc>
                <a:extLst>
                  <a:ext uri="{0D108BD9-81ED-4DB2-BD59-A6C34878D82A}">
                    <a16:rowId xmlns:a16="http://schemas.microsoft.com/office/drawing/2014/main" xmlns="" val="1790696264"/>
                  </a:ext>
                </a:extLst>
              </a:tr>
              <a:tr h="390538">
                <a:tc>
                  <a:txBody>
                    <a:bodyPr/>
                    <a:lstStyle/>
                    <a:p>
                      <a:r>
                        <a:rPr kumimoji="1" lang="ja-JP" altLang="en-US" sz="1400" dirty="0"/>
                        <a:t>◇生活介護</a:t>
                      </a:r>
                    </a:p>
                  </a:txBody>
                  <a:tcPr/>
                </a:tc>
                <a:extLst>
                  <a:ext uri="{0D108BD9-81ED-4DB2-BD59-A6C34878D82A}">
                    <a16:rowId xmlns:a16="http://schemas.microsoft.com/office/drawing/2014/main" xmlns="" val="1752481995"/>
                  </a:ext>
                </a:extLst>
              </a:tr>
              <a:tr h="329930">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400" b="1" dirty="0"/>
                        <a:t>【</a:t>
                      </a:r>
                      <a:r>
                        <a:rPr kumimoji="1" lang="ja-JP" altLang="en-US" sz="1400" b="1" dirty="0"/>
                        <a:t>支援の総合調整</a:t>
                      </a:r>
                      <a:r>
                        <a:rPr kumimoji="1" lang="en-US" altLang="ja-JP" sz="1400" b="1" dirty="0"/>
                        <a:t>】</a:t>
                      </a:r>
                    </a:p>
                  </a:txBody>
                  <a:tcPr/>
                </a:tc>
                <a:extLst>
                  <a:ext uri="{0D108BD9-81ED-4DB2-BD59-A6C34878D82A}">
                    <a16:rowId xmlns:a16="http://schemas.microsoft.com/office/drawing/2014/main" xmlns="" val="2280569532"/>
                  </a:ext>
                </a:extLst>
              </a:tr>
              <a:tr h="620652">
                <a:tc>
                  <a:txBody>
                    <a:bodyPr/>
                    <a:lstStyle/>
                    <a:p>
                      <a:r>
                        <a:rPr kumimoji="1" lang="ja-JP" altLang="en-US" sz="1400" dirty="0"/>
                        <a:t>◇計画相談支援</a:t>
                      </a:r>
                      <a:endParaRPr kumimoji="1" lang="en-US" altLang="ja-JP" sz="1400" dirty="0"/>
                    </a:p>
                    <a:p>
                      <a:r>
                        <a:rPr kumimoji="1" lang="ja-JP" altLang="en-US" sz="1400" dirty="0"/>
                        <a:t>◇障害児相談支援</a:t>
                      </a:r>
                    </a:p>
                  </a:txBody>
                  <a:tcPr/>
                </a:tc>
                <a:extLst>
                  <a:ext uri="{0D108BD9-81ED-4DB2-BD59-A6C34878D82A}">
                    <a16:rowId xmlns:a16="http://schemas.microsoft.com/office/drawing/2014/main" xmlns="" val="102676451"/>
                  </a:ext>
                </a:extLst>
              </a:tr>
            </a:tbl>
          </a:graphicData>
        </a:graphic>
      </p:graphicFrame>
      <p:sp>
        <p:nvSpPr>
          <p:cNvPr id="3" name="スライド番号プレースホルダー 2"/>
          <p:cNvSpPr>
            <a:spLocks noGrp="1"/>
          </p:cNvSpPr>
          <p:nvPr>
            <p:ph type="sldNum" sz="quarter" idx="7"/>
          </p:nvPr>
        </p:nvSpPr>
        <p:spPr/>
        <p:txBody>
          <a:bodyPr/>
          <a:lstStyle/>
          <a:p>
            <a:fld id="{B6F15528-21DE-4FAA-801E-634DDDAF4B2B}" type="slidenum">
              <a:rPr lang="en-US" altLang="ja-JP" smtClean="0"/>
              <a:pPr/>
              <a:t>4</a:t>
            </a:fld>
            <a:endParaRPr lang="ja-JP" altLang="en-US" dirty="0"/>
          </a:p>
        </p:txBody>
      </p:sp>
    </p:spTree>
    <p:extLst>
      <p:ext uri="{BB962C8B-B14F-4D97-AF65-F5344CB8AC3E}">
        <p14:creationId xmlns:p14="http://schemas.microsoft.com/office/powerpoint/2010/main" val="1940891947"/>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0" y="0"/>
            <a:ext cx="10079990" cy="7543800"/>
            <a:chOff x="0" y="0"/>
            <a:chExt cx="10079990" cy="7543800"/>
          </a:xfrm>
        </p:grpSpPr>
        <p:sp>
          <p:nvSpPr>
            <p:cNvPr id="3" name="object 3"/>
            <p:cNvSpPr/>
            <p:nvPr/>
          </p:nvSpPr>
          <p:spPr>
            <a:xfrm>
              <a:off x="0" y="0"/>
              <a:ext cx="10072278" cy="7543596"/>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9516389" y="7044409"/>
              <a:ext cx="563880" cy="172085"/>
            </a:xfrm>
            <a:custGeom>
              <a:avLst/>
              <a:gdLst/>
              <a:ahLst/>
              <a:cxnLst/>
              <a:rect l="l" t="t" r="r" b="b"/>
              <a:pathLst>
                <a:path w="563879" h="172084">
                  <a:moveTo>
                    <a:pt x="563397" y="0"/>
                  </a:moveTo>
                  <a:lnTo>
                    <a:pt x="0" y="0"/>
                  </a:lnTo>
                  <a:lnTo>
                    <a:pt x="220459" y="171475"/>
                  </a:lnTo>
                  <a:lnTo>
                    <a:pt x="563397" y="171475"/>
                  </a:lnTo>
                  <a:lnTo>
                    <a:pt x="563397" y="0"/>
                  </a:lnTo>
                  <a:close/>
                </a:path>
              </a:pathLst>
            </a:custGeom>
            <a:solidFill>
              <a:srgbClr val="284278"/>
            </a:solidFill>
          </p:spPr>
          <p:txBody>
            <a:bodyPr wrap="square" lIns="0" tIns="0" rIns="0" bIns="0" rtlCol="0"/>
            <a:lstStyle/>
            <a:p>
              <a:endParaRPr/>
            </a:p>
          </p:txBody>
        </p:sp>
        <p:sp>
          <p:nvSpPr>
            <p:cNvPr id="5" name="object 5"/>
            <p:cNvSpPr/>
            <p:nvPr/>
          </p:nvSpPr>
          <p:spPr>
            <a:xfrm>
              <a:off x="9099965" y="7044411"/>
              <a:ext cx="636905" cy="172085"/>
            </a:xfrm>
            <a:custGeom>
              <a:avLst/>
              <a:gdLst/>
              <a:ahLst/>
              <a:cxnLst/>
              <a:rect l="l" t="t" r="r" b="b"/>
              <a:pathLst>
                <a:path w="636904" h="172084">
                  <a:moveTo>
                    <a:pt x="416420" y="0"/>
                  </a:moveTo>
                  <a:lnTo>
                    <a:pt x="0" y="0"/>
                  </a:lnTo>
                  <a:lnTo>
                    <a:pt x="0" y="171462"/>
                  </a:lnTo>
                  <a:lnTo>
                    <a:pt x="636879" y="171462"/>
                  </a:lnTo>
                  <a:lnTo>
                    <a:pt x="416420" y="0"/>
                  </a:lnTo>
                  <a:close/>
                </a:path>
              </a:pathLst>
            </a:custGeom>
            <a:solidFill>
              <a:srgbClr val="231F20"/>
            </a:solidFill>
          </p:spPr>
          <p:txBody>
            <a:bodyPr wrap="square" lIns="0" tIns="0" rIns="0" bIns="0" rtlCol="0"/>
            <a:lstStyle/>
            <a:p>
              <a:endParaRPr/>
            </a:p>
          </p:txBody>
        </p:sp>
      </p:grpSp>
      <p:sp>
        <p:nvSpPr>
          <p:cNvPr id="6" name="object 6"/>
          <p:cNvSpPr txBox="1">
            <a:spLocks noGrp="1"/>
          </p:cNvSpPr>
          <p:nvPr>
            <p:ph type="title"/>
          </p:nvPr>
        </p:nvSpPr>
        <p:spPr>
          <a:xfrm>
            <a:off x="530304" y="1962204"/>
            <a:ext cx="7330996" cy="2766270"/>
          </a:xfrm>
          <a:prstGeom prst="rect">
            <a:avLst/>
          </a:prstGeom>
        </p:spPr>
        <p:txBody>
          <a:bodyPr vert="horz" wrap="square" lIns="0" tIns="189230" rIns="0" bIns="0" rtlCol="0">
            <a:spAutoFit/>
          </a:bodyPr>
          <a:lstStyle/>
          <a:p>
            <a:pPr marL="57150">
              <a:lnSpc>
                <a:spcPct val="100000"/>
              </a:lnSpc>
              <a:spcBef>
                <a:spcPts val="1490"/>
              </a:spcBef>
            </a:pPr>
            <a:r>
              <a:rPr lang="ja-JP" altLang="en-US" sz="6000" b="0" i="0" spc="-105" dirty="0">
                <a:solidFill>
                  <a:srgbClr val="215198"/>
                </a:solidFill>
                <a:latin typeface="A-OTF リュウミン Pr6N M-KL"/>
                <a:cs typeface="A-OTF リュウミン Pr6N M-KL"/>
              </a:rPr>
              <a:t>（</a:t>
            </a:r>
            <a:r>
              <a:rPr sz="6000" b="0" i="0" spc="-105" dirty="0">
                <a:solidFill>
                  <a:srgbClr val="215198"/>
                </a:solidFill>
                <a:latin typeface="A-OTF リュウミン Pr6N M-KL"/>
                <a:cs typeface="A-OTF リュウミン Pr6N M-KL"/>
              </a:rPr>
              <a:t>1</a:t>
            </a:r>
            <a:r>
              <a:rPr lang="ja-JP" altLang="en-US" sz="6000" b="0" i="0" spc="-105" dirty="0">
                <a:solidFill>
                  <a:srgbClr val="215198"/>
                </a:solidFill>
                <a:latin typeface="A-OTF リュウミン Pr6N M-KL"/>
                <a:cs typeface="A-OTF リュウミン Pr6N M-KL"/>
              </a:rPr>
              <a:t>）</a:t>
            </a:r>
            <a:endParaRPr sz="6000" dirty="0">
              <a:latin typeface="A-OTF リュウミン Pr6N M-KL"/>
              <a:cs typeface="A-OTF リュウミン Pr6N M-KL"/>
            </a:endParaRPr>
          </a:p>
          <a:p>
            <a:pPr marL="12700" marR="5080">
              <a:lnSpc>
                <a:spcPct val="104200"/>
              </a:lnSpc>
              <a:spcBef>
                <a:spcPts val="875"/>
              </a:spcBef>
            </a:pPr>
            <a:r>
              <a:rPr lang="ja-JP" altLang="en-US" sz="4800" b="0" i="0" dirty="0">
                <a:solidFill>
                  <a:srgbClr val="215198"/>
                </a:solidFill>
                <a:latin typeface="A-OTF リュウミン Pr6N M-KL"/>
                <a:cs typeface="A-OTF リュウミン Pr6N M-KL"/>
              </a:rPr>
              <a:t>医療的ケア児者</a:t>
            </a:r>
            <a:r>
              <a:rPr lang="en-US" altLang="ja-JP" sz="4800" b="0" i="0" dirty="0">
                <a:solidFill>
                  <a:srgbClr val="215198"/>
                </a:solidFill>
                <a:latin typeface="A-OTF リュウミン Pr6N M-KL"/>
                <a:cs typeface="A-OTF リュウミン Pr6N M-KL"/>
              </a:rPr>
              <a:t/>
            </a:r>
            <a:br>
              <a:rPr lang="en-US" altLang="ja-JP" sz="4800" b="0" i="0" dirty="0">
                <a:solidFill>
                  <a:srgbClr val="215198"/>
                </a:solidFill>
                <a:latin typeface="A-OTF リュウミン Pr6N M-KL"/>
                <a:cs typeface="A-OTF リュウミン Pr6N M-KL"/>
              </a:rPr>
            </a:br>
            <a:r>
              <a:rPr lang="ja-JP" altLang="en-US" sz="4800" b="0" i="0" dirty="0">
                <a:solidFill>
                  <a:srgbClr val="215198"/>
                </a:solidFill>
                <a:latin typeface="A-OTF リュウミン Pr6N M-KL"/>
                <a:cs typeface="A-OTF リュウミン Pr6N M-KL"/>
              </a:rPr>
              <a:t>受入れに向けた流れ</a:t>
            </a:r>
            <a:endParaRPr sz="4800" dirty="0">
              <a:latin typeface="A-OTF リュウミン Pr6N M-KL"/>
              <a:cs typeface="A-OTF リュウミン Pr6N M-KL"/>
            </a:endParaRPr>
          </a:p>
        </p:txBody>
      </p:sp>
      <p:sp>
        <p:nvSpPr>
          <p:cNvPr id="8" name="object 8"/>
          <p:cNvSpPr txBox="1"/>
          <p:nvPr/>
        </p:nvSpPr>
        <p:spPr>
          <a:xfrm>
            <a:off x="6261100" y="747471"/>
            <a:ext cx="3810000" cy="394980"/>
          </a:xfrm>
          <a:prstGeom prst="rect">
            <a:avLst/>
          </a:prstGeom>
        </p:spPr>
        <p:txBody>
          <a:bodyPr vert="horz" wrap="square" lIns="0" tIns="12700" rIns="0" bIns="0" rtlCol="0">
            <a:spAutoFit/>
          </a:bodyPr>
          <a:lstStyle/>
          <a:p>
            <a:pPr marL="12700">
              <a:lnSpc>
                <a:spcPct val="100000"/>
              </a:lnSpc>
              <a:spcBef>
                <a:spcPts val="100"/>
              </a:spcBef>
            </a:pPr>
            <a:r>
              <a:rPr lang="en-US" altLang="ja-JP" sz="1200" b="0" dirty="0">
                <a:solidFill>
                  <a:srgbClr val="284278"/>
                </a:solidFill>
                <a:latin typeface="A-OTF リュウミン Pr6N M-KL"/>
                <a:cs typeface="A-OTF リュウミン Pr6N M-KL"/>
              </a:rPr>
              <a:t>Part</a:t>
            </a:r>
            <a:r>
              <a:rPr lang="ja-JP" altLang="en-US" sz="1200" b="0" spc="-45" dirty="0">
                <a:solidFill>
                  <a:srgbClr val="284278"/>
                </a:solidFill>
                <a:latin typeface="A-OTF リュウミン Pr6N M-KL"/>
                <a:cs typeface="A-OTF リュウミン Pr6N M-KL"/>
              </a:rPr>
              <a:t> </a:t>
            </a:r>
            <a:r>
              <a:rPr lang="en-US" altLang="ja-JP" sz="1200" b="0" spc="-45" dirty="0">
                <a:solidFill>
                  <a:srgbClr val="284278"/>
                </a:solidFill>
                <a:latin typeface="A-OTF リュウミン Pr6N M-KL"/>
                <a:cs typeface="A-OTF リュウミン Pr6N M-KL"/>
              </a:rPr>
              <a:t>Ⅳ</a:t>
            </a:r>
            <a:r>
              <a:rPr lang="en-US" altLang="ja-JP" sz="1200" b="0" dirty="0">
                <a:solidFill>
                  <a:srgbClr val="284278"/>
                </a:solidFill>
                <a:latin typeface="A-OTF リュウミン Pr6N M-KL"/>
                <a:cs typeface="A-OTF リュウミン Pr6N M-KL"/>
              </a:rPr>
              <a:t>.</a:t>
            </a:r>
            <a:r>
              <a:rPr lang="ja-JP" altLang="en-US" sz="1200" b="0" dirty="0">
                <a:solidFill>
                  <a:srgbClr val="284278"/>
                </a:solidFill>
                <a:latin typeface="A-OTF リュウミン Pr6N M-KL"/>
                <a:cs typeface="A-OTF リュウミン Pr6N M-KL"/>
              </a:rPr>
              <a:t>　</a:t>
            </a:r>
            <a:r>
              <a:rPr lang="ja-JP" altLang="en-US" sz="1200" b="0" spc="-45" dirty="0">
                <a:solidFill>
                  <a:srgbClr val="284278"/>
                </a:solidFill>
                <a:latin typeface="A-OTF リュウミン Pr6N M-KL"/>
                <a:cs typeface="A-OTF リュウミン Pr6N M-KL"/>
              </a:rPr>
              <a:t>医療的ケア児者受入れの流れ</a:t>
            </a:r>
          </a:p>
          <a:p>
            <a:pPr marL="12700">
              <a:lnSpc>
                <a:spcPct val="100000"/>
              </a:lnSpc>
              <a:spcBef>
                <a:spcPts val="100"/>
              </a:spcBef>
            </a:pPr>
            <a:endParaRPr lang="ja-JP" altLang="en-US" sz="1200" dirty="0">
              <a:latin typeface="A-OTF リュウミン Pr6N M-KL"/>
              <a:cs typeface="A-OTF リュウミン Pr6N M-KL"/>
            </a:endParaRPr>
          </a:p>
        </p:txBody>
      </p:sp>
      <p:sp>
        <p:nvSpPr>
          <p:cNvPr id="9" name="object 9"/>
          <p:cNvSpPr/>
          <p:nvPr/>
        </p:nvSpPr>
        <p:spPr>
          <a:xfrm>
            <a:off x="15633" y="982154"/>
            <a:ext cx="10054590" cy="13335"/>
          </a:xfrm>
          <a:custGeom>
            <a:avLst/>
            <a:gdLst/>
            <a:ahLst/>
            <a:cxnLst/>
            <a:rect l="l" t="t" r="r" b="b"/>
            <a:pathLst>
              <a:path w="10054590" h="13334">
                <a:moveTo>
                  <a:pt x="10054082" y="0"/>
                </a:moveTo>
                <a:lnTo>
                  <a:pt x="0" y="0"/>
                </a:lnTo>
                <a:lnTo>
                  <a:pt x="0" y="12712"/>
                </a:lnTo>
                <a:lnTo>
                  <a:pt x="10054082" y="12712"/>
                </a:lnTo>
                <a:lnTo>
                  <a:pt x="10054082" y="0"/>
                </a:lnTo>
                <a:close/>
              </a:path>
            </a:pathLst>
          </a:custGeom>
          <a:solidFill>
            <a:srgbClr val="284278"/>
          </a:solidFill>
        </p:spPr>
        <p:txBody>
          <a:bodyPr wrap="square" lIns="0" tIns="0" rIns="0" bIns="0" rtlCol="0"/>
          <a:lstStyle/>
          <a:p>
            <a:endParaRPr/>
          </a:p>
        </p:txBody>
      </p:sp>
      <p:sp>
        <p:nvSpPr>
          <p:cNvPr id="10" name="object 10"/>
          <p:cNvSpPr/>
          <p:nvPr/>
        </p:nvSpPr>
        <p:spPr>
          <a:xfrm>
            <a:off x="15633" y="544702"/>
            <a:ext cx="10059035" cy="172085"/>
          </a:xfrm>
          <a:custGeom>
            <a:avLst/>
            <a:gdLst/>
            <a:ahLst/>
            <a:cxnLst/>
            <a:rect l="l" t="t" r="r" b="b"/>
            <a:pathLst>
              <a:path w="10059035" h="172084">
                <a:moveTo>
                  <a:pt x="10058793" y="0"/>
                </a:moveTo>
                <a:lnTo>
                  <a:pt x="0" y="0"/>
                </a:lnTo>
                <a:lnTo>
                  <a:pt x="0" y="171881"/>
                </a:lnTo>
                <a:lnTo>
                  <a:pt x="10058793" y="171881"/>
                </a:lnTo>
                <a:lnTo>
                  <a:pt x="10058793" y="0"/>
                </a:lnTo>
                <a:close/>
              </a:path>
            </a:pathLst>
          </a:custGeom>
          <a:solidFill>
            <a:srgbClr val="284278"/>
          </a:solidFill>
        </p:spPr>
        <p:txBody>
          <a:bodyPr wrap="square" lIns="0" tIns="0" rIns="0" bIns="0" rtlCol="0"/>
          <a:lstStyle/>
          <a:p>
            <a:endParaRPr/>
          </a:p>
        </p:txBody>
      </p:sp>
      <p:sp>
        <p:nvSpPr>
          <p:cNvPr id="7" name="スライド番号プレースホルダー 6"/>
          <p:cNvSpPr>
            <a:spLocks noGrp="1"/>
          </p:cNvSpPr>
          <p:nvPr>
            <p:ph type="sldNum" sz="quarter" idx="7"/>
          </p:nvPr>
        </p:nvSpPr>
        <p:spPr/>
        <p:txBody>
          <a:bodyPr/>
          <a:lstStyle/>
          <a:p>
            <a:fld id="{B6F15528-21DE-4FAA-801E-634DDDAF4B2B}" type="slidenum">
              <a:rPr lang="en-US" altLang="ja-JP" smtClean="0"/>
              <a:pPr/>
              <a:t>49</a:t>
            </a:fld>
            <a:endParaRPr lang="ja-JP" altLang="en-US" dirty="0"/>
          </a:p>
        </p:txBody>
      </p:sp>
    </p:spTree>
    <p:extLst>
      <p:ext uri="{BB962C8B-B14F-4D97-AF65-F5344CB8AC3E}">
        <p14:creationId xmlns:p14="http://schemas.microsoft.com/office/powerpoint/2010/main" val="3186391401"/>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グループ化 45">
            <a:extLst>
              <a:ext uri="{FF2B5EF4-FFF2-40B4-BE49-F238E27FC236}">
                <a16:creationId xmlns:a16="http://schemas.microsoft.com/office/drawing/2014/main" xmlns="" id="{3FBEAFDE-52EB-4FD2-8BEC-F23C402135BA}"/>
              </a:ext>
            </a:extLst>
          </p:cNvPr>
          <p:cNvGrpSpPr/>
          <p:nvPr/>
        </p:nvGrpSpPr>
        <p:grpSpPr>
          <a:xfrm>
            <a:off x="283638" y="6211099"/>
            <a:ext cx="4783397" cy="533400"/>
            <a:chOff x="283638" y="6800793"/>
            <a:chExt cx="4783397" cy="533400"/>
          </a:xfrm>
        </p:grpSpPr>
        <p:sp>
          <p:nvSpPr>
            <p:cNvPr id="24" name="正方形/長方形 23">
              <a:extLst>
                <a:ext uri="{FF2B5EF4-FFF2-40B4-BE49-F238E27FC236}">
                  <a16:creationId xmlns:a16="http://schemas.microsoft.com/office/drawing/2014/main" xmlns="" id="{35AFA827-8E52-4BF2-82F9-1385A6325A82}"/>
                </a:ext>
              </a:extLst>
            </p:cNvPr>
            <p:cNvSpPr/>
            <p:nvPr/>
          </p:nvSpPr>
          <p:spPr>
            <a:xfrm>
              <a:off x="283638" y="6800793"/>
              <a:ext cx="4783397" cy="533400"/>
            </a:xfrm>
            <a:prstGeom prst="rect">
              <a:avLst/>
            </a:prstGeom>
            <a:solidFill>
              <a:srgbClr val="21519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正方形/長方形 36">
              <a:extLst>
                <a:ext uri="{FF2B5EF4-FFF2-40B4-BE49-F238E27FC236}">
                  <a16:creationId xmlns:a16="http://schemas.microsoft.com/office/drawing/2014/main" xmlns="" id="{15FF0B09-88CF-48C9-A433-F4CB32FE7C5C}"/>
                </a:ext>
              </a:extLst>
            </p:cNvPr>
            <p:cNvSpPr/>
            <p:nvPr/>
          </p:nvSpPr>
          <p:spPr>
            <a:xfrm>
              <a:off x="704386" y="6800793"/>
              <a:ext cx="4163546" cy="533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a:latin typeface="Meiryo UI" panose="020B0604030504040204" pitchFamily="50" charset="-128"/>
                  <a:ea typeface="Meiryo UI" panose="020B0604030504040204" pitchFamily="50" charset="-128"/>
                </a:rPr>
                <a:t>契約後、利用を開始します。</a:t>
              </a:r>
            </a:p>
          </p:txBody>
        </p:sp>
        <p:sp>
          <p:nvSpPr>
            <p:cNvPr id="38" name="正方形/長方形 37">
              <a:extLst>
                <a:ext uri="{FF2B5EF4-FFF2-40B4-BE49-F238E27FC236}">
                  <a16:creationId xmlns:a16="http://schemas.microsoft.com/office/drawing/2014/main" xmlns="" id="{C5C95907-5C1F-4C33-9EAD-CEEEDF77F058}"/>
                </a:ext>
              </a:extLst>
            </p:cNvPr>
            <p:cNvSpPr/>
            <p:nvPr/>
          </p:nvSpPr>
          <p:spPr>
            <a:xfrm>
              <a:off x="327524" y="6865892"/>
              <a:ext cx="381306" cy="40320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solidFill>
                    <a:sysClr val="windowText" lastClr="000000"/>
                  </a:solidFill>
                </a:rPr>
                <a:t>7</a:t>
              </a:r>
              <a:endParaRPr kumimoji="1" lang="ja-JP" altLang="en-US" dirty="0">
                <a:solidFill>
                  <a:sysClr val="windowText" lastClr="000000"/>
                </a:solidFill>
              </a:endParaRPr>
            </a:p>
          </p:txBody>
        </p:sp>
      </p:grpSp>
      <p:sp>
        <p:nvSpPr>
          <p:cNvPr id="47" name="矢印: 下 46">
            <a:extLst>
              <a:ext uri="{FF2B5EF4-FFF2-40B4-BE49-F238E27FC236}">
                <a16:creationId xmlns:a16="http://schemas.microsoft.com/office/drawing/2014/main" xmlns="" id="{3C7C1C5F-E9C9-45F1-BFE2-C9D9052CBC79}"/>
              </a:ext>
            </a:extLst>
          </p:cNvPr>
          <p:cNvSpPr/>
          <p:nvPr/>
        </p:nvSpPr>
        <p:spPr>
          <a:xfrm>
            <a:off x="2034712" y="1859098"/>
            <a:ext cx="1374330" cy="4417099"/>
          </a:xfrm>
          <a:prstGeom prst="downArrow">
            <a:avLst>
              <a:gd name="adj1" fmla="val 50000"/>
              <a:gd name="adj2" fmla="val 18927"/>
            </a:avLst>
          </a:prstGeom>
          <a:solidFill>
            <a:schemeClr val="accent5">
              <a:lumMod val="20000"/>
              <a:lumOff val="80000"/>
            </a:schemeClr>
          </a:solidFill>
          <a:ln>
            <a:solidFill>
              <a:srgbClr val="2151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object 5"/>
          <p:cNvSpPr txBox="1"/>
          <p:nvPr/>
        </p:nvSpPr>
        <p:spPr>
          <a:xfrm>
            <a:off x="7169243" y="878924"/>
            <a:ext cx="2794797" cy="197490"/>
          </a:xfrm>
          <a:prstGeom prst="rect">
            <a:avLst/>
          </a:prstGeom>
        </p:spPr>
        <p:txBody>
          <a:bodyPr vert="horz" wrap="square" lIns="0" tIns="12700" rIns="0" bIns="0" rtlCol="0">
            <a:spAutoFit/>
          </a:bodyPr>
          <a:lstStyle/>
          <a:p>
            <a:pPr marL="12700">
              <a:lnSpc>
                <a:spcPct val="100000"/>
              </a:lnSpc>
              <a:spcBef>
                <a:spcPts val="100"/>
              </a:spcBef>
            </a:pPr>
            <a:r>
              <a:rPr sz="1200" b="0" dirty="0">
                <a:solidFill>
                  <a:srgbClr val="284278"/>
                </a:solidFill>
                <a:latin typeface="A-OTF リュウミン Pr6N M-KL"/>
                <a:cs typeface="A-OTF リュウミン Pr6N M-KL"/>
              </a:rPr>
              <a:t>(</a:t>
            </a:r>
            <a:r>
              <a:rPr lang="en-US" altLang="ja-JP" sz="1200" b="0" dirty="0">
                <a:solidFill>
                  <a:srgbClr val="284278"/>
                </a:solidFill>
                <a:latin typeface="A-OTF リュウミン Pr6N M-KL"/>
                <a:cs typeface="A-OTF リュウミン Pr6N M-KL"/>
              </a:rPr>
              <a:t>1</a:t>
            </a:r>
            <a:r>
              <a:rPr sz="1200" b="0" dirty="0">
                <a:solidFill>
                  <a:srgbClr val="284278"/>
                </a:solidFill>
                <a:latin typeface="A-OTF リュウミン Pr6N M-KL"/>
                <a:cs typeface="A-OTF リュウミン Pr6N M-KL"/>
              </a:rPr>
              <a:t>)</a:t>
            </a:r>
            <a:r>
              <a:rPr lang="ja-JP" altLang="en-US" sz="1200" b="0" spc="-80" dirty="0">
                <a:solidFill>
                  <a:srgbClr val="284278"/>
                </a:solidFill>
                <a:latin typeface="A-OTF リュウミン Pr6N M-KL"/>
                <a:cs typeface="A-OTF リュウミン Pr6N M-KL"/>
              </a:rPr>
              <a:t>医療的ケア児者受入れに向けた流れ</a:t>
            </a:r>
            <a:endParaRPr sz="1200" dirty="0">
              <a:latin typeface="A-OTF リュウミン Pr6N M-KL"/>
              <a:cs typeface="A-OTF リュウミン Pr6N M-KL"/>
            </a:endParaRPr>
          </a:p>
        </p:txBody>
      </p:sp>
      <p:grpSp>
        <p:nvGrpSpPr>
          <p:cNvPr id="6" name="object 6"/>
          <p:cNvGrpSpPr/>
          <p:nvPr/>
        </p:nvGrpSpPr>
        <p:grpSpPr>
          <a:xfrm>
            <a:off x="8663" y="15233"/>
            <a:ext cx="10066020" cy="1259205"/>
            <a:chOff x="8663" y="15233"/>
            <a:chExt cx="10066020" cy="1259205"/>
          </a:xfrm>
        </p:grpSpPr>
        <p:sp>
          <p:nvSpPr>
            <p:cNvPr id="7" name="object 7"/>
            <p:cNvSpPr/>
            <p:nvPr/>
          </p:nvSpPr>
          <p:spPr>
            <a:xfrm>
              <a:off x="5771845" y="15239"/>
              <a:ext cx="4302760" cy="701675"/>
            </a:xfrm>
            <a:custGeom>
              <a:avLst/>
              <a:gdLst/>
              <a:ahLst/>
              <a:cxnLst/>
              <a:rect l="l" t="t" r="r" b="b"/>
              <a:pathLst>
                <a:path w="4302759" h="701675">
                  <a:moveTo>
                    <a:pt x="4302582" y="529475"/>
                  </a:moveTo>
                  <a:lnTo>
                    <a:pt x="1066965" y="529475"/>
                  </a:lnTo>
                  <a:lnTo>
                    <a:pt x="597877" y="0"/>
                  </a:lnTo>
                  <a:lnTo>
                    <a:pt x="146519" y="529475"/>
                  </a:lnTo>
                  <a:lnTo>
                    <a:pt x="146088" y="529971"/>
                  </a:lnTo>
                  <a:lnTo>
                    <a:pt x="0" y="701357"/>
                  </a:lnTo>
                  <a:lnTo>
                    <a:pt x="4302582" y="701357"/>
                  </a:lnTo>
                  <a:lnTo>
                    <a:pt x="4302582" y="529475"/>
                  </a:lnTo>
                  <a:close/>
                </a:path>
              </a:pathLst>
            </a:custGeom>
            <a:solidFill>
              <a:srgbClr val="284278"/>
            </a:solidFill>
          </p:spPr>
          <p:txBody>
            <a:bodyPr wrap="square" lIns="0" tIns="0" rIns="0" bIns="0" rtlCol="0"/>
            <a:lstStyle/>
            <a:p>
              <a:endParaRPr/>
            </a:p>
          </p:txBody>
        </p:sp>
        <p:sp>
          <p:nvSpPr>
            <p:cNvPr id="8" name="object 8"/>
            <p:cNvSpPr/>
            <p:nvPr/>
          </p:nvSpPr>
          <p:spPr>
            <a:xfrm>
              <a:off x="8663" y="15233"/>
              <a:ext cx="6361430" cy="1259205"/>
            </a:xfrm>
            <a:custGeom>
              <a:avLst/>
              <a:gdLst/>
              <a:ahLst/>
              <a:cxnLst/>
              <a:rect l="l" t="t" r="r" b="b"/>
              <a:pathLst>
                <a:path w="6361430" h="1259205">
                  <a:moveTo>
                    <a:pt x="6361074" y="0"/>
                  </a:moveTo>
                  <a:lnTo>
                    <a:pt x="0" y="0"/>
                  </a:lnTo>
                  <a:lnTo>
                    <a:pt x="0" y="1259179"/>
                  </a:lnTo>
                  <a:lnTo>
                    <a:pt x="5286997" y="1259179"/>
                  </a:lnTo>
                  <a:lnTo>
                    <a:pt x="6361074" y="0"/>
                  </a:lnTo>
                  <a:close/>
                </a:path>
              </a:pathLst>
            </a:custGeom>
            <a:solidFill>
              <a:srgbClr val="215198"/>
            </a:solidFill>
          </p:spPr>
          <p:txBody>
            <a:bodyPr wrap="square" lIns="0" tIns="0" rIns="0" bIns="0" rtlCol="0"/>
            <a:lstStyle/>
            <a:p>
              <a:endParaRPr/>
            </a:p>
          </p:txBody>
        </p:sp>
      </p:grpSp>
      <p:sp>
        <p:nvSpPr>
          <p:cNvPr id="9" name="object 9"/>
          <p:cNvSpPr txBox="1">
            <a:spLocks noGrp="1"/>
          </p:cNvSpPr>
          <p:nvPr>
            <p:ph type="title"/>
          </p:nvPr>
        </p:nvSpPr>
        <p:spPr>
          <a:xfrm>
            <a:off x="393699" y="644835"/>
            <a:ext cx="4428000" cy="751488"/>
          </a:xfrm>
          <a:prstGeom prst="rect">
            <a:avLst/>
          </a:prstGeom>
        </p:spPr>
        <p:txBody>
          <a:bodyPr vert="horz" wrap="square" lIns="0" tIns="12700" rIns="0" bIns="0" rtlCol="0">
            <a:spAutoFit/>
          </a:bodyPr>
          <a:lstStyle/>
          <a:p>
            <a:pPr marL="12700">
              <a:lnSpc>
                <a:spcPct val="100000"/>
              </a:lnSpc>
              <a:spcBef>
                <a:spcPts val="100"/>
              </a:spcBef>
            </a:pPr>
            <a:r>
              <a:rPr lang="ja-JP" altLang="en-US" sz="2400" b="0" i="0" spc="-85" dirty="0">
                <a:latin typeface="A-OTF リュウミン Pr6N M-KL"/>
                <a:cs typeface="A-OTF リュウミン Pr6N M-KL"/>
              </a:rPr>
              <a:t>医療的ケア児者受入れまでの流れ</a:t>
            </a:r>
            <a:endParaRPr sz="2400" dirty="0">
              <a:latin typeface="A-OTF リュウミン Pr6N M-KL"/>
              <a:cs typeface="A-OTF リュウミン Pr6N M-KL"/>
            </a:endParaRPr>
          </a:p>
        </p:txBody>
      </p:sp>
      <p:sp>
        <p:nvSpPr>
          <p:cNvPr id="11" name="object 11"/>
          <p:cNvSpPr/>
          <p:nvPr/>
        </p:nvSpPr>
        <p:spPr>
          <a:xfrm>
            <a:off x="5372201" y="1266366"/>
            <a:ext cx="4711599"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grpSp>
        <p:nvGrpSpPr>
          <p:cNvPr id="12" name="object 12"/>
          <p:cNvGrpSpPr/>
          <p:nvPr/>
        </p:nvGrpSpPr>
        <p:grpSpPr>
          <a:xfrm>
            <a:off x="9099959" y="7044409"/>
            <a:ext cx="980440" cy="172085"/>
            <a:chOff x="9099959" y="7044409"/>
            <a:chExt cx="980440" cy="172085"/>
          </a:xfrm>
        </p:grpSpPr>
        <p:sp>
          <p:nvSpPr>
            <p:cNvPr id="13" name="object 13"/>
            <p:cNvSpPr/>
            <p:nvPr/>
          </p:nvSpPr>
          <p:spPr>
            <a:xfrm>
              <a:off x="9516378" y="7044409"/>
              <a:ext cx="563880" cy="172085"/>
            </a:xfrm>
            <a:custGeom>
              <a:avLst/>
              <a:gdLst/>
              <a:ahLst/>
              <a:cxnLst/>
              <a:rect l="l" t="t" r="r" b="b"/>
              <a:pathLst>
                <a:path w="563879" h="172084">
                  <a:moveTo>
                    <a:pt x="563410" y="0"/>
                  </a:moveTo>
                  <a:lnTo>
                    <a:pt x="0" y="0"/>
                  </a:lnTo>
                  <a:lnTo>
                    <a:pt x="220459" y="171475"/>
                  </a:lnTo>
                  <a:lnTo>
                    <a:pt x="563410" y="171475"/>
                  </a:lnTo>
                  <a:lnTo>
                    <a:pt x="563410" y="0"/>
                  </a:lnTo>
                  <a:close/>
                </a:path>
              </a:pathLst>
            </a:custGeom>
            <a:solidFill>
              <a:srgbClr val="284278"/>
            </a:solidFill>
          </p:spPr>
          <p:txBody>
            <a:bodyPr wrap="square" lIns="0" tIns="0" rIns="0" bIns="0" rtlCol="0"/>
            <a:lstStyle/>
            <a:p>
              <a:endParaRPr/>
            </a:p>
          </p:txBody>
        </p:sp>
        <p:sp>
          <p:nvSpPr>
            <p:cNvPr id="14" name="object 14"/>
            <p:cNvSpPr/>
            <p:nvPr/>
          </p:nvSpPr>
          <p:spPr>
            <a:xfrm>
              <a:off x="9099959" y="7044412"/>
              <a:ext cx="636905" cy="172085"/>
            </a:xfrm>
            <a:custGeom>
              <a:avLst/>
              <a:gdLst/>
              <a:ahLst/>
              <a:cxnLst/>
              <a:rect l="l" t="t" r="r" b="b"/>
              <a:pathLst>
                <a:path w="636904" h="172084">
                  <a:moveTo>
                    <a:pt x="416420" y="0"/>
                  </a:moveTo>
                  <a:lnTo>
                    <a:pt x="0" y="0"/>
                  </a:lnTo>
                  <a:lnTo>
                    <a:pt x="0" y="171462"/>
                  </a:lnTo>
                  <a:lnTo>
                    <a:pt x="636879" y="171462"/>
                  </a:lnTo>
                  <a:lnTo>
                    <a:pt x="416420" y="0"/>
                  </a:lnTo>
                  <a:close/>
                </a:path>
              </a:pathLst>
            </a:custGeom>
            <a:solidFill>
              <a:srgbClr val="231F20"/>
            </a:solidFill>
          </p:spPr>
          <p:txBody>
            <a:bodyPr wrap="square" lIns="0" tIns="0" rIns="0" bIns="0" rtlCol="0"/>
            <a:lstStyle/>
            <a:p>
              <a:endParaRPr/>
            </a:p>
          </p:txBody>
        </p:sp>
      </p:grpSp>
      <p:sp>
        <p:nvSpPr>
          <p:cNvPr id="16" name="object 2">
            <a:extLst>
              <a:ext uri="{FF2B5EF4-FFF2-40B4-BE49-F238E27FC236}">
                <a16:creationId xmlns:a16="http://schemas.microsoft.com/office/drawing/2014/main" xmlns="" id="{561CD2EF-AB4F-41A8-A37D-739685200DC5}"/>
              </a:ext>
            </a:extLst>
          </p:cNvPr>
          <p:cNvSpPr txBox="1"/>
          <p:nvPr/>
        </p:nvSpPr>
        <p:spPr>
          <a:xfrm>
            <a:off x="5539308" y="1606330"/>
            <a:ext cx="4197556" cy="1080424"/>
          </a:xfrm>
          <a:prstGeom prst="rect">
            <a:avLst/>
          </a:prstGeom>
        </p:spPr>
        <p:txBody>
          <a:bodyPr vert="horz" wrap="square" lIns="0" tIns="92075" rIns="0" bIns="0" rtlCol="0">
            <a:spAutoFit/>
          </a:bodyPr>
          <a:lstStyle/>
          <a:p>
            <a:pPr marL="12700">
              <a:lnSpc>
                <a:spcPct val="100000"/>
              </a:lnSpc>
              <a:spcBef>
                <a:spcPts val="725"/>
              </a:spcBef>
            </a:pPr>
            <a:r>
              <a:rPr lang="ja-JP" altLang="en-US" b="1" dirty="0">
                <a:solidFill>
                  <a:srgbClr val="EF4136"/>
                </a:solidFill>
                <a:latin typeface="A-OTF リュウミン Pr6N EB-KL"/>
                <a:cs typeface="A-OTF リュウミン Pr6N EB-KL"/>
              </a:rPr>
              <a:t>医療的ケア児者受入れまでの流れ</a:t>
            </a:r>
            <a:r>
              <a:rPr sz="1800" b="1" dirty="0">
                <a:solidFill>
                  <a:srgbClr val="EF4136"/>
                </a:solidFill>
                <a:latin typeface="A-OTF リュウミン Pr6N EB-KL"/>
                <a:cs typeface="A-OTF リュウミン Pr6N EB-KL"/>
              </a:rPr>
              <a:t>：</a:t>
            </a:r>
            <a:endParaRPr sz="1800" dirty="0">
              <a:latin typeface="A-OTF リュウミン Pr6N EB-KL"/>
              <a:cs typeface="A-OTF リュウミン Pr6N EB-KL"/>
            </a:endParaRPr>
          </a:p>
          <a:p>
            <a:pPr marL="12700">
              <a:lnSpc>
                <a:spcPct val="150000"/>
              </a:lnSpc>
              <a:spcBef>
                <a:spcPts val="490"/>
              </a:spcBef>
            </a:pPr>
            <a:r>
              <a:rPr lang="ja-JP" altLang="en-US" sz="1400" b="0" spc="25" dirty="0">
                <a:solidFill>
                  <a:srgbClr val="231F20"/>
                </a:solidFill>
                <a:latin typeface="A-OTF リュウミン Pr6N M-KL"/>
                <a:cs typeface="A-OTF リュウミン Pr6N M-KL"/>
              </a:rPr>
              <a:t>医療的ケア児者の受入れにあたっては、</a:t>
            </a:r>
            <a:r>
              <a:rPr lang="ja-JP" altLang="en-US" sz="1400" spc="25" dirty="0">
                <a:solidFill>
                  <a:srgbClr val="231F20"/>
                </a:solidFill>
                <a:latin typeface="A-OTF リュウミン Pr6N M-KL"/>
                <a:cs typeface="A-OTF リュウミン Pr6N M-KL"/>
              </a:rPr>
              <a:t>左記</a:t>
            </a:r>
            <a:r>
              <a:rPr lang="ja-JP" altLang="en-US" sz="1400" b="0" spc="25" dirty="0">
                <a:solidFill>
                  <a:srgbClr val="231F20"/>
                </a:solidFill>
                <a:latin typeface="A-OTF リュウミン Pr6N M-KL"/>
                <a:cs typeface="A-OTF リュウミン Pr6N M-KL"/>
              </a:rPr>
              <a:t>のような流れで情報収集等を行いながら体制構築等を行います。</a:t>
            </a:r>
          </a:p>
        </p:txBody>
      </p:sp>
      <p:grpSp>
        <p:nvGrpSpPr>
          <p:cNvPr id="41" name="グループ化 40">
            <a:extLst>
              <a:ext uri="{FF2B5EF4-FFF2-40B4-BE49-F238E27FC236}">
                <a16:creationId xmlns:a16="http://schemas.microsoft.com/office/drawing/2014/main" xmlns="" id="{3E96D851-857A-4D65-963E-98D463FF53DC}"/>
              </a:ext>
            </a:extLst>
          </p:cNvPr>
          <p:cNvGrpSpPr/>
          <p:nvPr/>
        </p:nvGrpSpPr>
        <p:grpSpPr>
          <a:xfrm>
            <a:off x="288492" y="2158420"/>
            <a:ext cx="4773689" cy="545047"/>
            <a:chOff x="288492" y="2564898"/>
            <a:chExt cx="4773689" cy="545047"/>
          </a:xfrm>
        </p:grpSpPr>
        <p:sp>
          <p:nvSpPr>
            <p:cNvPr id="19" name="正方形/長方形 18">
              <a:extLst>
                <a:ext uri="{FF2B5EF4-FFF2-40B4-BE49-F238E27FC236}">
                  <a16:creationId xmlns:a16="http://schemas.microsoft.com/office/drawing/2014/main" xmlns="" id="{153838A7-1D68-41E5-8AEE-923E99B8F0A2}"/>
                </a:ext>
              </a:extLst>
            </p:cNvPr>
            <p:cNvSpPr/>
            <p:nvPr/>
          </p:nvSpPr>
          <p:spPr>
            <a:xfrm>
              <a:off x="288492" y="2564898"/>
              <a:ext cx="4773689" cy="533400"/>
            </a:xfrm>
            <a:prstGeom prst="rect">
              <a:avLst/>
            </a:prstGeom>
            <a:solidFill>
              <a:srgbClr val="21519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latin typeface="Meiryo UI" panose="020B0604030504040204" pitchFamily="50" charset="-128"/>
                <a:ea typeface="Meiryo UI" panose="020B0604030504040204" pitchFamily="50" charset="-128"/>
              </a:endParaRPr>
            </a:p>
          </p:txBody>
        </p:sp>
        <p:sp>
          <p:nvSpPr>
            <p:cNvPr id="26" name="正方形/長方形 25">
              <a:extLst>
                <a:ext uri="{FF2B5EF4-FFF2-40B4-BE49-F238E27FC236}">
                  <a16:creationId xmlns:a16="http://schemas.microsoft.com/office/drawing/2014/main" xmlns="" id="{BAB97775-9767-42A2-9095-8C4FC988FA96}"/>
                </a:ext>
              </a:extLst>
            </p:cNvPr>
            <p:cNvSpPr/>
            <p:nvPr/>
          </p:nvSpPr>
          <p:spPr>
            <a:xfrm>
              <a:off x="704386" y="2576545"/>
              <a:ext cx="4163546" cy="533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a:latin typeface="Meiryo UI" panose="020B0604030504040204" pitchFamily="50" charset="-128"/>
                  <a:ea typeface="Meiryo UI" panose="020B0604030504040204" pitchFamily="50" charset="-128"/>
                </a:rPr>
                <a:t>  保護者または相談支援専門員を通じて利用希望の</a:t>
              </a:r>
              <a:endParaRPr kumimoji="1" lang="en-US" altLang="ja-JP" sz="1400" dirty="0">
                <a:latin typeface="Meiryo UI" panose="020B0604030504040204" pitchFamily="50" charset="-128"/>
                <a:ea typeface="Meiryo UI" panose="020B0604030504040204" pitchFamily="50" charset="-128"/>
              </a:endParaRPr>
            </a:p>
            <a:p>
              <a:pPr algn="ctr"/>
              <a:r>
                <a:rPr kumimoji="1" lang="ja-JP" altLang="en-US" sz="1400" dirty="0">
                  <a:latin typeface="Meiryo UI" panose="020B0604030504040204" pitchFamily="50" charset="-128"/>
                  <a:ea typeface="Meiryo UI" panose="020B0604030504040204" pitchFamily="50" charset="-128"/>
                </a:rPr>
                <a:t>連絡を受けます。</a:t>
              </a:r>
            </a:p>
          </p:txBody>
        </p:sp>
        <p:sp>
          <p:nvSpPr>
            <p:cNvPr id="27" name="正方形/長方形 26">
              <a:extLst>
                <a:ext uri="{FF2B5EF4-FFF2-40B4-BE49-F238E27FC236}">
                  <a16:creationId xmlns:a16="http://schemas.microsoft.com/office/drawing/2014/main" xmlns="" id="{DA379D2B-4FC3-4FD1-A93E-E613C8998031}"/>
                </a:ext>
              </a:extLst>
            </p:cNvPr>
            <p:cNvSpPr/>
            <p:nvPr/>
          </p:nvSpPr>
          <p:spPr>
            <a:xfrm>
              <a:off x="327524" y="2641644"/>
              <a:ext cx="381306" cy="40320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dirty="0">
                  <a:solidFill>
                    <a:sysClr val="windowText" lastClr="000000"/>
                  </a:solidFill>
                </a:rPr>
                <a:t>2</a:t>
              </a:r>
              <a:endParaRPr kumimoji="1" lang="ja-JP" altLang="en-US" dirty="0">
                <a:solidFill>
                  <a:sysClr val="windowText" lastClr="000000"/>
                </a:solidFill>
              </a:endParaRPr>
            </a:p>
          </p:txBody>
        </p:sp>
      </p:grpSp>
      <p:grpSp>
        <p:nvGrpSpPr>
          <p:cNvPr id="42" name="グループ化 41">
            <a:extLst>
              <a:ext uri="{FF2B5EF4-FFF2-40B4-BE49-F238E27FC236}">
                <a16:creationId xmlns:a16="http://schemas.microsoft.com/office/drawing/2014/main" xmlns="" id="{A7C056EF-364D-48D9-8720-5262F85A5DAE}"/>
              </a:ext>
            </a:extLst>
          </p:cNvPr>
          <p:cNvGrpSpPr/>
          <p:nvPr/>
        </p:nvGrpSpPr>
        <p:grpSpPr>
          <a:xfrm>
            <a:off x="283638" y="2852046"/>
            <a:ext cx="4783397" cy="768294"/>
            <a:chOff x="283638" y="3257457"/>
            <a:chExt cx="4783397" cy="768294"/>
          </a:xfrm>
        </p:grpSpPr>
        <p:sp>
          <p:nvSpPr>
            <p:cNvPr id="20" name="正方形/長方形 19">
              <a:extLst>
                <a:ext uri="{FF2B5EF4-FFF2-40B4-BE49-F238E27FC236}">
                  <a16:creationId xmlns:a16="http://schemas.microsoft.com/office/drawing/2014/main" xmlns="" id="{B3853A06-6399-4A09-B30A-716391379227}"/>
                </a:ext>
              </a:extLst>
            </p:cNvPr>
            <p:cNvSpPr/>
            <p:nvPr/>
          </p:nvSpPr>
          <p:spPr>
            <a:xfrm>
              <a:off x="283638" y="3257457"/>
              <a:ext cx="4783397" cy="768294"/>
            </a:xfrm>
            <a:prstGeom prst="rect">
              <a:avLst/>
            </a:prstGeom>
            <a:solidFill>
              <a:srgbClr val="21519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latin typeface="Meiryo UI" panose="020B0604030504040204" pitchFamily="50" charset="-128"/>
                <a:ea typeface="Meiryo UI" panose="020B0604030504040204" pitchFamily="50" charset="-128"/>
              </a:endParaRPr>
            </a:p>
          </p:txBody>
        </p:sp>
        <p:sp>
          <p:nvSpPr>
            <p:cNvPr id="28" name="正方形/長方形 27">
              <a:extLst>
                <a:ext uri="{FF2B5EF4-FFF2-40B4-BE49-F238E27FC236}">
                  <a16:creationId xmlns:a16="http://schemas.microsoft.com/office/drawing/2014/main" xmlns="" id="{0E8B94B8-9E5F-4518-97DC-62A4B992F91D}"/>
                </a:ext>
              </a:extLst>
            </p:cNvPr>
            <p:cNvSpPr/>
            <p:nvPr/>
          </p:nvSpPr>
          <p:spPr>
            <a:xfrm>
              <a:off x="704386" y="3273177"/>
              <a:ext cx="4163546" cy="7094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a:latin typeface="Meiryo UI" panose="020B0604030504040204" pitchFamily="50" charset="-128"/>
                  <a:ea typeface="Meiryo UI" panose="020B0604030504040204" pitchFamily="50" charset="-128"/>
                </a:rPr>
                <a:t>利用希望者及び保護者等に事業所を見学に来てもらい、事業所についての説明を行うとともに、利用希望者についての情報収集を行い、意向を確認します。</a:t>
              </a:r>
            </a:p>
          </p:txBody>
        </p:sp>
        <p:sp>
          <p:nvSpPr>
            <p:cNvPr id="29" name="正方形/長方形 28">
              <a:extLst>
                <a:ext uri="{FF2B5EF4-FFF2-40B4-BE49-F238E27FC236}">
                  <a16:creationId xmlns:a16="http://schemas.microsoft.com/office/drawing/2014/main" xmlns="" id="{2757614B-AFC8-4F78-8DC4-41A48F4998ED}"/>
                </a:ext>
              </a:extLst>
            </p:cNvPr>
            <p:cNvSpPr/>
            <p:nvPr/>
          </p:nvSpPr>
          <p:spPr>
            <a:xfrm>
              <a:off x="327524" y="3426305"/>
              <a:ext cx="381306" cy="40320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dirty="0">
                  <a:solidFill>
                    <a:sysClr val="windowText" lastClr="000000"/>
                  </a:solidFill>
                </a:rPr>
                <a:t>3</a:t>
              </a:r>
              <a:endParaRPr kumimoji="1" lang="ja-JP" altLang="en-US" dirty="0">
                <a:solidFill>
                  <a:sysClr val="windowText" lastClr="000000"/>
                </a:solidFill>
              </a:endParaRPr>
            </a:p>
          </p:txBody>
        </p:sp>
      </p:grpSp>
      <p:grpSp>
        <p:nvGrpSpPr>
          <p:cNvPr id="43" name="グループ化 42">
            <a:extLst>
              <a:ext uri="{FF2B5EF4-FFF2-40B4-BE49-F238E27FC236}">
                <a16:creationId xmlns:a16="http://schemas.microsoft.com/office/drawing/2014/main" xmlns="" id="{88EEADBD-A4E4-4CC4-9DAA-24A7490F4831}"/>
              </a:ext>
            </a:extLst>
          </p:cNvPr>
          <p:cNvGrpSpPr/>
          <p:nvPr/>
        </p:nvGrpSpPr>
        <p:grpSpPr>
          <a:xfrm>
            <a:off x="283638" y="3768919"/>
            <a:ext cx="4783397" cy="547252"/>
            <a:chOff x="283638" y="4152512"/>
            <a:chExt cx="4783397" cy="547252"/>
          </a:xfrm>
        </p:grpSpPr>
        <p:sp>
          <p:nvSpPr>
            <p:cNvPr id="21" name="正方形/長方形 20">
              <a:extLst>
                <a:ext uri="{FF2B5EF4-FFF2-40B4-BE49-F238E27FC236}">
                  <a16:creationId xmlns:a16="http://schemas.microsoft.com/office/drawing/2014/main" xmlns="" id="{D9811178-3D7E-477E-B67C-932B2004B123}"/>
                </a:ext>
              </a:extLst>
            </p:cNvPr>
            <p:cNvSpPr/>
            <p:nvPr/>
          </p:nvSpPr>
          <p:spPr>
            <a:xfrm>
              <a:off x="283638" y="4166364"/>
              <a:ext cx="4783397" cy="533400"/>
            </a:xfrm>
            <a:prstGeom prst="rect">
              <a:avLst/>
            </a:prstGeom>
            <a:solidFill>
              <a:srgbClr val="21519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正方形/長方形 29">
              <a:extLst>
                <a:ext uri="{FF2B5EF4-FFF2-40B4-BE49-F238E27FC236}">
                  <a16:creationId xmlns:a16="http://schemas.microsoft.com/office/drawing/2014/main" xmlns="" id="{41B79CD1-8231-4E5C-91A2-4F810C8C6A27}"/>
                </a:ext>
              </a:extLst>
            </p:cNvPr>
            <p:cNvSpPr/>
            <p:nvPr/>
          </p:nvSpPr>
          <p:spPr>
            <a:xfrm>
              <a:off x="704386" y="4152512"/>
              <a:ext cx="4163546" cy="533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a:latin typeface="Meiryo UI" panose="020B0604030504040204" pitchFamily="50" charset="-128"/>
                  <a:ea typeface="Meiryo UI" panose="020B0604030504040204" pitchFamily="50" charset="-128"/>
                </a:rPr>
                <a:t>事業所において実際に通所が可能か、受入れが可能かを検討します。</a:t>
              </a:r>
            </a:p>
          </p:txBody>
        </p:sp>
        <p:sp>
          <p:nvSpPr>
            <p:cNvPr id="31" name="正方形/長方形 30">
              <a:extLst>
                <a:ext uri="{FF2B5EF4-FFF2-40B4-BE49-F238E27FC236}">
                  <a16:creationId xmlns:a16="http://schemas.microsoft.com/office/drawing/2014/main" xmlns="" id="{0F9B40C0-DF88-4AC4-9CCA-B58CBCCED1EC}"/>
                </a:ext>
              </a:extLst>
            </p:cNvPr>
            <p:cNvSpPr/>
            <p:nvPr/>
          </p:nvSpPr>
          <p:spPr>
            <a:xfrm>
              <a:off x="327524" y="4217611"/>
              <a:ext cx="381306" cy="40320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solidFill>
                    <a:sysClr val="windowText" lastClr="000000"/>
                  </a:solidFill>
                </a:rPr>
                <a:t>4</a:t>
              </a:r>
              <a:endParaRPr kumimoji="1" lang="ja-JP" altLang="en-US" dirty="0">
                <a:solidFill>
                  <a:sysClr val="windowText" lastClr="000000"/>
                </a:solidFill>
              </a:endParaRPr>
            </a:p>
          </p:txBody>
        </p:sp>
      </p:grpSp>
      <p:grpSp>
        <p:nvGrpSpPr>
          <p:cNvPr id="44" name="グループ化 43">
            <a:extLst>
              <a:ext uri="{FF2B5EF4-FFF2-40B4-BE49-F238E27FC236}">
                <a16:creationId xmlns:a16="http://schemas.microsoft.com/office/drawing/2014/main" xmlns="" id="{761149A2-0756-4FFF-AACA-A083372B6282}"/>
              </a:ext>
            </a:extLst>
          </p:cNvPr>
          <p:cNvGrpSpPr/>
          <p:nvPr/>
        </p:nvGrpSpPr>
        <p:grpSpPr>
          <a:xfrm>
            <a:off x="283638" y="4464750"/>
            <a:ext cx="4783397" cy="768294"/>
            <a:chOff x="283638" y="4950305"/>
            <a:chExt cx="4783397" cy="768294"/>
          </a:xfrm>
        </p:grpSpPr>
        <p:sp>
          <p:nvSpPr>
            <p:cNvPr id="34" name="正方形/長方形 33">
              <a:extLst>
                <a:ext uri="{FF2B5EF4-FFF2-40B4-BE49-F238E27FC236}">
                  <a16:creationId xmlns:a16="http://schemas.microsoft.com/office/drawing/2014/main" xmlns="" id="{F4B7C0E0-4C0C-4DC5-BA2B-8122C64B4556}"/>
                </a:ext>
              </a:extLst>
            </p:cNvPr>
            <p:cNvSpPr/>
            <p:nvPr/>
          </p:nvSpPr>
          <p:spPr>
            <a:xfrm>
              <a:off x="283638" y="4950305"/>
              <a:ext cx="4783397" cy="768294"/>
            </a:xfrm>
            <a:prstGeom prst="rect">
              <a:avLst/>
            </a:prstGeom>
            <a:solidFill>
              <a:srgbClr val="21519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latin typeface="Meiryo UI" panose="020B0604030504040204" pitchFamily="50" charset="-128"/>
                <a:ea typeface="Meiryo UI" panose="020B0604030504040204" pitchFamily="50" charset="-128"/>
              </a:endParaRPr>
            </a:p>
          </p:txBody>
        </p:sp>
        <p:sp>
          <p:nvSpPr>
            <p:cNvPr id="33" name="正方形/長方形 32">
              <a:extLst>
                <a:ext uri="{FF2B5EF4-FFF2-40B4-BE49-F238E27FC236}">
                  <a16:creationId xmlns:a16="http://schemas.microsoft.com/office/drawing/2014/main" xmlns="" id="{FF7445BE-E41C-48D4-982E-6B8DF248DF63}"/>
                </a:ext>
              </a:extLst>
            </p:cNvPr>
            <p:cNvSpPr/>
            <p:nvPr/>
          </p:nvSpPr>
          <p:spPr>
            <a:xfrm>
              <a:off x="704386" y="5047775"/>
              <a:ext cx="4163546" cy="533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a:latin typeface="Meiryo UI" panose="020B0604030504040204" pitchFamily="50" charset="-128"/>
                  <a:ea typeface="Meiryo UI" panose="020B0604030504040204" pitchFamily="50" charset="-128"/>
                </a:rPr>
                <a:t>保護者から詳細な情報収集・手順の引継ぎを行うとともに、主治医からの指示書を入手します。</a:t>
              </a:r>
              <a:endParaRPr kumimoji="1" lang="en-US" altLang="ja-JP" sz="1400" dirty="0">
                <a:latin typeface="Meiryo UI" panose="020B0604030504040204" pitchFamily="50" charset="-128"/>
                <a:ea typeface="Meiryo UI" panose="020B0604030504040204" pitchFamily="50" charset="-128"/>
              </a:endParaRPr>
            </a:p>
            <a:p>
              <a:pPr algn="ctr"/>
              <a:r>
                <a:rPr kumimoji="1" lang="ja-JP" altLang="en-US" sz="1400" dirty="0">
                  <a:latin typeface="Meiryo UI" panose="020B0604030504040204" pitchFamily="50" charset="-128"/>
                  <a:ea typeface="Meiryo UI" panose="020B0604030504040204" pitchFamily="50" charset="-128"/>
                </a:rPr>
                <a:t>（アセスメント並びに主治医による指示書の入手）</a:t>
              </a:r>
            </a:p>
          </p:txBody>
        </p:sp>
        <p:sp>
          <p:nvSpPr>
            <p:cNvPr id="32" name="正方形/長方形 31">
              <a:extLst>
                <a:ext uri="{FF2B5EF4-FFF2-40B4-BE49-F238E27FC236}">
                  <a16:creationId xmlns:a16="http://schemas.microsoft.com/office/drawing/2014/main" xmlns="" id="{13586165-1144-4528-98FE-E0C28ED91ED7}"/>
                </a:ext>
              </a:extLst>
            </p:cNvPr>
            <p:cNvSpPr/>
            <p:nvPr/>
          </p:nvSpPr>
          <p:spPr>
            <a:xfrm>
              <a:off x="327524" y="5112874"/>
              <a:ext cx="381306" cy="40320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dirty="0">
                  <a:solidFill>
                    <a:sysClr val="windowText" lastClr="000000"/>
                  </a:solidFill>
                </a:rPr>
                <a:t>5</a:t>
              </a:r>
              <a:endParaRPr kumimoji="1" lang="ja-JP" altLang="en-US" dirty="0">
                <a:solidFill>
                  <a:sysClr val="windowText" lastClr="000000"/>
                </a:solidFill>
              </a:endParaRPr>
            </a:p>
          </p:txBody>
        </p:sp>
      </p:grpSp>
      <p:grpSp>
        <p:nvGrpSpPr>
          <p:cNvPr id="45" name="グループ化 44">
            <a:extLst>
              <a:ext uri="{FF2B5EF4-FFF2-40B4-BE49-F238E27FC236}">
                <a16:creationId xmlns:a16="http://schemas.microsoft.com/office/drawing/2014/main" xmlns="" id="{FC837FAE-0F36-4E60-B476-E9A459776DB3}"/>
              </a:ext>
            </a:extLst>
          </p:cNvPr>
          <p:cNvGrpSpPr/>
          <p:nvPr/>
        </p:nvGrpSpPr>
        <p:grpSpPr>
          <a:xfrm>
            <a:off x="291293" y="5381625"/>
            <a:ext cx="4768086" cy="533400"/>
            <a:chOff x="291293" y="5929791"/>
            <a:chExt cx="4768086" cy="533400"/>
          </a:xfrm>
        </p:grpSpPr>
        <p:sp>
          <p:nvSpPr>
            <p:cNvPr id="23" name="正方形/長方形 22">
              <a:extLst>
                <a:ext uri="{FF2B5EF4-FFF2-40B4-BE49-F238E27FC236}">
                  <a16:creationId xmlns:a16="http://schemas.microsoft.com/office/drawing/2014/main" xmlns="" id="{DF392F04-DF7D-4AC2-B6F1-64FE2A3BAA80}"/>
                </a:ext>
              </a:extLst>
            </p:cNvPr>
            <p:cNvSpPr/>
            <p:nvPr/>
          </p:nvSpPr>
          <p:spPr>
            <a:xfrm>
              <a:off x="291293" y="5929791"/>
              <a:ext cx="4768086" cy="533400"/>
            </a:xfrm>
            <a:prstGeom prst="rect">
              <a:avLst/>
            </a:prstGeom>
            <a:solidFill>
              <a:srgbClr val="21519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正方形/長方形 34">
              <a:extLst>
                <a:ext uri="{FF2B5EF4-FFF2-40B4-BE49-F238E27FC236}">
                  <a16:creationId xmlns:a16="http://schemas.microsoft.com/office/drawing/2014/main" xmlns="" id="{42515C0F-3713-463B-9499-DA3326FEB5D1}"/>
                </a:ext>
              </a:extLst>
            </p:cNvPr>
            <p:cNvSpPr/>
            <p:nvPr/>
          </p:nvSpPr>
          <p:spPr>
            <a:xfrm>
              <a:off x="704386" y="5929791"/>
              <a:ext cx="4163546" cy="533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a:latin typeface="Meiryo UI" panose="020B0604030504040204" pitchFamily="50" charset="-128"/>
                  <a:ea typeface="Meiryo UI" panose="020B0604030504040204" pitchFamily="50" charset="-128"/>
                </a:rPr>
                <a:t>利用契約を行うとともに、個別支援計画・個別の医療的ケアマニュアル（実施手順書）の作成を行います。</a:t>
              </a:r>
            </a:p>
          </p:txBody>
        </p:sp>
        <p:sp>
          <p:nvSpPr>
            <p:cNvPr id="36" name="正方形/長方形 35">
              <a:extLst>
                <a:ext uri="{FF2B5EF4-FFF2-40B4-BE49-F238E27FC236}">
                  <a16:creationId xmlns:a16="http://schemas.microsoft.com/office/drawing/2014/main" xmlns="" id="{219DB068-36A1-4FB7-B82C-2E0B3FF09423}"/>
                </a:ext>
              </a:extLst>
            </p:cNvPr>
            <p:cNvSpPr/>
            <p:nvPr/>
          </p:nvSpPr>
          <p:spPr>
            <a:xfrm>
              <a:off x="327524" y="5994890"/>
              <a:ext cx="381306" cy="40320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solidFill>
                    <a:sysClr val="windowText" lastClr="000000"/>
                  </a:solidFill>
                </a:rPr>
                <a:t>6</a:t>
              </a:r>
              <a:endParaRPr kumimoji="1" lang="ja-JP" altLang="en-US" dirty="0">
                <a:solidFill>
                  <a:sysClr val="windowText" lastClr="000000"/>
                </a:solidFill>
              </a:endParaRPr>
            </a:p>
          </p:txBody>
        </p:sp>
      </p:grpSp>
      <p:grpSp>
        <p:nvGrpSpPr>
          <p:cNvPr id="2" name="グループ化 1">
            <a:extLst>
              <a:ext uri="{FF2B5EF4-FFF2-40B4-BE49-F238E27FC236}">
                <a16:creationId xmlns:a16="http://schemas.microsoft.com/office/drawing/2014/main" xmlns="" id="{4DA8799C-592C-49AD-ACE3-84DA260A28FA}"/>
              </a:ext>
            </a:extLst>
          </p:cNvPr>
          <p:cNvGrpSpPr/>
          <p:nvPr/>
        </p:nvGrpSpPr>
        <p:grpSpPr>
          <a:xfrm>
            <a:off x="288492" y="1571625"/>
            <a:ext cx="4773689" cy="438216"/>
            <a:chOff x="288492" y="1571625"/>
            <a:chExt cx="4773689" cy="438216"/>
          </a:xfrm>
        </p:grpSpPr>
        <p:sp>
          <p:nvSpPr>
            <p:cNvPr id="3" name="正方形/長方形 2">
              <a:extLst>
                <a:ext uri="{FF2B5EF4-FFF2-40B4-BE49-F238E27FC236}">
                  <a16:creationId xmlns:a16="http://schemas.microsoft.com/office/drawing/2014/main" xmlns="" id="{927D94F4-12D7-47E8-892A-E2C766CA232D}"/>
                </a:ext>
              </a:extLst>
            </p:cNvPr>
            <p:cNvSpPr/>
            <p:nvPr/>
          </p:nvSpPr>
          <p:spPr>
            <a:xfrm>
              <a:off x="288492" y="1579650"/>
              <a:ext cx="4773689" cy="430191"/>
            </a:xfrm>
            <a:prstGeom prst="rect">
              <a:avLst/>
            </a:prstGeom>
            <a:solidFill>
              <a:srgbClr val="21519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latin typeface="Meiryo UI" panose="020B0604030504040204" pitchFamily="50" charset="-128"/>
                <a:ea typeface="Meiryo UI" panose="020B0604030504040204" pitchFamily="50" charset="-128"/>
              </a:endParaRPr>
            </a:p>
          </p:txBody>
        </p:sp>
        <p:sp>
          <p:nvSpPr>
            <p:cNvPr id="4" name="正方形/長方形 3">
              <a:extLst>
                <a:ext uri="{FF2B5EF4-FFF2-40B4-BE49-F238E27FC236}">
                  <a16:creationId xmlns:a16="http://schemas.microsoft.com/office/drawing/2014/main" xmlns="" id="{50D9FF02-CF58-43EB-A46F-973C2B0F5168}"/>
                </a:ext>
              </a:extLst>
            </p:cNvPr>
            <p:cNvSpPr/>
            <p:nvPr/>
          </p:nvSpPr>
          <p:spPr>
            <a:xfrm>
              <a:off x="327524" y="1636724"/>
              <a:ext cx="381306" cy="31590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solidFill>
                    <a:sysClr val="windowText" lastClr="000000"/>
                  </a:solidFill>
                </a:rPr>
                <a:t>1</a:t>
              </a:r>
              <a:endParaRPr kumimoji="1" lang="ja-JP" altLang="en-US" dirty="0">
                <a:solidFill>
                  <a:sysClr val="windowText" lastClr="000000"/>
                </a:solidFill>
              </a:endParaRPr>
            </a:p>
          </p:txBody>
        </p:sp>
        <p:sp>
          <p:nvSpPr>
            <p:cNvPr id="39" name="正方形/長方形 38">
              <a:extLst>
                <a:ext uri="{FF2B5EF4-FFF2-40B4-BE49-F238E27FC236}">
                  <a16:creationId xmlns:a16="http://schemas.microsoft.com/office/drawing/2014/main" xmlns="" id="{28F73418-BD30-4E2C-89A8-45A9ECA4D5A3}"/>
                </a:ext>
              </a:extLst>
            </p:cNvPr>
            <p:cNvSpPr/>
            <p:nvPr/>
          </p:nvSpPr>
          <p:spPr>
            <a:xfrm>
              <a:off x="704386" y="1571625"/>
              <a:ext cx="4163546" cy="4224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a:latin typeface="Meiryo UI" panose="020B0604030504040204" pitchFamily="50" charset="-128"/>
                  <a:ea typeface="Meiryo UI" panose="020B0604030504040204" pitchFamily="50" charset="-128"/>
                </a:rPr>
                <a:t>地域や関係機関等へ事業内容の周知を行います。</a:t>
              </a:r>
            </a:p>
          </p:txBody>
        </p:sp>
      </p:grpSp>
      <p:sp>
        <p:nvSpPr>
          <p:cNvPr id="48" name="object 3">
            <a:extLst>
              <a:ext uri="{FF2B5EF4-FFF2-40B4-BE49-F238E27FC236}">
                <a16:creationId xmlns:a16="http://schemas.microsoft.com/office/drawing/2014/main" xmlns="" id="{04CD5460-62A0-459A-BE49-AF878F2ADE69}"/>
              </a:ext>
            </a:extLst>
          </p:cNvPr>
          <p:cNvSpPr txBox="1"/>
          <p:nvPr/>
        </p:nvSpPr>
        <p:spPr>
          <a:xfrm>
            <a:off x="559752" y="6899298"/>
            <a:ext cx="4114800" cy="462306"/>
          </a:xfrm>
          <a:prstGeom prst="rect">
            <a:avLst/>
          </a:prstGeom>
        </p:spPr>
        <p:txBody>
          <a:bodyPr vert="horz" wrap="square" lIns="0" tIns="92075" rIns="0" bIns="0" rtlCol="0">
            <a:spAutoFit/>
          </a:bodyPr>
          <a:lstStyle/>
          <a:p>
            <a:pPr marL="12700">
              <a:lnSpc>
                <a:spcPct val="100000"/>
              </a:lnSpc>
            </a:pPr>
            <a:r>
              <a:rPr lang="ja-JP" altLang="en-US" sz="800" spc="20" dirty="0">
                <a:solidFill>
                  <a:srgbClr val="231F20"/>
                </a:solidFill>
                <a:latin typeface="+mn-ea"/>
                <a:cs typeface="A-OTF リュウミン Pr6N M-KL"/>
              </a:rPr>
              <a:t>障害児通所支援事業所等における安全な医療的ケアの実施体制の構築に関する調査研究</a:t>
            </a:r>
          </a:p>
          <a:p>
            <a:pPr marL="12700">
              <a:lnSpc>
                <a:spcPct val="100000"/>
              </a:lnSpc>
            </a:pPr>
            <a:r>
              <a:rPr lang="ja-JP" altLang="en-US" sz="800" spc="20" dirty="0">
                <a:solidFill>
                  <a:srgbClr val="231F20"/>
                </a:solidFill>
                <a:latin typeface="+mn-ea"/>
                <a:cs typeface="A-OTF リュウミン Pr6N M-KL"/>
              </a:rPr>
              <a:t>みずほ情報総研株式会社</a:t>
            </a:r>
          </a:p>
          <a:p>
            <a:pPr marL="12700">
              <a:lnSpc>
                <a:spcPct val="100000"/>
              </a:lnSpc>
            </a:pPr>
            <a:r>
              <a:rPr lang="en-US" altLang="ja-JP" sz="800" spc="20" dirty="0">
                <a:solidFill>
                  <a:srgbClr val="231F20"/>
                </a:solidFill>
                <a:latin typeface="+mn-ea"/>
                <a:cs typeface="A-OTF リュウミン Pr6N M-KL"/>
              </a:rPr>
              <a:t>【</a:t>
            </a:r>
            <a:r>
              <a:rPr lang="en-US" altLang="ja-JP" sz="800" dirty="0" err="1">
                <a:latin typeface="+mn-ea"/>
                <a:cs typeface="A-OTF リュウミン Pr6N M-KL"/>
              </a:rPr>
              <a:t>Part.Ⅳ</a:t>
            </a:r>
            <a:r>
              <a:rPr lang="en-US" altLang="ja-JP" sz="800" spc="20" dirty="0">
                <a:solidFill>
                  <a:srgbClr val="231F20"/>
                </a:solidFill>
                <a:latin typeface="+mn-ea"/>
                <a:cs typeface="A-OTF リュウミン Pr6N M-KL"/>
              </a:rPr>
              <a:t>】</a:t>
            </a:r>
            <a:r>
              <a:rPr lang="ja-JP" altLang="en-US" sz="800" spc="20" dirty="0">
                <a:solidFill>
                  <a:srgbClr val="231F20"/>
                </a:solidFill>
                <a:latin typeface="+mn-ea"/>
                <a:cs typeface="A-OTF リュウミン Pr6N M-KL"/>
              </a:rPr>
              <a:t>医療的ケア児者受入れの流れ</a:t>
            </a:r>
          </a:p>
        </p:txBody>
      </p:sp>
      <p:sp>
        <p:nvSpPr>
          <p:cNvPr id="49" name="object 11">
            <a:extLst>
              <a:ext uri="{FF2B5EF4-FFF2-40B4-BE49-F238E27FC236}">
                <a16:creationId xmlns:a16="http://schemas.microsoft.com/office/drawing/2014/main" xmlns="" id="{DD94CB1B-50F7-4085-9C73-7DA44BD8C8E1}"/>
              </a:ext>
            </a:extLst>
          </p:cNvPr>
          <p:cNvSpPr/>
          <p:nvPr/>
        </p:nvSpPr>
        <p:spPr>
          <a:xfrm>
            <a:off x="546100" y="6859906"/>
            <a:ext cx="9524048"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sp>
        <p:nvSpPr>
          <p:cNvPr id="10" name="スライド番号プレースホルダー 9"/>
          <p:cNvSpPr>
            <a:spLocks noGrp="1"/>
          </p:cNvSpPr>
          <p:nvPr>
            <p:ph type="sldNum" sz="quarter" idx="7"/>
          </p:nvPr>
        </p:nvSpPr>
        <p:spPr/>
        <p:txBody>
          <a:bodyPr/>
          <a:lstStyle/>
          <a:p>
            <a:fld id="{B6F15528-21DE-4FAA-801E-634DDDAF4B2B}" type="slidenum">
              <a:rPr lang="en-US" altLang="ja-JP" smtClean="0"/>
              <a:pPr/>
              <a:t>50</a:t>
            </a:fld>
            <a:endParaRPr lang="ja-JP" altLang="en-US" dirty="0"/>
          </a:p>
        </p:txBody>
      </p:sp>
    </p:spTree>
    <p:extLst>
      <p:ext uri="{BB962C8B-B14F-4D97-AF65-F5344CB8AC3E}">
        <p14:creationId xmlns:p14="http://schemas.microsoft.com/office/powerpoint/2010/main" val="2403112787"/>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0" y="0"/>
            <a:ext cx="10079990" cy="7543800"/>
            <a:chOff x="0" y="0"/>
            <a:chExt cx="10079990" cy="7543800"/>
          </a:xfrm>
        </p:grpSpPr>
        <p:sp>
          <p:nvSpPr>
            <p:cNvPr id="3" name="object 3"/>
            <p:cNvSpPr/>
            <p:nvPr/>
          </p:nvSpPr>
          <p:spPr>
            <a:xfrm>
              <a:off x="0" y="0"/>
              <a:ext cx="10072278" cy="7543596"/>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9516389" y="7044409"/>
              <a:ext cx="563880" cy="172085"/>
            </a:xfrm>
            <a:custGeom>
              <a:avLst/>
              <a:gdLst/>
              <a:ahLst/>
              <a:cxnLst/>
              <a:rect l="l" t="t" r="r" b="b"/>
              <a:pathLst>
                <a:path w="563879" h="172084">
                  <a:moveTo>
                    <a:pt x="563397" y="0"/>
                  </a:moveTo>
                  <a:lnTo>
                    <a:pt x="0" y="0"/>
                  </a:lnTo>
                  <a:lnTo>
                    <a:pt x="220459" y="171475"/>
                  </a:lnTo>
                  <a:lnTo>
                    <a:pt x="563397" y="171475"/>
                  </a:lnTo>
                  <a:lnTo>
                    <a:pt x="563397" y="0"/>
                  </a:lnTo>
                  <a:close/>
                </a:path>
              </a:pathLst>
            </a:custGeom>
            <a:solidFill>
              <a:srgbClr val="284278"/>
            </a:solidFill>
          </p:spPr>
          <p:txBody>
            <a:bodyPr wrap="square" lIns="0" tIns="0" rIns="0" bIns="0" rtlCol="0"/>
            <a:lstStyle/>
            <a:p>
              <a:endParaRPr/>
            </a:p>
          </p:txBody>
        </p:sp>
        <p:sp>
          <p:nvSpPr>
            <p:cNvPr id="5" name="object 5"/>
            <p:cNvSpPr/>
            <p:nvPr/>
          </p:nvSpPr>
          <p:spPr>
            <a:xfrm>
              <a:off x="9099965" y="7044411"/>
              <a:ext cx="636905" cy="172085"/>
            </a:xfrm>
            <a:custGeom>
              <a:avLst/>
              <a:gdLst/>
              <a:ahLst/>
              <a:cxnLst/>
              <a:rect l="l" t="t" r="r" b="b"/>
              <a:pathLst>
                <a:path w="636904" h="172084">
                  <a:moveTo>
                    <a:pt x="416420" y="0"/>
                  </a:moveTo>
                  <a:lnTo>
                    <a:pt x="0" y="0"/>
                  </a:lnTo>
                  <a:lnTo>
                    <a:pt x="0" y="171462"/>
                  </a:lnTo>
                  <a:lnTo>
                    <a:pt x="636879" y="171462"/>
                  </a:lnTo>
                  <a:lnTo>
                    <a:pt x="416420" y="0"/>
                  </a:lnTo>
                  <a:close/>
                </a:path>
              </a:pathLst>
            </a:custGeom>
            <a:solidFill>
              <a:srgbClr val="231F20"/>
            </a:solidFill>
          </p:spPr>
          <p:txBody>
            <a:bodyPr wrap="square" lIns="0" tIns="0" rIns="0" bIns="0" rtlCol="0"/>
            <a:lstStyle/>
            <a:p>
              <a:endParaRPr/>
            </a:p>
          </p:txBody>
        </p:sp>
      </p:grpSp>
      <p:sp>
        <p:nvSpPr>
          <p:cNvPr id="6" name="object 6"/>
          <p:cNvSpPr txBox="1">
            <a:spLocks noGrp="1"/>
          </p:cNvSpPr>
          <p:nvPr>
            <p:ph type="title"/>
          </p:nvPr>
        </p:nvSpPr>
        <p:spPr>
          <a:xfrm>
            <a:off x="530304" y="1962204"/>
            <a:ext cx="7330996" cy="3493008"/>
          </a:xfrm>
          <a:prstGeom prst="rect">
            <a:avLst/>
          </a:prstGeom>
        </p:spPr>
        <p:txBody>
          <a:bodyPr vert="horz" wrap="square" lIns="0" tIns="189230" rIns="0" bIns="0" rtlCol="0">
            <a:spAutoFit/>
          </a:bodyPr>
          <a:lstStyle/>
          <a:p>
            <a:pPr marL="57150">
              <a:lnSpc>
                <a:spcPct val="100000"/>
              </a:lnSpc>
              <a:spcBef>
                <a:spcPts val="1490"/>
              </a:spcBef>
            </a:pPr>
            <a:r>
              <a:rPr lang="ja-JP" altLang="en-US" sz="6000" b="0" i="0" spc="-105" dirty="0">
                <a:solidFill>
                  <a:srgbClr val="215198"/>
                </a:solidFill>
                <a:latin typeface="A-OTF リュウミン Pr6N M-KL"/>
                <a:cs typeface="A-OTF リュウミン Pr6N M-KL"/>
              </a:rPr>
              <a:t>（</a:t>
            </a:r>
            <a:r>
              <a:rPr lang="en-US" altLang="ja-JP" sz="6000" b="0" i="0" spc="-105" dirty="0">
                <a:solidFill>
                  <a:srgbClr val="215198"/>
                </a:solidFill>
                <a:latin typeface="A-OTF リュウミン Pr6N M-KL"/>
                <a:cs typeface="A-OTF リュウミン Pr6N M-KL"/>
              </a:rPr>
              <a:t>2</a:t>
            </a:r>
            <a:r>
              <a:rPr lang="ja-JP" altLang="en-US" sz="6000" b="0" i="0" spc="-105" dirty="0">
                <a:solidFill>
                  <a:srgbClr val="215198"/>
                </a:solidFill>
                <a:latin typeface="A-OTF リュウミン Pr6N M-KL"/>
                <a:cs typeface="A-OTF リュウミン Pr6N M-KL"/>
              </a:rPr>
              <a:t>）</a:t>
            </a:r>
            <a:endParaRPr sz="6000" dirty="0">
              <a:latin typeface="A-OTF リュウミン Pr6N M-KL"/>
              <a:cs typeface="A-OTF リュウミン Pr6N M-KL"/>
            </a:endParaRPr>
          </a:p>
          <a:p>
            <a:pPr marL="12700" marR="5080">
              <a:lnSpc>
                <a:spcPct val="104200"/>
              </a:lnSpc>
              <a:spcBef>
                <a:spcPts val="875"/>
              </a:spcBef>
            </a:pPr>
            <a:r>
              <a:rPr lang="ja-JP" altLang="en-US" sz="4800" b="0" i="0" dirty="0">
                <a:solidFill>
                  <a:srgbClr val="215198"/>
                </a:solidFill>
                <a:latin typeface="A-OTF リュウミン Pr6N M-KL"/>
                <a:cs typeface="A-OTF リュウミン Pr6N M-KL"/>
              </a:rPr>
              <a:t>利用希望者等からの</a:t>
            </a:r>
            <a:r>
              <a:rPr lang="en-US" altLang="ja-JP" sz="4800" b="0" i="0" dirty="0">
                <a:solidFill>
                  <a:srgbClr val="215198"/>
                </a:solidFill>
                <a:latin typeface="A-OTF リュウミン Pr6N M-KL"/>
                <a:cs typeface="A-OTF リュウミン Pr6N M-KL"/>
              </a:rPr>
              <a:t/>
            </a:r>
            <a:br>
              <a:rPr lang="en-US" altLang="ja-JP" sz="4800" b="0" i="0" dirty="0">
                <a:solidFill>
                  <a:srgbClr val="215198"/>
                </a:solidFill>
                <a:latin typeface="A-OTF リュウミン Pr6N M-KL"/>
                <a:cs typeface="A-OTF リュウミン Pr6N M-KL"/>
              </a:rPr>
            </a:br>
            <a:r>
              <a:rPr lang="ja-JP" altLang="en-US" sz="4800" b="0" i="0" dirty="0">
                <a:solidFill>
                  <a:srgbClr val="215198"/>
                </a:solidFill>
                <a:latin typeface="A-OTF リュウミン Pr6N M-KL"/>
                <a:cs typeface="A-OTF リュウミン Pr6N M-KL"/>
              </a:rPr>
              <a:t>情報収集</a:t>
            </a:r>
            <a:r>
              <a:rPr lang="en-US" altLang="ja-JP" sz="4800" b="0" i="0" dirty="0">
                <a:solidFill>
                  <a:srgbClr val="215198"/>
                </a:solidFill>
                <a:latin typeface="A-OTF リュウミン Pr6N M-KL"/>
                <a:cs typeface="A-OTF リュウミン Pr6N M-KL"/>
              </a:rPr>
              <a:t/>
            </a:r>
            <a:br>
              <a:rPr lang="en-US" altLang="ja-JP" sz="4800" b="0" i="0" dirty="0">
                <a:solidFill>
                  <a:srgbClr val="215198"/>
                </a:solidFill>
                <a:latin typeface="A-OTF リュウミン Pr6N M-KL"/>
                <a:cs typeface="A-OTF リュウミン Pr6N M-KL"/>
              </a:rPr>
            </a:br>
            <a:r>
              <a:rPr lang="ja-JP" altLang="en-US" sz="4000" b="0" i="0" dirty="0">
                <a:solidFill>
                  <a:srgbClr val="215198"/>
                </a:solidFill>
                <a:latin typeface="A-OTF リュウミン Pr6N M-KL"/>
                <a:cs typeface="A-OTF リュウミン Pr6N M-KL"/>
              </a:rPr>
              <a:t>（</a:t>
            </a:r>
            <a:r>
              <a:rPr lang="en-US" altLang="ja-JP" sz="4000" b="0" i="0" dirty="0">
                <a:solidFill>
                  <a:srgbClr val="215198"/>
                </a:solidFill>
                <a:latin typeface="A-OTF リュウミン Pr6N M-KL"/>
                <a:cs typeface="A-OTF リュウミン Pr6N M-KL"/>
              </a:rPr>
              <a:t>#</a:t>
            </a:r>
            <a:r>
              <a:rPr lang="ja-JP" altLang="en-US" sz="4000" b="0" i="0" dirty="0">
                <a:solidFill>
                  <a:srgbClr val="215198"/>
                </a:solidFill>
                <a:latin typeface="A-OTF リュウミン Pr6N M-KL"/>
                <a:cs typeface="A-OTF リュウミン Pr6N M-KL"/>
              </a:rPr>
              <a:t>アセスメント票） </a:t>
            </a:r>
            <a:endParaRPr sz="4800" dirty="0">
              <a:latin typeface="A-OTF リュウミン Pr6N M-KL"/>
              <a:cs typeface="A-OTF リュウミン Pr6N M-KL"/>
            </a:endParaRPr>
          </a:p>
        </p:txBody>
      </p:sp>
      <p:sp>
        <p:nvSpPr>
          <p:cNvPr id="8" name="object 8"/>
          <p:cNvSpPr txBox="1"/>
          <p:nvPr/>
        </p:nvSpPr>
        <p:spPr>
          <a:xfrm>
            <a:off x="6261100" y="747471"/>
            <a:ext cx="3810000" cy="394980"/>
          </a:xfrm>
          <a:prstGeom prst="rect">
            <a:avLst/>
          </a:prstGeom>
        </p:spPr>
        <p:txBody>
          <a:bodyPr vert="horz" wrap="square" lIns="0" tIns="12700" rIns="0" bIns="0" rtlCol="0">
            <a:spAutoFit/>
          </a:bodyPr>
          <a:lstStyle/>
          <a:p>
            <a:pPr marL="12700">
              <a:lnSpc>
                <a:spcPct val="100000"/>
              </a:lnSpc>
              <a:spcBef>
                <a:spcPts val="100"/>
              </a:spcBef>
            </a:pPr>
            <a:r>
              <a:rPr lang="en-US" altLang="ja-JP" sz="1200" b="0" dirty="0">
                <a:solidFill>
                  <a:srgbClr val="284278"/>
                </a:solidFill>
                <a:latin typeface="A-OTF リュウミン Pr6N M-KL"/>
                <a:cs typeface="A-OTF リュウミン Pr6N M-KL"/>
              </a:rPr>
              <a:t>Part</a:t>
            </a:r>
            <a:r>
              <a:rPr lang="ja-JP" altLang="en-US" sz="1200" b="0" spc="-45" dirty="0">
                <a:solidFill>
                  <a:srgbClr val="284278"/>
                </a:solidFill>
                <a:latin typeface="A-OTF リュウミン Pr6N M-KL"/>
                <a:cs typeface="A-OTF リュウミン Pr6N M-KL"/>
              </a:rPr>
              <a:t> </a:t>
            </a:r>
            <a:r>
              <a:rPr lang="en-US" altLang="ja-JP" sz="1200" b="0" spc="-45" dirty="0">
                <a:solidFill>
                  <a:srgbClr val="284278"/>
                </a:solidFill>
                <a:latin typeface="A-OTF リュウミン Pr6N M-KL"/>
                <a:cs typeface="A-OTF リュウミン Pr6N M-KL"/>
              </a:rPr>
              <a:t>Ⅳ</a:t>
            </a:r>
            <a:r>
              <a:rPr lang="en-US" altLang="ja-JP" sz="1200" b="0" dirty="0">
                <a:solidFill>
                  <a:srgbClr val="284278"/>
                </a:solidFill>
                <a:latin typeface="A-OTF リュウミン Pr6N M-KL"/>
                <a:cs typeface="A-OTF リュウミン Pr6N M-KL"/>
              </a:rPr>
              <a:t>.</a:t>
            </a:r>
            <a:r>
              <a:rPr lang="ja-JP" altLang="en-US" sz="1200" b="0" dirty="0">
                <a:solidFill>
                  <a:srgbClr val="284278"/>
                </a:solidFill>
                <a:latin typeface="A-OTF リュウミン Pr6N M-KL"/>
                <a:cs typeface="A-OTF リュウミン Pr6N M-KL"/>
              </a:rPr>
              <a:t>　</a:t>
            </a:r>
            <a:r>
              <a:rPr lang="ja-JP" altLang="en-US" sz="1200" b="0" spc="-45" dirty="0">
                <a:solidFill>
                  <a:srgbClr val="284278"/>
                </a:solidFill>
                <a:latin typeface="A-OTF リュウミン Pr6N M-KL"/>
                <a:cs typeface="A-OTF リュウミン Pr6N M-KL"/>
              </a:rPr>
              <a:t>医療的ケア児者受入れの流れ</a:t>
            </a:r>
          </a:p>
          <a:p>
            <a:pPr marL="12700">
              <a:lnSpc>
                <a:spcPct val="100000"/>
              </a:lnSpc>
              <a:spcBef>
                <a:spcPts val="100"/>
              </a:spcBef>
            </a:pPr>
            <a:endParaRPr lang="ja-JP" altLang="en-US" sz="1200" dirty="0">
              <a:latin typeface="A-OTF リュウミン Pr6N M-KL"/>
              <a:cs typeface="A-OTF リュウミン Pr6N M-KL"/>
            </a:endParaRPr>
          </a:p>
        </p:txBody>
      </p:sp>
      <p:sp>
        <p:nvSpPr>
          <p:cNvPr id="9" name="object 9"/>
          <p:cNvSpPr/>
          <p:nvPr/>
        </p:nvSpPr>
        <p:spPr>
          <a:xfrm>
            <a:off x="15633" y="982154"/>
            <a:ext cx="10054590" cy="13335"/>
          </a:xfrm>
          <a:custGeom>
            <a:avLst/>
            <a:gdLst/>
            <a:ahLst/>
            <a:cxnLst/>
            <a:rect l="l" t="t" r="r" b="b"/>
            <a:pathLst>
              <a:path w="10054590" h="13334">
                <a:moveTo>
                  <a:pt x="10054082" y="0"/>
                </a:moveTo>
                <a:lnTo>
                  <a:pt x="0" y="0"/>
                </a:lnTo>
                <a:lnTo>
                  <a:pt x="0" y="12712"/>
                </a:lnTo>
                <a:lnTo>
                  <a:pt x="10054082" y="12712"/>
                </a:lnTo>
                <a:lnTo>
                  <a:pt x="10054082" y="0"/>
                </a:lnTo>
                <a:close/>
              </a:path>
            </a:pathLst>
          </a:custGeom>
          <a:solidFill>
            <a:srgbClr val="284278"/>
          </a:solidFill>
        </p:spPr>
        <p:txBody>
          <a:bodyPr wrap="square" lIns="0" tIns="0" rIns="0" bIns="0" rtlCol="0"/>
          <a:lstStyle/>
          <a:p>
            <a:endParaRPr/>
          </a:p>
        </p:txBody>
      </p:sp>
      <p:sp>
        <p:nvSpPr>
          <p:cNvPr id="10" name="object 10"/>
          <p:cNvSpPr/>
          <p:nvPr/>
        </p:nvSpPr>
        <p:spPr>
          <a:xfrm>
            <a:off x="15633" y="544702"/>
            <a:ext cx="10059035" cy="172085"/>
          </a:xfrm>
          <a:custGeom>
            <a:avLst/>
            <a:gdLst/>
            <a:ahLst/>
            <a:cxnLst/>
            <a:rect l="l" t="t" r="r" b="b"/>
            <a:pathLst>
              <a:path w="10059035" h="172084">
                <a:moveTo>
                  <a:pt x="10058793" y="0"/>
                </a:moveTo>
                <a:lnTo>
                  <a:pt x="0" y="0"/>
                </a:lnTo>
                <a:lnTo>
                  <a:pt x="0" y="171881"/>
                </a:lnTo>
                <a:lnTo>
                  <a:pt x="10058793" y="171881"/>
                </a:lnTo>
                <a:lnTo>
                  <a:pt x="10058793" y="0"/>
                </a:lnTo>
                <a:close/>
              </a:path>
            </a:pathLst>
          </a:custGeom>
          <a:solidFill>
            <a:srgbClr val="284278"/>
          </a:solidFill>
        </p:spPr>
        <p:txBody>
          <a:bodyPr wrap="square" lIns="0" tIns="0" rIns="0" bIns="0" rtlCol="0"/>
          <a:lstStyle/>
          <a:p>
            <a:endParaRPr/>
          </a:p>
        </p:txBody>
      </p:sp>
      <p:sp>
        <p:nvSpPr>
          <p:cNvPr id="7" name="スライド番号プレースホルダー 6"/>
          <p:cNvSpPr>
            <a:spLocks noGrp="1"/>
          </p:cNvSpPr>
          <p:nvPr>
            <p:ph type="sldNum" sz="quarter" idx="7"/>
          </p:nvPr>
        </p:nvSpPr>
        <p:spPr/>
        <p:txBody>
          <a:bodyPr/>
          <a:lstStyle/>
          <a:p>
            <a:fld id="{B6F15528-21DE-4FAA-801E-634DDDAF4B2B}" type="slidenum">
              <a:rPr lang="en-US" altLang="ja-JP" smtClean="0"/>
              <a:pPr/>
              <a:t>51</a:t>
            </a:fld>
            <a:endParaRPr lang="ja-JP" altLang="en-US" dirty="0"/>
          </a:p>
        </p:txBody>
      </p:sp>
    </p:spTree>
    <p:extLst>
      <p:ext uri="{BB962C8B-B14F-4D97-AF65-F5344CB8AC3E}">
        <p14:creationId xmlns:p14="http://schemas.microsoft.com/office/powerpoint/2010/main" val="40706265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p:nvPr/>
        </p:nvSpPr>
        <p:spPr>
          <a:xfrm>
            <a:off x="7169243" y="878924"/>
            <a:ext cx="2794797" cy="197490"/>
          </a:xfrm>
          <a:prstGeom prst="rect">
            <a:avLst/>
          </a:prstGeom>
        </p:spPr>
        <p:txBody>
          <a:bodyPr vert="horz" wrap="square" lIns="0" tIns="12700" rIns="0" bIns="0" rtlCol="0">
            <a:spAutoFit/>
          </a:bodyPr>
          <a:lstStyle/>
          <a:p>
            <a:pPr marL="12700">
              <a:lnSpc>
                <a:spcPct val="100000"/>
              </a:lnSpc>
              <a:spcBef>
                <a:spcPts val="100"/>
              </a:spcBef>
            </a:pPr>
            <a:r>
              <a:rPr sz="1200" b="0" dirty="0">
                <a:solidFill>
                  <a:srgbClr val="284278"/>
                </a:solidFill>
                <a:latin typeface="A-OTF リュウミン Pr6N M-KL"/>
                <a:cs typeface="A-OTF リュウミン Pr6N M-KL"/>
              </a:rPr>
              <a:t>(</a:t>
            </a:r>
            <a:r>
              <a:rPr lang="en-US" altLang="ja-JP" sz="1200" b="0" dirty="0">
                <a:solidFill>
                  <a:srgbClr val="284278"/>
                </a:solidFill>
                <a:latin typeface="A-OTF リュウミン Pr6N M-KL"/>
                <a:cs typeface="A-OTF リュウミン Pr6N M-KL"/>
              </a:rPr>
              <a:t>2</a:t>
            </a:r>
            <a:r>
              <a:rPr sz="1200" b="0" dirty="0">
                <a:solidFill>
                  <a:srgbClr val="284278"/>
                </a:solidFill>
                <a:latin typeface="A-OTF リュウミン Pr6N M-KL"/>
                <a:cs typeface="A-OTF リュウミン Pr6N M-KL"/>
              </a:rPr>
              <a:t>)</a:t>
            </a:r>
            <a:r>
              <a:rPr lang="ja-JP" altLang="en-US" sz="1200" b="0" spc="-80" dirty="0">
                <a:solidFill>
                  <a:srgbClr val="284278"/>
                </a:solidFill>
                <a:latin typeface="A-OTF リュウミン Pr6N M-KL"/>
                <a:cs typeface="A-OTF リュウミン Pr6N M-KL"/>
              </a:rPr>
              <a:t>利用希望者等からの情報収集</a:t>
            </a:r>
            <a:endParaRPr sz="1200" dirty="0">
              <a:latin typeface="A-OTF リュウミン Pr6N M-KL"/>
              <a:cs typeface="A-OTF リュウミン Pr6N M-KL"/>
            </a:endParaRPr>
          </a:p>
        </p:txBody>
      </p:sp>
      <p:grpSp>
        <p:nvGrpSpPr>
          <p:cNvPr id="6" name="object 6"/>
          <p:cNvGrpSpPr/>
          <p:nvPr/>
        </p:nvGrpSpPr>
        <p:grpSpPr>
          <a:xfrm>
            <a:off x="8663" y="15233"/>
            <a:ext cx="10066020" cy="1259205"/>
            <a:chOff x="8663" y="15233"/>
            <a:chExt cx="10066020" cy="1259205"/>
          </a:xfrm>
        </p:grpSpPr>
        <p:sp>
          <p:nvSpPr>
            <p:cNvPr id="7" name="object 7"/>
            <p:cNvSpPr/>
            <p:nvPr/>
          </p:nvSpPr>
          <p:spPr>
            <a:xfrm>
              <a:off x="5771845" y="15239"/>
              <a:ext cx="4302760" cy="701675"/>
            </a:xfrm>
            <a:custGeom>
              <a:avLst/>
              <a:gdLst/>
              <a:ahLst/>
              <a:cxnLst/>
              <a:rect l="l" t="t" r="r" b="b"/>
              <a:pathLst>
                <a:path w="4302759" h="701675">
                  <a:moveTo>
                    <a:pt x="4302582" y="529475"/>
                  </a:moveTo>
                  <a:lnTo>
                    <a:pt x="1066965" y="529475"/>
                  </a:lnTo>
                  <a:lnTo>
                    <a:pt x="597877" y="0"/>
                  </a:lnTo>
                  <a:lnTo>
                    <a:pt x="146519" y="529475"/>
                  </a:lnTo>
                  <a:lnTo>
                    <a:pt x="146088" y="529971"/>
                  </a:lnTo>
                  <a:lnTo>
                    <a:pt x="0" y="701357"/>
                  </a:lnTo>
                  <a:lnTo>
                    <a:pt x="4302582" y="701357"/>
                  </a:lnTo>
                  <a:lnTo>
                    <a:pt x="4302582" y="529475"/>
                  </a:lnTo>
                  <a:close/>
                </a:path>
              </a:pathLst>
            </a:custGeom>
            <a:solidFill>
              <a:srgbClr val="284278"/>
            </a:solidFill>
          </p:spPr>
          <p:txBody>
            <a:bodyPr wrap="square" lIns="0" tIns="0" rIns="0" bIns="0" rtlCol="0"/>
            <a:lstStyle/>
            <a:p>
              <a:endParaRPr/>
            </a:p>
          </p:txBody>
        </p:sp>
        <p:sp>
          <p:nvSpPr>
            <p:cNvPr id="8" name="object 8"/>
            <p:cNvSpPr/>
            <p:nvPr/>
          </p:nvSpPr>
          <p:spPr>
            <a:xfrm>
              <a:off x="8663" y="15233"/>
              <a:ext cx="6361430" cy="1259205"/>
            </a:xfrm>
            <a:custGeom>
              <a:avLst/>
              <a:gdLst/>
              <a:ahLst/>
              <a:cxnLst/>
              <a:rect l="l" t="t" r="r" b="b"/>
              <a:pathLst>
                <a:path w="6361430" h="1259205">
                  <a:moveTo>
                    <a:pt x="6361074" y="0"/>
                  </a:moveTo>
                  <a:lnTo>
                    <a:pt x="0" y="0"/>
                  </a:lnTo>
                  <a:lnTo>
                    <a:pt x="0" y="1259179"/>
                  </a:lnTo>
                  <a:lnTo>
                    <a:pt x="5286997" y="1259179"/>
                  </a:lnTo>
                  <a:lnTo>
                    <a:pt x="6361074" y="0"/>
                  </a:lnTo>
                  <a:close/>
                </a:path>
              </a:pathLst>
            </a:custGeom>
            <a:solidFill>
              <a:srgbClr val="215198"/>
            </a:solidFill>
          </p:spPr>
          <p:txBody>
            <a:bodyPr wrap="square" lIns="0" tIns="0" rIns="0" bIns="0" rtlCol="0"/>
            <a:lstStyle/>
            <a:p>
              <a:endParaRPr/>
            </a:p>
          </p:txBody>
        </p:sp>
      </p:grpSp>
      <p:sp>
        <p:nvSpPr>
          <p:cNvPr id="9" name="object 9"/>
          <p:cNvSpPr txBox="1">
            <a:spLocks noGrp="1"/>
          </p:cNvSpPr>
          <p:nvPr>
            <p:ph type="title"/>
          </p:nvPr>
        </p:nvSpPr>
        <p:spPr>
          <a:xfrm>
            <a:off x="622300" y="644835"/>
            <a:ext cx="4144307" cy="382156"/>
          </a:xfrm>
          <a:prstGeom prst="rect">
            <a:avLst/>
          </a:prstGeom>
        </p:spPr>
        <p:txBody>
          <a:bodyPr vert="horz" wrap="square" lIns="0" tIns="12700" rIns="0" bIns="0" rtlCol="0">
            <a:spAutoFit/>
          </a:bodyPr>
          <a:lstStyle/>
          <a:p>
            <a:pPr marL="12700">
              <a:lnSpc>
                <a:spcPct val="100000"/>
              </a:lnSpc>
              <a:spcBef>
                <a:spcPts val="100"/>
              </a:spcBef>
            </a:pPr>
            <a:r>
              <a:rPr lang="ja-JP" altLang="en-US" sz="2400" b="0" i="0" spc="-85" dirty="0">
                <a:latin typeface="A-OTF リュウミン Pr6N M-KL"/>
                <a:cs typeface="A-OTF リュウミン Pr6N M-KL"/>
              </a:rPr>
              <a:t>利用希望者等からの情報収集</a:t>
            </a:r>
            <a:endParaRPr sz="2400" dirty="0">
              <a:latin typeface="A-OTF リュウミン Pr6N M-KL"/>
              <a:cs typeface="A-OTF リュウミン Pr6N M-KL"/>
            </a:endParaRPr>
          </a:p>
        </p:txBody>
      </p:sp>
      <p:sp>
        <p:nvSpPr>
          <p:cNvPr id="11" name="object 11"/>
          <p:cNvSpPr/>
          <p:nvPr/>
        </p:nvSpPr>
        <p:spPr>
          <a:xfrm>
            <a:off x="5372201" y="1266366"/>
            <a:ext cx="4711599"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grpSp>
        <p:nvGrpSpPr>
          <p:cNvPr id="12" name="object 12"/>
          <p:cNvGrpSpPr/>
          <p:nvPr/>
        </p:nvGrpSpPr>
        <p:grpSpPr>
          <a:xfrm>
            <a:off x="9099959" y="7044409"/>
            <a:ext cx="980440" cy="172085"/>
            <a:chOff x="9099959" y="7044409"/>
            <a:chExt cx="980440" cy="172085"/>
          </a:xfrm>
        </p:grpSpPr>
        <p:sp>
          <p:nvSpPr>
            <p:cNvPr id="13" name="object 13"/>
            <p:cNvSpPr/>
            <p:nvPr/>
          </p:nvSpPr>
          <p:spPr>
            <a:xfrm>
              <a:off x="9516378" y="7044409"/>
              <a:ext cx="563880" cy="172085"/>
            </a:xfrm>
            <a:custGeom>
              <a:avLst/>
              <a:gdLst/>
              <a:ahLst/>
              <a:cxnLst/>
              <a:rect l="l" t="t" r="r" b="b"/>
              <a:pathLst>
                <a:path w="563879" h="172084">
                  <a:moveTo>
                    <a:pt x="563410" y="0"/>
                  </a:moveTo>
                  <a:lnTo>
                    <a:pt x="0" y="0"/>
                  </a:lnTo>
                  <a:lnTo>
                    <a:pt x="220459" y="171475"/>
                  </a:lnTo>
                  <a:lnTo>
                    <a:pt x="563410" y="171475"/>
                  </a:lnTo>
                  <a:lnTo>
                    <a:pt x="563410" y="0"/>
                  </a:lnTo>
                  <a:close/>
                </a:path>
              </a:pathLst>
            </a:custGeom>
            <a:solidFill>
              <a:srgbClr val="284278"/>
            </a:solidFill>
          </p:spPr>
          <p:txBody>
            <a:bodyPr wrap="square" lIns="0" tIns="0" rIns="0" bIns="0" rtlCol="0"/>
            <a:lstStyle/>
            <a:p>
              <a:endParaRPr/>
            </a:p>
          </p:txBody>
        </p:sp>
        <p:sp>
          <p:nvSpPr>
            <p:cNvPr id="14" name="object 14"/>
            <p:cNvSpPr/>
            <p:nvPr/>
          </p:nvSpPr>
          <p:spPr>
            <a:xfrm>
              <a:off x="9099959" y="7044412"/>
              <a:ext cx="636905" cy="172085"/>
            </a:xfrm>
            <a:custGeom>
              <a:avLst/>
              <a:gdLst/>
              <a:ahLst/>
              <a:cxnLst/>
              <a:rect l="l" t="t" r="r" b="b"/>
              <a:pathLst>
                <a:path w="636904" h="172084">
                  <a:moveTo>
                    <a:pt x="416420" y="0"/>
                  </a:moveTo>
                  <a:lnTo>
                    <a:pt x="0" y="0"/>
                  </a:lnTo>
                  <a:lnTo>
                    <a:pt x="0" y="171462"/>
                  </a:lnTo>
                  <a:lnTo>
                    <a:pt x="636879" y="171462"/>
                  </a:lnTo>
                  <a:lnTo>
                    <a:pt x="416420" y="0"/>
                  </a:lnTo>
                  <a:close/>
                </a:path>
              </a:pathLst>
            </a:custGeom>
            <a:solidFill>
              <a:srgbClr val="231F20"/>
            </a:solidFill>
          </p:spPr>
          <p:txBody>
            <a:bodyPr wrap="square" lIns="0" tIns="0" rIns="0" bIns="0" rtlCol="0"/>
            <a:lstStyle/>
            <a:p>
              <a:endParaRPr/>
            </a:p>
          </p:txBody>
        </p:sp>
      </p:grpSp>
      <p:sp>
        <p:nvSpPr>
          <p:cNvPr id="20" name="object 3">
            <a:extLst>
              <a:ext uri="{FF2B5EF4-FFF2-40B4-BE49-F238E27FC236}">
                <a16:creationId xmlns:a16="http://schemas.microsoft.com/office/drawing/2014/main" xmlns="" id="{85755775-E478-4921-9618-711CBC2CD2ED}"/>
              </a:ext>
            </a:extLst>
          </p:cNvPr>
          <p:cNvSpPr txBox="1"/>
          <p:nvPr/>
        </p:nvSpPr>
        <p:spPr>
          <a:xfrm>
            <a:off x="559752" y="6899298"/>
            <a:ext cx="4114800" cy="462306"/>
          </a:xfrm>
          <a:prstGeom prst="rect">
            <a:avLst/>
          </a:prstGeom>
        </p:spPr>
        <p:txBody>
          <a:bodyPr vert="horz" wrap="square" lIns="0" tIns="92075" rIns="0" bIns="0" rtlCol="0">
            <a:spAutoFit/>
          </a:bodyPr>
          <a:lstStyle/>
          <a:p>
            <a:pPr marL="12700">
              <a:lnSpc>
                <a:spcPct val="100000"/>
              </a:lnSpc>
            </a:pPr>
            <a:r>
              <a:rPr lang="ja-JP" altLang="en-US" sz="800" spc="20" dirty="0">
                <a:solidFill>
                  <a:srgbClr val="231F20"/>
                </a:solidFill>
                <a:latin typeface="+mn-ea"/>
                <a:cs typeface="A-OTF リュウミン Pr6N M-KL"/>
              </a:rPr>
              <a:t>障害児通所支援事業所等における安全な医療的ケアの実施体制の構築に関する調査研究</a:t>
            </a:r>
          </a:p>
          <a:p>
            <a:pPr marL="12700">
              <a:lnSpc>
                <a:spcPct val="100000"/>
              </a:lnSpc>
            </a:pPr>
            <a:r>
              <a:rPr lang="ja-JP" altLang="en-US" sz="800" spc="20" dirty="0">
                <a:solidFill>
                  <a:srgbClr val="231F20"/>
                </a:solidFill>
                <a:latin typeface="+mn-ea"/>
                <a:cs typeface="A-OTF リュウミン Pr6N M-KL"/>
              </a:rPr>
              <a:t>みずほ情報総研株式会社</a:t>
            </a:r>
          </a:p>
          <a:p>
            <a:pPr marL="12700">
              <a:lnSpc>
                <a:spcPct val="100000"/>
              </a:lnSpc>
            </a:pPr>
            <a:r>
              <a:rPr lang="en-US" altLang="ja-JP" sz="800" spc="20" dirty="0">
                <a:solidFill>
                  <a:srgbClr val="231F20"/>
                </a:solidFill>
                <a:latin typeface="+mn-ea"/>
                <a:cs typeface="A-OTF リュウミン Pr6N M-KL"/>
              </a:rPr>
              <a:t>【</a:t>
            </a:r>
            <a:r>
              <a:rPr lang="en-US" altLang="ja-JP" sz="800" dirty="0" err="1">
                <a:latin typeface="+mn-ea"/>
                <a:cs typeface="A-OTF リュウミン Pr6N M-KL"/>
              </a:rPr>
              <a:t>Part.Ⅳ</a:t>
            </a:r>
            <a:r>
              <a:rPr lang="en-US" altLang="ja-JP" sz="800" spc="20" dirty="0">
                <a:solidFill>
                  <a:srgbClr val="231F20"/>
                </a:solidFill>
                <a:latin typeface="+mn-ea"/>
                <a:cs typeface="A-OTF リュウミン Pr6N M-KL"/>
              </a:rPr>
              <a:t>】</a:t>
            </a:r>
            <a:r>
              <a:rPr lang="ja-JP" altLang="en-US" sz="800" spc="20" dirty="0">
                <a:solidFill>
                  <a:srgbClr val="231F20"/>
                </a:solidFill>
                <a:latin typeface="+mn-ea"/>
                <a:cs typeface="A-OTF リュウミン Pr6N M-KL"/>
              </a:rPr>
              <a:t>医療的ケア児者受入れの流れ</a:t>
            </a:r>
          </a:p>
        </p:txBody>
      </p:sp>
      <p:sp>
        <p:nvSpPr>
          <p:cNvPr id="21" name="object 11">
            <a:extLst>
              <a:ext uri="{FF2B5EF4-FFF2-40B4-BE49-F238E27FC236}">
                <a16:creationId xmlns:a16="http://schemas.microsoft.com/office/drawing/2014/main" xmlns="" id="{B7565180-9FCA-402A-BD97-C3D46E394AC5}"/>
              </a:ext>
            </a:extLst>
          </p:cNvPr>
          <p:cNvSpPr/>
          <p:nvPr/>
        </p:nvSpPr>
        <p:spPr>
          <a:xfrm>
            <a:off x="546100" y="6859906"/>
            <a:ext cx="9524048"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sp>
        <p:nvSpPr>
          <p:cNvPr id="22" name="object 2">
            <a:extLst>
              <a:ext uri="{FF2B5EF4-FFF2-40B4-BE49-F238E27FC236}">
                <a16:creationId xmlns:a16="http://schemas.microsoft.com/office/drawing/2014/main" xmlns="" id="{CD722613-00FE-431F-855E-81A75D77CF35}"/>
              </a:ext>
            </a:extLst>
          </p:cNvPr>
          <p:cNvSpPr txBox="1"/>
          <p:nvPr/>
        </p:nvSpPr>
        <p:spPr>
          <a:xfrm>
            <a:off x="5483377" y="1502037"/>
            <a:ext cx="4253487" cy="1366721"/>
          </a:xfrm>
          <a:prstGeom prst="rect">
            <a:avLst/>
          </a:prstGeom>
        </p:spPr>
        <p:txBody>
          <a:bodyPr vert="horz" wrap="square" lIns="0" tIns="92075" rIns="0" bIns="0" rtlCol="0">
            <a:spAutoFit/>
          </a:bodyPr>
          <a:lstStyle/>
          <a:p>
            <a:pPr marL="12700">
              <a:lnSpc>
                <a:spcPct val="100000"/>
              </a:lnSpc>
              <a:spcBef>
                <a:spcPts val="725"/>
              </a:spcBef>
            </a:pPr>
            <a:r>
              <a:rPr lang="ja-JP" altLang="en-US" b="1" dirty="0">
                <a:solidFill>
                  <a:srgbClr val="EF4136"/>
                </a:solidFill>
                <a:latin typeface="A-OTF リュウミン Pr6N EB-KL"/>
                <a:cs typeface="A-OTF リュウミン Pr6N EB-KL"/>
              </a:rPr>
              <a:t>基本情報並びに緊急時対応の情報収集</a:t>
            </a:r>
            <a:r>
              <a:rPr sz="1800" b="1" dirty="0">
                <a:solidFill>
                  <a:srgbClr val="EF4136"/>
                </a:solidFill>
                <a:latin typeface="A-OTF リュウミン Pr6N EB-KL"/>
                <a:cs typeface="A-OTF リュウミン Pr6N EB-KL"/>
              </a:rPr>
              <a:t>：</a:t>
            </a:r>
            <a:endParaRPr sz="1800" dirty="0">
              <a:latin typeface="A-OTF リュウミン Pr6N EB-KL"/>
              <a:cs typeface="A-OTF リュウミン Pr6N EB-KL"/>
            </a:endParaRPr>
          </a:p>
          <a:p>
            <a:pPr marL="12700">
              <a:lnSpc>
                <a:spcPct val="150000"/>
              </a:lnSpc>
              <a:spcBef>
                <a:spcPts val="490"/>
              </a:spcBef>
            </a:pPr>
            <a:r>
              <a:rPr lang="ja-JP" altLang="en-US" sz="1400" b="0" spc="25" dirty="0">
                <a:solidFill>
                  <a:srgbClr val="231F20"/>
                </a:solidFill>
                <a:latin typeface="A-OTF リュウミン Pr6N M-KL"/>
                <a:cs typeface="A-OTF リュウミン Pr6N M-KL"/>
              </a:rPr>
              <a:t>医療的ケア児者の受入れにあたっては、利用希望者の保護者や相談支援専門員より、</a:t>
            </a:r>
            <a:r>
              <a:rPr lang="ja-JP" altLang="en-US" sz="1400" spc="25" dirty="0">
                <a:solidFill>
                  <a:srgbClr val="231F20"/>
                </a:solidFill>
                <a:latin typeface="A-OTF リュウミン Pr6N M-KL"/>
                <a:cs typeface="A-OTF リュウミン Pr6N M-KL"/>
              </a:rPr>
              <a:t>左記</a:t>
            </a:r>
            <a:r>
              <a:rPr lang="ja-JP" altLang="en-US" sz="1400" b="0" spc="25" dirty="0">
                <a:solidFill>
                  <a:srgbClr val="231F20"/>
                </a:solidFill>
                <a:latin typeface="A-OTF リュウミン Pr6N M-KL"/>
                <a:cs typeface="A-OTF リュウミン Pr6N M-KL"/>
              </a:rPr>
              <a:t>のような事項についての情報収集を行います。</a:t>
            </a:r>
          </a:p>
        </p:txBody>
      </p:sp>
      <p:sp>
        <p:nvSpPr>
          <p:cNvPr id="23" name="object 2">
            <a:extLst>
              <a:ext uri="{FF2B5EF4-FFF2-40B4-BE49-F238E27FC236}">
                <a16:creationId xmlns:a16="http://schemas.microsoft.com/office/drawing/2014/main" xmlns="" id="{E41F0E56-D45B-4BC5-98DF-536FD19C6475}"/>
              </a:ext>
            </a:extLst>
          </p:cNvPr>
          <p:cNvSpPr txBox="1"/>
          <p:nvPr/>
        </p:nvSpPr>
        <p:spPr>
          <a:xfrm>
            <a:off x="1050184" y="2597599"/>
            <a:ext cx="3763115" cy="3104055"/>
          </a:xfrm>
          <a:prstGeom prst="rect">
            <a:avLst/>
          </a:prstGeom>
        </p:spPr>
        <p:txBody>
          <a:bodyPr vert="horz" wrap="square" lIns="0" tIns="92075" rIns="0" bIns="0" rtlCol="0">
            <a:spAutoFit/>
          </a:bodyPr>
          <a:lstStyle/>
          <a:p>
            <a:pPr marL="12700">
              <a:spcBef>
                <a:spcPts val="490"/>
              </a:spcBef>
            </a:pPr>
            <a:r>
              <a:rPr lang="ja-JP" altLang="en-US" sz="1400" spc="25" dirty="0">
                <a:solidFill>
                  <a:srgbClr val="231F20"/>
                </a:solidFill>
                <a:latin typeface="A-OTF リュウミン Pr6N M-KL"/>
                <a:cs typeface="A-OTF リュウミン Pr6N M-KL"/>
              </a:rPr>
              <a:t>■</a:t>
            </a:r>
            <a:r>
              <a:rPr lang="ja-JP" altLang="en-US" sz="1400" b="0" spc="25" dirty="0">
                <a:solidFill>
                  <a:srgbClr val="231F20"/>
                </a:solidFill>
                <a:latin typeface="A-OTF リュウミン Pr6N M-KL"/>
                <a:cs typeface="A-OTF リュウミン Pr6N M-KL"/>
              </a:rPr>
              <a:t>病名、疾患の概要、身体の特徴、アレルギー・</a:t>
            </a:r>
            <a:endParaRPr lang="en-US" altLang="ja-JP" sz="1400" b="0" spc="25" dirty="0">
              <a:solidFill>
                <a:srgbClr val="231F20"/>
              </a:solidFill>
              <a:latin typeface="A-OTF リュウミン Pr6N M-KL"/>
              <a:cs typeface="A-OTF リュウミン Pr6N M-KL"/>
            </a:endParaRPr>
          </a:p>
          <a:p>
            <a:pPr marL="12700">
              <a:spcBef>
                <a:spcPts val="490"/>
              </a:spcBef>
            </a:pPr>
            <a:r>
              <a:rPr lang="ja-JP" altLang="en-US" sz="1400" b="0" spc="25" dirty="0">
                <a:solidFill>
                  <a:srgbClr val="231F20"/>
                </a:solidFill>
                <a:latin typeface="A-OTF リュウミン Pr6N M-KL"/>
                <a:cs typeface="A-OTF リュウミン Pr6N M-KL"/>
              </a:rPr>
              <a:t>　禁忌事項</a:t>
            </a:r>
          </a:p>
          <a:p>
            <a:pPr marL="12700">
              <a:spcBef>
                <a:spcPts val="490"/>
              </a:spcBef>
            </a:pPr>
            <a:r>
              <a:rPr lang="ja-JP" altLang="en-US" sz="1400" spc="25" dirty="0">
                <a:solidFill>
                  <a:srgbClr val="231F20"/>
                </a:solidFill>
                <a:latin typeface="A-OTF リュウミン Pr6N M-KL"/>
                <a:cs typeface="A-OTF リュウミン Pr6N M-KL"/>
              </a:rPr>
              <a:t>■</a:t>
            </a:r>
            <a:r>
              <a:rPr lang="ja-JP" altLang="en-US" sz="1400" b="0" spc="25" dirty="0">
                <a:solidFill>
                  <a:srgbClr val="231F20"/>
                </a:solidFill>
                <a:latin typeface="A-OTF リュウミン Pr6N M-KL"/>
                <a:cs typeface="A-OTF リュウミン Pr6N M-KL"/>
              </a:rPr>
              <a:t>主治医連絡先</a:t>
            </a:r>
          </a:p>
          <a:p>
            <a:pPr marL="12700">
              <a:spcBef>
                <a:spcPts val="490"/>
              </a:spcBef>
            </a:pPr>
            <a:r>
              <a:rPr lang="ja-JP" altLang="en-US" sz="1400" spc="25" dirty="0">
                <a:solidFill>
                  <a:srgbClr val="231F20"/>
                </a:solidFill>
                <a:latin typeface="A-OTF リュウミン Pr6N M-KL"/>
                <a:cs typeface="A-OTF リュウミン Pr6N M-KL"/>
              </a:rPr>
              <a:t>■</a:t>
            </a:r>
            <a:r>
              <a:rPr lang="ja-JP" altLang="en-US" sz="1400" b="0" spc="25" dirty="0">
                <a:solidFill>
                  <a:srgbClr val="231F20"/>
                </a:solidFill>
                <a:latin typeface="A-OTF リュウミン Pr6N M-KL"/>
                <a:cs typeface="A-OTF リュウミン Pr6N M-KL"/>
              </a:rPr>
              <a:t>必要な医療的ケアの内容</a:t>
            </a:r>
          </a:p>
          <a:p>
            <a:pPr marL="12700">
              <a:spcBef>
                <a:spcPts val="490"/>
              </a:spcBef>
            </a:pPr>
            <a:r>
              <a:rPr lang="ja-JP" altLang="en-US" sz="1400" spc="25" dirty="0">
                <a:solidFill>
                  <a:srgbClr val="231F20"/>
                </a:solidFill>
                <a:latin typeface="A-OTF リュウミン Pr6N M-KL"/>
                <a:cs typeface="A-OTF リュウミン Pr6N M-KL"/>
              </a:rPr>
              <a:t>■</a:t>
            </a:r>
            <a:r>
              <a:rPr lang="ja-JP" altLang="en-US" sz="1400" b="0" spc="25" dirty="0">
                <a:solidFill>
                  <a:srgbClr val="231F20"/>
                </a:solidFill>
                <a:latin typeface="A-OTF リュウミン Pr6N M-KL"/>
                <a:cs typeface="A-OTF リュウミン Pr6N M-KL"/>
              </a:rPr>
              <a:t>ふだんの様子、姿勢、意思表示の状況、</a:t>
            </a:r>
            <a:endParaRPr lang="en-US" altLang="ja-JP" sz="1400" b="0" spc="25" dirty="0">
              <a:solidFill>
                <a:srgbClr val="231F20"/>
              </a:solidFill>
              <a:latin typeface="A-OTF リュウミン Pr6N M-KL"/>
              <a:cs typeface="A-OTF リュウミン Pr6N M-KL"/>
            </a:endParaRPr>
          </a:p>
          <a:p>
            <a:pPr marL="12700">
              <a:spcBef>
                <a:spcPts val="490"/>
              </a:spcBef>
            </a:pPr>
            <a:r>
              <a:rPr lang="ja-JP" altLang="en-US" sz="1400" b="0" spc="25" dirty="0">
                <a:solidFill>
                  <a:srgbClr val="231F20"/>
                </a:solidFill>
                <a:latin typeface="A-OTF リュウミン Pr6N M-KL"/>
                <a:cs typeface="A-OTF リュウミン Pr6N M-KL"/>
              </a:rPr>
              <a:t>　好きな活動</a:t>
            </a:r>
          </a:p>
          <a:p>
            <a:pPr marL="12700">
              <a:spcBef>
                <a:spcPts val="490"/>
              </a:spcBef>
            </a:pPr>
            <a:r>
              <a:rPr lang="ja-JP" altLang="en-US" sz="1400" spc="25" dirty="0">
                <a:solidFill>
                  <a:srgbClr val="231F20"/>
                </a:solidFill>
                <a:latin typeface="A-OTF リュウミン Pr6N M-KL"/>
                <a:cs typeface="A-OTF リュウミン Pr6N M-KL"/>
              </a:rPr>
              <a:t>■</a:t>
            </a:r>
            <a:r>
              <a:rPr lang="ja-JP" altLang="en-US" sz="1400" b="0" spc="25" dirty="0">
                <a:solidFill>
                  <a:srgbClr val="231F20"/>
                </a:solidFill>
                <a:latin typeface="A-OTF リュウミン Pr6N M-KL"/>
                <a:cs typeface="A-OTF リュウミン Pr6N M-KL"/>
              </a:rPr>
              <a:t>学校や他のサービスの利用状況</a:t>
            </a:r>
          </a:p>
          <a:p>
            <a:pPr marL="12700">
              <a:spcBef>
                <a:spcPts val="490"/>
              </a:spcBef>
            </a:pPr>
            <a:r>
              <a:rPr lang="ja-JP" altLang="en-US" sz="1400" spc="25" dirty="0">
                <a:solidFill>
                  <a:srgbClr val="231F20"/>
                </a:solidFill>
                <a:latin typeface="A-OTF リュウミン Pr6N M-KL"/>
                <a:cs typeface="A-OTF リュウミン Pr6N M-KL"/>
              </a:rPr>
              <a:t>■</a:t>
            </a:r>
            <a:r>
              <a:rPr lang="ja-JP" altLang="en-US" sz="1400" b="0" spc="25" dirty="0">
                <a:solidFill>
                  <a:srgbClr val="231F20"/>
                </a:solidFill>
                <a:latin typeface="A-OTF リュウミン Pr6N M-KL"/>
                <a:cs typeface="A-OTF リュウミン Pr6N M-KL"/>
              </a:rPr>
              <a:t>緊急時の対応状況</a:t>
            </a:r>
          </a:p>
          <a:p>
            <a:pPr marL="12700">
              <a:spcBef>
                <a:spcPts val="490"/>
              </a:spcBef>
            </a:pPr>
            <a:r>
              <a:rPr lang="ja-JP" altLang="en-US" sz="1400" spc="25" dirty="0">
                <a:solidFill>
                  <a:srgbClr val="231F20"/>
                </a:solidFill>
                <a:latin typeface="A-OTF リュウミン Pr6N M-KL"/>
                <a:cs typeface="A-OTF リュウミン Pr6N M-KL"/>
              </a:rPr>
              <a:t>■</a:t>
            </a:r>
            <a:r>
              <a:rPr lang="ja-JP" altLang="en-US" sz="1400" b="0" spc="25" dirty="0">
                <a:solidFill>
                  <a:srgbClr val="231F20"/>
                </a:solidFill>
                <a:latin typeface="A-OTF リュウミン Pr6N M-KL"/>
                <a:cs typeface="A-OTF リュウミン Pr6N M-KL"/>
              </a:rPr>
              <a:t>利用に際しての本人、家族のニーズ・目標</a:t>
            </a:r>
          </a:p>
          <a:p>
            <a:pPr marL="12700">
              <a:spcBef>
                <a:spcPts val="490"/>
              </a:spcBef>
            </a:pPr>
            <a:r>
              <a:rPr lang="ja-JP" altLang="en-US" sz="1400" spc="25" dirty="0">
                <a:solidFill>
                  <a:srgbClr val="231F20"/>
                </a:solidFill>
                <a:latin typeface="A-OTF リュウミン Pr6N M-KL"/>
                <a:cs typeface="A-OTF リュウミン Pr6N M-KL"/>
              </a:rPr>
              <a:t>■</a:t>
            </a:r>
            <a:r>
              <a:rPr lang="ja-JP" altLang="en-US" sz="1400" b="0" spc="25" dirty="0">
                <a:solidFill>
                  <a:srgbClr val="231F20"/>
                </a:solidFill>
                <a:latin typeface="A-OTF リュウミン Pr6N M-KL"/>
                <a:cs typeface="A-OTF リュウミン Pr6N M-KL"/>
              </a:rPr>
              <a:t>家族環境　　　　　　　　　　　　　　　　　　　等</a:t>
            </a:r>
          </a:p>
          <a:p>
            <a:pPr marL="12700">
              <a:spcBef>
                <a:spcPts val="490"/>
              </a:spcBef>
            </a:pPr>
            <a:endParaRPr lang="ja-JP" altLang="en-US" sz="1400" b="0" spc="25" dirty="0">
              <a:solidFill>
                <a:srgbClr val="231F20"/>
              </a:solidFill>
              <a:latin typeface="A-OTF リュウミン Pr6N M-KL"/>
              <a:cs typeface="A-OTF リュウミン Pr6N M-KL"/>
            </a:endParaRPr>
          </a:p>
        </p:txBody>
      </p:sp>
      <p:sp>
        <p:nvSpPr>
          <p:cNvPr id="24" name="object 2">
            <a:extLst>
              <a:ext uri="{FF2B5EF4-FFF2-40B4-BE49-F238E27FC236}">
                <a16:creationId xmlns:a16="http://schemas.microsoft.com/office/drawing/2014/main" xmlns="" id="{33B3054A-18D6-4D5F-B347-7A7F869A5011}"/>
              </a:ext>
            </a:extLst>
          </p:cNvPr>
          <p:cNvSpPr txBox="1"/>
          <p:nvPr/>
        </p:nvSpPr>
        <p:spPr>
          <a:xfrm>
            <a:off x="5483377" y="3073678"/>
            <a:ext cx="4363519" cy="1803635"/>
          </a:xfrm>
          <a:prstGeom prst="rect">
            <a:avLst/>
          </a:prstGeom>
        </p:spPr>
        <p:txBody>
          <a:bodyPr vert="horz" wrap="square" lIns="0" tIns="92075" rIns="0" bIns="0" rtlCol="0">
            <a:spAutoFit/>
          </a:bodyPr>
          <a:lstStyle/>
          <a:p>
            <a:pPr marL="12700">
              <a:lnSpc>
                <a:spcPct val="150000"/>
              </a:lnSpc>
              <a:spcBef>
                <a:spcPts val="490"/>
              </a:spcBef>
            </a:pPr>
            <a:r>
              <a:rPr lang="ja-JP" altLang="en-US" sz="1400" b="0" spc="25" dirty="0">
                <a:solidFill>
                  <a:srgbClr val="231F20"/>
                </a:solidFill>
                <a:latin typeface="A-OTF リュウミン Pr6N M-KL"/>
                <a:cs typeface="A-OTF リュウミン Pr6N M-KL"/>
              </a:rPr>
              <a:t>医療的ケアについては、保護者等、実際に実施している人から方法等の引継ぎを行います。</a:t>
            </a:r>
            <a:r>
              <a:rPr lang="ja-JP" altLang="en-US" sz="1400" spc="25" dirty="0">
                <a:solidFill>
                  <a:srgbClr val="231F20"/>
                </a:solidFill>
                <a:latin typeface="A-OTF リュウミン Pr6N M-KL"/>
                <a:cs typeface="A-OTF リュウミン Pr6N M-KL"/>
              </a:rPr>
              <a:t>また、</a:t>
            </a:r>
            <a:r>
              <a:rPr lang="ja-JP" altLang="en-US" sz="1400" b="0" spc="25" dirty="0">
                <a:solidFill>
                  <a:srgbClr val="231F20"/>
                </a:solidFill>
                <a:latin typeface="A-OTF リュウミン Pr6N M-KL"/>
                <a:cs typeface="A-OTF リュウミン Pr6N M-KL"/>
              </a:rPr>
              <a:t>必要に応じて、利用希望者の自宅を訪問し、在宅時のケアの方法、日常の生活の様子等を確認します。</a:t>
            </a:r>
          </a:p>
          <a:p>
            <a:pPr marL="12700">
              <a:lnSpc>
                <a:spcPct val="150000"/>
              </a:lnSpc>
              <a:spcBef>
                <a:spcPts val="490"/>
              </a:spcBef>
            </a:pPr>
            <a:endParaRPr lang="ja-JP" altLang="en-US" sz="1400" b="0" spc="25" dirty="0">
              <a:solidFill>
                <a:srgbClr val="231F20"/>
              </a:solidFill>
              <a:latin typeface="A-OTF リュウミン Pr6N M-KL"/>
              <a:cs typeface="A-OTF リュウミン Pr6N M-KL"/>
            </a:endParaRPr>
          </a:p>
        </p:txBody>
      </p:sp>
      <p:sp>
        <p:nvSpPr>
          <p:cNvPr id="25" name="正方形/長方形 24">
            <a:extLst>
              <a:ext uri="{FF2B5EF4-FFF2-40B4-BE49-F238E27FC236}">
                <a16:creationId xmlns:a16="http://schemas.microsoft.com/office/drawing/2014/main" xmlns="" id="{3E68E762-AB3D-4308-ABDA-EDBD00080175}"/>
              </a:ext>
            </a:extLst>
          </p:cNvPr>
          <p:cNvSpPr/>
          <p:nvPr/>
        </p:nvSpPr>
        <p:spPr>
          <a:xfrm>
            <a:off x="560705" y="1843506"/>
            <a:ext cx="4481195" cy="3963935"/>
          </a:xfrm>
          <a:prstGeom prst="rect">
            <a:avLst/>
          </a:prstGeom>
          <a:noFill/>
          <a:ln w="12700">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テキスト ボックス 25">
            <a:extLst>
              <a:ext uri="{FF2B5EF4-FFF2-40B4-BE49-F238E27FC236}">
                <a16:creationId xmlns:a16="http://schemas.microsoft.com/office/drawing/2014/main" xmlns="" id="{9374234D-D38C-4353-BB74-7982324E2795}"/>
              </a:ext>
            </a:extLst>
          </p:cNvPr>
          <p:cNvSpPr txBox="1"/>
          <p:nvPr/>
        </p:nvSpPr>
        <p:spPr>
          <a:xfrm>
            <a:off x="1209190" y="1987341"/>
            <a:ext cx="3173538" cy="307777"/>
          </a:xfrm>
          <a:prstGeom prst="rect">
            <a:avLst/>
          </a:prstGeom>
          <a:solidFill>
            <a:schemeClr val="tx1"/>
          </a:solidFill>
          <a:ln>
            <a:solidFill>
              <a:schemeClr val="tx1"/>
            </a:solidFill>
          </a:ln>
        </p:spPr>
        <p:txBody>
          <a:bodyPr wrap="square" rtlCol="0">
            <a:spAutoFit/>
          </a:bodyPr>
          <a:lstStyle/>
          <a:p>
            <a:pPr algn="ctr"/>
            <a:r>
              <a:rPr lang="ja-JP" altLang="en-US" sz="1400" b="1" dirty="0">
                <a:solidFill>
                  <a:schemeClr val="bg1"/>
                </a:solidFill>
              </a:rPr>
              <a:t>利用希望者からの情報収集項目例</a:t>
            </a:r>
            <a:endParaRPr kumimoji="1" lang="en-US" altLang="ja-JP" sz="1400" b="1" dirty="0">
              <a:solidFill>
                <a:schemeClr val="bg1"/>
              </a:solidFill>
            </a:endParaRPr>
          </a:p>
        </p:txBody>
      </p:sp>
      <p:sp>
        <p:nvSpPr>
          <p:cNvPr id="2" name="スライド番号プレースホルダー 1"/>
          <p:cNvSpPr>
            <a:spLocks noGrp="1"/>
          </p:cNvSpPr>
          <p:nvPr>
            <p:ph type="sldNum" sz="quarter" idx="7"/>
          </p:nvPr>
        </p:nvSpPr>
        <p:spPr/>
        <p:txBody>
          <a:bodyPr/>
          <a:lstStyle/>
          <a:p>
            <a:fld id="{B6F15528-21DE-4FAA-801E-634DDDAF4B2B}" type="slidenum">
              <a:rPr lang="en-US" altLang="ja-JP" smtClean="0"/>
              <a:pPr/>
              <a:t>52</a:t>
            </a:fld>
            <a:endParaRPr lang="ja-JP" altLang="en-US" dirty="0"/>
          </a:p>
        </p:txBody>
      </p:sp>
    </p:spTree>
    <p:extLst>
      <p:ext uri="{BB962C8B-B14F-4D97-AF65-F5344CB8AC3E}">
        <p14:creationId xmlns:p14="http://schemas.microsoft.com/office/powerpoint/2010/main" val="1409839268"/>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0" y="0"/>
            <a:ext cx="10079990" cy="7543800"/>
            <a:chOff x="0" y="0"/>
            <a:chExt cx="10079990" cy="7543800"/>
          </a:xfrm>
        </p:grpSpPr>
        <p:sp>
          <p:nvSpPr>
            <p:cNvPr id="3" name="object 3"/>
            <p:cNvSpPr/>
            <p:nvPr/>
          </p:nvSpPr>
          <p:spPr>
            <a:xfrm>
              <a:off x="0" y="0"/>
              <a:ext cx="10072278" cy="7543596"/>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9516389" y="7044409"/>
              <a:ext cx="563880" cy="172085"/>
            </a:xfrm>
            <a:custGeom>
              <a:avLst/>
              <a:gdLst/>
              <a:ahLst/>
              <a:cxnLst/>
              <a:rect l="l" t="t" r="r" b="b"/>
              <a:pathLst>
                <a:path w="563879" h="172084">
                  <a:moveTo>
                    <a:pt x="563397" y="0"/>
                  </a:moveTo>
                  <a:lnTo>
                    <a:pt x="0" y="0"/>
                  </a:lnTo>
                  <a:lnTo>
                    <a:pt x="220459" y="171475"/>
                  </a:lnTo>
                  <a:lnTo>
                    <a:pt x="563397" y="171475"/>
                  </a:lnTo>
                  <a:lnTo>
                    <a:pt x="563397" y="0"/>
                  </a:lnTo>
                  <a:close/>
                </a:path>
              </a:pathLst>
            </a:custGeom>
            <a:solidFill>
              <a:srgbClr val="284278"/>
            </a:solidFill>
          </p:spPr>
          <p:txBody>
            <a:bodyPr wrap="square" lIns="0" tIns="0" rIns="0" bIns="0" rtlCol="0"/>
            <a:lstStyle/>
            <a:p>
              <a:endParaRPr/>
            </a:p>
          </p:txBody>
        </p:sp>
        <p:sp>
          <p:nvSpPr>
            <p:cNvPr id="5" name="object 5"/>
            <p:cNvSpPr/>
            <p:nvPr/>
          </p:nvSpPr>
          <p:spPr>
            <a:xfrm>
              <a:off x="9099965" y="7044411"/>
              <a:ext cx="636905" cy="172085"/>
            </a:xfrm>
            <a:custGeom>
              <a:avLst/>
              <a:gdLst/>
              <a:ahLst/>
              <a:cxnLst/>
              <a:rect l="l" t="t" r="r" b="b"/>
              <a:pathLst>
                <a:path w="636904" h="172084">
                  <a:moveTo>
                    <a:pt x="416420" y="0"/>
                  </a:moveTo>
                  <a:lnTo>
                    <a:pt x="0" y="0"/>
                  </a:lnTo>
                  <a:lnTo>
                    <a:pt x="0" y="171462"/>
                  </a:lnTo>
                  <a:lnTo>
                    <a:pt x="636879" y="171462"/>
                  </a:lnTo>
                  <a:lnTo>
                    <a:pt x="416420" y="0"/>
                  </a:lnTo>
                  <a:close/>
                </a:path>
              </a:pathLst>
            </a:custGeom>
            <a:solidFill>
              <a:srgbClr val="231F20"/>
            </a:solidFill>
          </p:spPr>
          <p:txBody>
            <a:bodyPr wrap="square" lIns="0" tIns="0" rIns="0" bIns="0" rtlCol="0"/>
            <a:lstStyle/>
            <a:p>
              <a:endParaRPr/>
            </a:p>
          </p:txBody>
        </p:sp>
      </p:grpSp>
      <p:sp>
        <p:nvSpPr>
          <p:cNvPr id="6" name="object 6"/>
          <p:cNvSpPr txBox="1">
            <a:spLocks noGrp="1"/>
          </p:cNvSpPr>
          <p:nvPr>
            <p:ph type="title"/>
          </p:nvPr>
        </p:nvSpPr>
        <p:spPr>
          <a:xfrm>
            <a:off x="530304" y="1962204"/>
            <a:ext cx="7330996" cy="2638223"/>
          </a:xfrm>
          <a:prstGeom prst="rect">
            <a:avLst/>
          </a:prstGeom>
        </p:spPr>
        <p:txBody>
          <a:bodyPr vert="horz" wrap="square" lIns="0" tIns="189230" rIns="0" bIns="0" rtlCol="0">
            <a:spAutoFit/>
          </a:bodyPr>
          <a:lstStyle/>
          <a:p>
            <a:pPr marL="57150">
              <a:lnSpc>
                <a:spcPct val="100000"/>
              </a:lnSpc>
              <a:spcBef>
                <a:spcPts val="1490"/>
              </a:spcBef>
            </a:pPr>
            <a:r>
              <a:rPr lang="ja-JP" altLang="en-US" sz="6000" b="0" i="0" spc="-105" dirty="0">
                <a:solidFill>
                  <a:srgbClr val="215198"/>
                </a:solidFill>
                <a:latin typeface="A-OTF リュウミン Pr6N M-KL"/>
                <a:cs typeface="A-OTF リュウミン Pr6N M-KL"/>
              </a:rPr>
              <a:t>（</a:t>
            </a:r>
            <a:r>
              <a:rPr lang="en-US" altLang="ja-JP" sz="6000" b="0" i="0" spc="-105" dirty="0">
                <a:solidFill>
                  <a:srgbClr val="215198"/>
                </a:solidFill>
                <a:latin typeface="A-OTF リュウミン Pr6N M-KL"/>
                <a:cs typeface="A-OTF リュウミン Pr6N M-KL"/>
              </a:rPr>
              <a:t>3</a:t>
            </a:r>
            <a:r>
              <a:rPr lang="ja-JP" altLang="en-US" sz="6000" b="0" i="0" spc="-105" dirty="0">
                <a:solidFill>
                  <a:srgbClr val="215198"/>
                </a:solidFill>
                <a:latin typeface="A-OTF リュウミン Pr6N M-KL"/>
                <a:cs typeface="A-OTF リュウミン Pr6N M-KL"/>
              </a:rPr>
              <a:t>）</a:t>
            </a:r>
            <a:endParaRPr sz="6000" dirty="0">
              <a:latin typeface="A-OTF リュウミン Pr6N M-KL"/>
              <a:cs typeface="A-OTF リュウミン Pr6N M-KL"/>
            </a:endParaRPr>
          </a:p>
          <a:p>
            <a:pPr marL="12700" marR="5080">
              <a:lnSpc>
                <a:spcPct val="104200"/>
              </a:lnSpc>
              <a:spcBef>
                <a:spcPts val="875"/>
              </a:spcBef>
            </a:pPr>
            <a:r>
              <a:rPr lang="ja-JP" altLang="en-US" sz="4800" b="0" i="0" dirty="0">
                <a:solidFill>
                  <a:srgbClr val="215198"/>
                </a:solidFill>
                <a:latin typeface="A-OTF リュウミン Pr6N M-KL"/>
                <a:cs typeface="A-OTF リュウミン Pr6N M-KL"/>
              </a:rPr>
              <a:t>主治医からの情報収集</a:t>
            </a:r>
            <a:r>
              <a:rPr lang="en-US" altLang="ja-JP" sz="4800" b="0" i="0" dirty="0">
                <a:solidFill>
                  <a:srgbClr val="215198"/>
                </a:solidFill>
                <a:latin typeface="A-OTF リュウミン Pr6N M-KL"/>
                <a:cs typeface="A-OTF リュウミン Pr6N M-KL"/>
              </a:rPr>
              <a:t/>
            </a:r>
            <a:br>
              <a:rPr lang="en-US" altLang="ja-JP" sz="4800" b="0" i="0" dirty="0">
                <a:solidFill>
                  <a:srgbClr val="215198"/>
                </a:solidFill>
                <a:latin typeface="A-OTF リュウミン Pr6N M-KL"/>
                <a:cs typeface="A-OTF リュウミン Pr6N M-KL"/>
              </a:rPr>
            </a:br>
            <a:r>
              <a:rPr lang="ja-JP" altLang="en-US" sz="4000" b="0" i="0" dirty="0">
                <a:solidFill>
                  <a:srgbClr val="215198"/>
                </a:solidFill>
                <a:latin typeface="A-OTF リュウミン Pr6N M-KL"/>
                <a:cs typeface="A-OTF リュウミン Pr6N M-KL"/>
              </a:rPr>
              <a:t>（</a:t>
            </a:r>
            <a:r>
              <a:rPr lang="en-US" altLang="ja-JP" sz="4000" b="0" i="0" dirty="0">
                <a:solidFill>
                  <a:srgbClr val="215198"/>
                </a:solidFill>
                <a:latin typeface="A-OTF リュウミン Pr6N M-KL"/>
                <a:cs typeface="A-OTF リュウミン Pr6N M-KL"/>
              </a:rPr>
              <a:t>#</a:t>
            </a:r>
            <a:r>
              <a:rPr lang="ja-JP" altLang="en-US" sz="4000" b="0" i="0" dirty="0">
                <a:solidFill>
                  <a:srgbClr val="215198"/>
                </a:solidFill>
                <a:latin typeface="A-OTF リュウミン Pr6N M-KL"/>
                <a:cs typeface="A-OTF リュウミン Pr6N M-KL"/>
              </a:rPr>
              <a:t>指示書） </a:t>
            </a:r>
            <a:endParaRPr sz="4800" dirty="0">
              <a:latin typeface="A-OTF リュウミン Pr6N M-KL"/>
              <a:cs typeface="A-OTF リュウミン Pr6N M-KL"/>
            </a:endParaRPr>
          </a:p>
        </p:txBody>
      </p:sp>
      <p:sp>
        <p:nvSpPr>
          <p:cNvPr id="8" name="object 8"/>
          <p:cNvSpPr txBox="1"/>
          <p:nvPr/>
        </p:nvSpPr>
        <p:spPr>
          <a:xfrm>
            <a:off x="6261100" y="747471"/>
            <a:ext cx="3810000" cy="394980"/>
          </a:xfrm>
          <a:prstGeom prst="rect">
            <a:avLst/>
          </a:prstGeom>
        </p:spPr>
        <p:txBody>
          <a:bodyPr vert="horz" wrap="square" lIns="0" tIns="12700" rIns="0" bIns="0" rtlCol="0">
            <a:spAutoFit/>
          </a:bodyPr>
          <a:lstStyle/>
          <a:p>
            <a:pPr marL="12700">
              <a:lnSpc>
                <a:spcPct val="100000"/>
              </a:lnSpc>
              <a:spcBef>
                <a:spcPts val="100"/>
              </a:spcBef>
            </a:pPr>
            <a:r>
              <a:rPr lang="en-US" altLang="ja-JP" sz="1200" b="0" dirty="0">
                <a:solidFill>
                  <a:srgbClr val="284278"/>
                </a:solidFill>
                <a:latin typeface="A-OTF リュウミン Pr6N M-KL"/>
                <a:cs typeface="A-OTF リュウミン Pr6N M-KL"/>
              </a:rPr>
              <a:t>Part</a:t>
            </a:r>
            <a:r>
              <a:rPr lang="ja-JP" altLang="en-US" sz="1200" b="0" spc="-45" dirty="0">
                <a:solidFill>
                  <a:srgbClr val="284278"/>
                </a:solidFill>
                <a:latin typeface="A-OTF リュウミン Pr6N M-KL"/>
                <a:cs typeface="A-OTF リュウミン Pr6N M-KL"/>
              </a:rPr>
              <a:t> </a:t>
            </a:r>
            <a:r>
              <a:rPr lang="en-US" altLang="ja-JP" sz="1200" b="0" spc="-45" dirty="0">
                <a:solidFill>
                  <a:srgbClr val="284278"/>
                </a:solidFill>
                <a:latin typeface="A-OTF リュウミン Pr6N M-KL"/>
                <a:cs typeface="A-OTF リュウミン Pr6N M-KL"/>
              </a:rPr>
              <a:t>Ⅳ</a:t>
            </a:r>
            <a:r>
              <a:rPr lang="en-US" altLang="ja-JP" sz="1200" b="0" dirty="0">
                <a:solidFill>
                  <a:srgbClr val="284278"/>
                </a:solidFill>
                <a:latin typeface="A-OTF リュウミン Pr6N M-KL"/>
                <a:cs typeface="A-OTF リュウミン Pr6N M-KL"/>
              </a:rPr>
              <a:t>.</a:t>
            </a:r>
            <a:r>
              <a:rPr lang="ja-JP" altLang="en-US" sz="1200" b="0" dirty="0">
                <a:solidFill>
                  <a:srgbClr val="284278"/>
                </a:solidFill>
                <a:latin typeface="A-OTF リュウミン Pr6N M-KL"/>
                <a:cs typeface="A-OTF リュウミン Pr6N M-KL"/>
              </a:rPr>
              <a:t>　</a:t>
            </a:r>
            <a:r>
              <a:rPr lang="ja-JP" altLang="en-US" sz="1200" b="0" spc="-45" dirty="0">
                <a:solidFill>
                  <a:srgbClr val="284278"/>
                </a:solidFill>
                <a:latin typeface="A-OTF リュウミン Pr6N M-KL"/>
                <a:cs typeface="A-OTF リュウミン Pr6N M-KL"/>
              </a:rPr>
              <a:t>医療的ケア児者受入れの流れ</a:t>
            </a:r>
          </a:p>
          <a:p>
            <a:pPr marL="12700">
              <a:lnSpc>
                <a:spcPct val="100000"/>
              </a:lnSpc>
              <a:spcBef>
                <a:spcPts val="100"/>
              </a:spcBef>
            </a:pPr>
            <a:endParaRPr lang="ja-JP" altLang="en-US" sz="1200" dirty="0">
              <a:latin typeface="A-OTF リュウミン Pr6N M-KL"/>
              <a:cs typeface="A-OTF リュウミン Pr6N M-KL"/>
            </a:endParaRPr>
          </a:p>
        </p:txBody>
      </p:sp>
      <p:sp>
        <p:nvSpPr>
          <p:cNvPr id="9" name="object 9"/>
          <p:cNvSpPr/>
          <p:nvPr/>
        </p:nvSpPr>
        <p:spPr>
          <a:xfrm>
            <a:off x="15633" y="982154"/>
            <a:ext cx="10054590" cy="13335"/>
          </a:xfrm>
          <a:custGeom>
            <a:avLst/>
            <a:gdLst/>
            <a:ahLst/>
            <a:cxnLst/>
            <a:rect l="l" t="t" r="r" b="b"/>
            <a:pathLst>
              <a:path w="10054590" h="13334">
                <a:moveTo>
                  <a:pt x="10054082" y="0"/>
                </a:moveTo>
                <a:lnTo>
                  <a:pt x="0" y="0"/>
                </a:lnTo>
                <a:lnTo>
                  <a:pt x="0" y="12712"/>
                </a:lnTo>
                <a:lnTo>
                  <a:pt x="10054082" y="12712"/>
                </a:lnTo>
                <a:lnTo>
                  <a:pt x="10054082" y="0"/>
                </a:lnTo>
                <a:close/>
              </a:path>
            </a:pathLst>
          </a:custGeom>
          <a:solidFill>
            <a:srgbClr val="284278"/>
          </a:solidFill>
        </p:spPr>
        <p:txBody>
          <a:bodyPr wrap="square" lIns="0" tIns="0" rIns="0" bIns="0" rtlCol="0"/>
          <a:lstStyle/>
          <a:p>
            <a:endParaRPr/>
          </a:p>
        </p:txBody>
      </p:sp>
      <p:sp>
        <p:nvSpPr>
          <p:cNvPr id="10" name="object 10"/>
          <p:cNvSpPr/>
          <p:nvPr/>
        </p:nvSpPr>
        <p:spPr>
          <a:xfrm>
            <a:off x="15633" y="544702"/>
            <a:ext cx="10059035" cy="172085"/>
          </a:xfrm>
          <a:custGeom>
            <a:avLst/>
            <a:gdLst/>
            <a:ahLst/>
            <a:cxnLst/>
            <a:rect l="l" t="t" r="r" b="b"/>
            <a:pathLst>
              <a:path w="10059035" h="172084">
                <a:moveTo>
                  <a:pt x="10058793" y="0"/>
                </a:moveTo>
                <a:lnTo>
                  <a:pt x="0" y="0"/>
                </a:lnTo>
                <a:lnTo>
                  <a:pt x="0" y="171881"/>
                </a:lnTo>
                <a:lnTo>
                  <a:pt x="10058793" y="171881"/>
                </a:lnTo>
                <a:lnTo>
                  <a:pt x="10058793" y="0"/>
                </a:lnTo>
                <a:close/>
              </a:path>
            </a:pathLst>
          </a:custGeom>
          <a:solidFill>
            <a:srgbClr val="284278"/>
          </a:solidFill>
        </p:spPr>
        <p:txBody>
          <a:bodyPr wrap="square" lIns="0" tIns="0" rIns="0" bIns="0" rtlCol="0"/>
          <a:lstStyle/>
          <a:p>
            <a:endParaRPr/>
          </a:p>
        </p:txBody>
      </p:sp>
      <p:sp>
        <p:nvSpPr>
          <p:cNvPr id="7" name="スライド番号プレースホルダー 6"/>
          <p:cNvSpPr>
            <a:spLocks noGrp="1"/>
          </p:cNvSpPr>
          <p:nvPr>
            <p:ph type="sldNum" sz="quarter" idx="7"/>
          </p:nvPr>
        </p:nvSpPr>
        <p:spPr/>
        <p:txBody>
          <a:bodyPr/>
          <a:lstStyle/>
          <a:p>
            <a:fld id="{B6F15528-21DE-4FAA-801E-634DDDAF4B2B}" type="slidenum">
              <a:rPr lang="en-US" altLang="ja-JP" smtClean="0"/>
              <a:pPr/>
              <a:t>53</a:t>
            </a:fld>
            <a:endParaRPr lang="ja-JP" altLang="en-US" dirty="0"/>
          </a:p>
        </p:txBody>
      </p:sp>
    </p:spTree>
    <p:extLst>
      <p:ext uri="{BB962C8B-B14F-4D97-AF65-F5344CB8AC3E}">
        <p14:creationId xmlns:p14="http://schemas.microsoft.com/office/powerpoint/2010/main" val="3600058008"/>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p:nvPr/>
        </p:nvSpPr>
        <p:spPr>
          <a:xfrm>
            <a:off x="7046553" y="879480"/>
            <a:ext cx="2794797" cy="197490"/>
          </a:xfrm>
          <a:prstGeom prst="rect">
            <a:avLst/>
          </a:prstGeom>
        </p:spPr>
        <p:txBody>
          <a:bodyPr vert="horz" wrap="square" lIns="0" tIns="12700" rIns="0" bIns="0" rtlCol="0">
            <a:spAutoFit/>
          </a:bodyPr>
          <a:lstStyle/>
          <a:p>
            <a:pPr marL="12700">
              <a:lnSpc>
                <a:spcPct val="100000"/>
              </a:lnSpc>
              <a:spcBef>
                <a:spcPts val="100"/>
              </a:spcBef>
            </a:pPr>
            <a:r>
              <a:rPr sz="1200" b="0" dirty="0">
                <a:solidFill>
                  <a:srgbClr val="284278"/>
                </a:solidFill>
                <a:latin typeface="A-OTF リュウミン Pr6N M-KL"/>
                <a:cs typeface="A-OTF リュウミン Pr6N M-KL"/>
              </a:rPr>
              <a:t>(</a:t>
            </a:r>
            <a:r>
              <a:rPr lang="ja-JP" altLang="en-US" sz="1200" b="0" dirty="0">
                <a:solidFill>
                  <a:srgbClr val="284278"/>
                </a:solidFill>
                <a:latin typeface="A-OTF リュウミン Pr6N M-KL"/>
                <a:cs typeface="A-OTF リュウミン Pr6N M-KL"/>
              </a:rPr>
              <a:t>３</a:t>
            </a:r>
            <a:r>
              <a:rPr sz="1200" b="0" dirty="0">
                <a:solidFill>
                  <a:srgbClr val="284278"/>
                </a:solidFill>
                <a:latin typeface="A-OTF リュウミン Pr6N M-KL"/>
                <a:cs typeface="A-OTF リュウミン Pr6N M-KL"/>
              </a:rPr>
              <a:t>)</a:t>
            </a:r>
            <a:r>
              <a:rPr lang="ja-JP" altLang="en-US" sz="1200" b="0" spc="-80" dirty="0">
                <a:solidFill>
                  <a:srgbClr val="284278"/>
                </a:solidFill>
                <a:latin typeface="A-OTF リュウミン Pr6N M-KL"/>
                <a:cs typeface="A-OTF リュウミン Pr6N M-KL"/>
              </a:rPr>
              <a:t>主治医からの情報収集（</a:t>
            </a:r>
            <a:r>
              <a:rPr lang="en-US" altLang="ja-JP" sz="1200" spc="-80" dirty="0">
                <a:solidFill>
                  <a:srgbClr val="284278"/>
                </a:solidFill>
                <a:latin typeface="A-OTF リュウミン Pr6N M-KL"/>
                <a:cs typeface="A-OTF リュウミン Pr6N M-KL"/>
              </a:rPr>
              <a:t>#</a:t>
            </a:r>
            <a:r>
              <a:rPr lang="ja-JP" altLang="en-US" sz="1200" b="0" spc="-80" dirty="0">
                <a:solidFill>
                  <a:srgbClr val="284278"/>
                </a:solidFill>
                <a:latin typeface="A-OTF リュウミン Pr6N M-KL"/>
                <a:cs typeface="A-OTF リュウミン Pr6N M-KL"/>
              </a:rPr>
              <a:t>指示書） </a:t>
            </a:r>
            <a:endParaRPr sz="1200" dirty="0">
              <a:latin typeface="A-OTF リュウミン Pr6N M-KL"/>
              <a:cs typeface="A-OTF リュウミン Pr6N M-KL"/>
            </a:endParaRPr>
          </a:p>
        </p:txBody>
      </p:sp>
      <p:grpSp>
        <p:nvGrpSpPr>
          <p:cNvPr id="6" name="object 6"/>
          <p:cNvGrpSpPr/>
          <p:nvPr/>
        </p:nvGrpSpPr>
        <p:grpSpPr>
          <a:xfrm>
            <a:off x="8663" y="15233"/>
            <a:ext cx="10066020" cy="1259205"/>
            <a:chOff x="8663" y="15233"/>
            <a:chExt cx="10066020" cy="1259205"/>
          </a:xfrm>
        </p:grpSpPr>
        <p:sp>
          <p:nvSpPr>
            <p:cNvPr id="7" name="object 7"/>
            <p:cNvSpPr/>
            <p:nvPr/>
          </p:nvSpPr>
          <p:spPr>
            <a:xfrm>
              <a:off x="5771845" y="15239"/>
              <a:ext cx="4302760" cy="701675"/>
            </a:xfrm>
            <a:custGeom>
              <a:avLst/>
              <a:gdLst/>
              <a:ahLst/>
              <a:cxnLst/>
              <a:rect l="l" t="t" r="r" b="b"/>
              <a:pathLst>
                <a:path w="4302759" h="701675">
                  <a:moveTo>
                    <a:pt x="4302582" y="529475"/>
                  </a:moveTo>
                  <a:lnTo>
                    <a:pt x="1066965" y="529475"/>
                  </a:lnTo>
                  <a:lnTo>
                    <a:pt x="597877" y="0"/>
                  </a:lnTo>
                  <a:lnTo>
                    <a:pt x="146519" y="529475"/>
                  </a:lnTo>
                  <a:lnTo>
                    <a:pt x="146088" y="529971"/>
                  </a:lnTo>
                  <a:lnTo>
                    <a:pt x="0" y="701357"/>
                  </a:lnTo>
                  <a:lnTo>
                    <a:pt x="4302582" y="701357"/>
                  </a:lnTo>
                  <a:lnTo>
                    <a:pt x="4302582" y="529475"/>
                  </a:lnTo>
                  <a:close/>
                </a:path>
              </a:pathLst>
            </a:custGeom>
            <a:solidFill>
              <a:srgbClr val="284278"/>
            </a:solidFill>
          </p:spPr>
          <p:txBody>
            <a:bodyPr wrap="square" lIns="0" tIns="0" rIns="0" bIns="0" rtlCol="0"/>
            <a:lstStyle/>
            <a:p>
              <a:endParaRPr/>
            </a:p>
          </p:txBody>
        </p:sp>
        <p:sp>
          <p:nvSpPr>
            <p:cNvPr id="8" name="object 8"/>
            <p:cNvSpPr/>
            <p:nvPr/>
          </p:nvSpPr>
          <p:spPr>
            <a:xfrm>
              <a:off x="8663" y="15233"/>
              <a:ext cx="6361430" cy="1259205"/>
            </a:xfrm>
            <a:custGeom>
              <a:avLst/>
              <a:gdLst/>
              <a:ahLst/>
              <a:cxnLst/>
              <a:rect l="l" t="t" r="r" b="b"/>
              <a:pathLst>
                <a:path w="6361430" h="1259205">
                  <a:moveTo>
                    <a:pt x="6361074" y="0"/>
                  </a:moveTo>
                  <a:lnTo>
                    <a:pt x="0" y="0"/>
                  </a:lnTo>
                  <a:lnTo>
                    <a:pt x="0" y="1259179"/>
                  </a:lnTo>
                  <a:lnTo>
                    <a:pt x="5286997" y="1259179"/>
                  </a:lnTo>
                  <a:lnTo>
                    <a:pt x="6361074" y="0"/>
                  </a:lnTo>
                  <a:close/>
                </a:path>
              </a:pathLst>
            </a:custGeom>
            <a:solidFill>
              <a:srgbClr val="215198"/>
            </a:solidFill>
          </p:spPr>
          <p:txBody>
            <a:bodyPr wrap="square" lIns="0" tIns="0" rIns="0" bIns="0" rtlCol="0"/>
            <a:lstStyle/>
            <a:p>
              <a:endParaRPr/>
            </a:p>
          </p:txBody>
        </p:sp>
      </p:grpSp>
      <p:sp>
        <p:nvSpPr>
          <p:cNvPr id="9" name="object 9"/>
          <p:cNvSpPr txBox="1">
            <a:spLocks noGrp="1"/>
          </p:cNvSpPr>
          <p:nvPr>
            <p:ph type="title"/>
          </p:nvPr>
        </p:nvSpPr>
        <p:spPr>
          <a:xfrm>
            <a:off x="1356846" y="644835"/>
            <a:ext cx="4144307" cy="382156"/>
          </a:xfrm>
          <a:prstGeom prst="rect">
            <a:avLst/>
          </a:prstGeom>
        </p:spPr>
        <p:txBody>
          <a:bodyPr vert="horz" wrap="square" lIns="0" tIns="12700" rIns="0" bIns="0" rtlCol="0">
            <a:spAutoFit/>
          </a:bodyPr>
          <a:lstStyle/>
          <a:p>
            <a:pPr marL="12700">
              <a:lnSpc>
                <a:spcPct val="100000"/>
              </a:lnSpc>
              <a:spcBef>
                <a:spcPts val="100"/>
              </a:spcBef>
            </a:pPr>
            <a:r>
              <a:rPr lang="ja-JP" altLang="en-US" sz="2400" b="0" i="0" spc="-85" dirty="0">
                <a:latin typeface="A-OTF リュウミン Pr6N M-KL"/>
                <a:cs typeface="A-OTF リュウミン Pr6N M-KL"/>
              </a:rPr>
              <a:t>情報収集の内容例</a:t>
            </a:r>
            <a:endParaRPr sz="2400" dirty="0">
              <a:latin typeface="A-OTF リュウミン Pr6N M-KL"/>
              <a:cs typeface="A-OTF リュウミン Pr6N M-KL"/>
            </a:endParaRPr>
          </a:p>
        </p:txBody>
      </p:sp>
      <p:sp>
        <p:nvSpPr>
          <p:cNvPr id="10" name="object 10"/>
          <p:cNvSpPr txBox="1"/>
          <p:nvPr/>
        </p:nvSpPr>
        <p:spPr>
          <a:xfrm>
            <a:off x="462483" y="380450"/>
            <a:ext cx="762000" cy="936154"/>
          </a:xfrm>
          <a:prstGeom prst="rect">
            <a:avLst/>
          </a:prstGeom>
        </p:spPr>
        <p:txBody>
          <a:bodyPr vert="horz" wrap="square" lIns="0" tIns="12700" rIns="0" bIns="0" rtlCol="0">
            <a:spAutoFit/>
          </a:bodyPr>
          <a:lstStyle/>
          <a:p>
            <a:pPr marL="12700">
              <a:lnSpc>
                <a:spcPct val="100000"/>
              </a:lnSpc>
              <a:spcBef>
                <a:spcPts val="100"/>
              </a:spcBef>
            </a:pPr>
            <a:r>
              <a:rPr sz="6000" b="0" spc="-105" dirty="0">
                <a:solidFill>
                  <a:srgbClr val="FFFFFF"/>
                </a:solidFill>
                <a:latin typeface="A-OTF リュウミン Pr6N M-KL"/>
                <a:cs typeface="A-OTF リュウミン Pr6N M-KL"/>
              </a:rPr>
              <a:t>0</a:t>
            </a:r>
            <a:r>
              <a:rPr lang="en-US" altLang="ja-JP" sz="6000" b="0" spc="-105" dirty="0">
                <a:solidFill>
                  <a:srgbClr val="FFFFFF"/>
                </a:solidFill>
                <a:latin typeface="A-OTF リュウミン Pr6N M-KL"/>
                <a:cs typeface="A-OTF リュウミン Pr6N M-KL"/>
              </a:rPr>
              <a:t>1</a:t>
            </a:r>
            <a:endParaRPr sz="6000" dirty="0">
              <a:latin typeface="A-OTF リュウミン Pr6N M-KL"/>
              <a:cs typeface="A-OTF リュウミン Pr6N M-KL"/>
            </a:endParaRPr>
          </a:p>
        </p:txBody>
      </p:sp>
      <p:sp>
        <p:nvSpPr>
          <p:cNvPr id="11" name="object 11"/>
          <p:cNvSpPr/>
          <p:nvPr/>
        </p:nvSpPr>
        <p:spPr>
          <a:xfrm>
            <a:off x="5372201" y="1266366"/>
            <a:ext cx="4711599"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grpSp>
        <p:nvGrpSpPr>
          <p:cNvPr id="12" name="object 12"/>
          <p:cNvGrpSpPr/>
          <p:nvPr/>
        </p:nvGrpSpPr>
        <p:grpSpPr>
          <a:xfrm>
            <a:off x="9099959" y="7044409"/>
            <a:ext cx="980440" cy="172085"/>
            <a:chOff x="9099959" y="7044409"/>
            <a:chExt cx="980440" cy="172085"/>
          </a:xfrm>
        </p:grpSpPr>
        <p:sp>
          <p:nvSpPr>
            <p:cNvPr id="13" name="object 13"/>
            <p:cNvSpPr/>
            <p:nvPr/>
          </p:nvSpPr>
          <p:spPr>
            <a:xfrm>
              <a:off x="9516378" y="7044409"/>
              <a:ext cx="563880" cy="172085"/>
            </a:xfrm>
            <a:custGeom>
              <a:avLst/>
              <a:gdLst/>
              <a:ahLst/>
              <a:cxnLst/>
              <a:rect l="l" t="t" r="r" b="b"/>
              <a:pathLst>
                <a:path w="563879" h="172084">
                  <a:moveTo>
                    <a:pt x="563410" y="0"/>
                  </a:moveTo>
                  <a:lnTo>
                    <a:pt x="0" y="0"/>
                  </a:lnTo>
                  <a:lnTo>
                    <a:pt x="220459" y="171475"/>
                  </a:lnTo>
                  <a:lnTo>
                    <a:pt x="563410" y="171475"/>
                  </a:lnTo>
                  <a:lnTo>
                    <a:pt x="563410" y="0"/>
                  </a:lnTo>
                  <a:close/>
                </a:path>
              </a:pathLst>
            </a:custGeom>
            <a:solidFill>
              <a:srgbClr val="284278"/>
            </a:solidFill>
          </p:spPr>
          <p:txBody>
            <a:bodyPr wrap="square" lIns="0" tIns="0" rIns="0" bIns="0" rtlCol="0"/>
            <a:lstStyle/>
            <a:p>
              <a:endParaRPr/>
            </a:p>
          </p:txBody>
        </p:sp>
        <p:sp>
          <p:nvSpPr>
            <p:cNvPr id="14" name="object 14"/>
            <p:cNvSpPr/>
            <p:nvPr/>
          </p:nvSpPr>
          <p:spPr>
            <a:xfrm>
              <a:off x="9099959" y="7044412"/>
              <a:ext cx="636905" cy="172085"/>
            </a:xfrm>
            <a:custGeom>
              <a:avLst/>
              <a:gdLst/>
              <a:ahLst/>
              <a:cxnLst/>
              <a:rect l="l" t="t" r="r" b="b"/>
              <a:pathLst>
                <a:path w="636904" h="172084">
                  <a:moveTo>
                    <a:pt x="416420" y="0"/>
                  </a:moveTo>
                  <a:lnTo>
                    <a:pt x="0" y="0"/>
                  </a:lnTo>
                  <a:lnTo>
                    <a:pt x="0" y="171462"/>
                  </a:lnTo>
                  <a:lnTo>
                    <a:pt x="636879" y="171462"/>
                  </a:lnTo>
                  <a:lnTo>
                    <a:pt x="416420" y="0"/>
                  </a:lnTo>
                  <a:close/>
                </a:path>
              </a:pathLst>
            </a:custGeom>
            <a:solidFill>
              <a:srgbClr val="231F20"/>
            </a:solidFill>
          </p:spPr>
          <p:txBody>
            <a:bodyPr wrap="square" lIns="0" tIns="0" rIns="0" bIns="0" rtlCol="0"/>
            <a:lstStyle/>
            <a:p>
              <a:endParaRPr/>
            </a:p>
          </p:txBody>
        </p:sp>
      </p:grpSp>
      <p:sp>
        <p:nvSpPr>
          <p:cNvPr id="16" name="object 2">
            <a:extLst>
              <a:ext uri="{FF2B5EF4-FFF2-40B4-BE49-F238E27FC236}">
                <a16:creationId xmlns:a16="http://schemas.microsoft.com/office/drawing/2014/main" xmlns="" id="{561CD2EF-AB4F-41A8-A37D-739685200DC5}"/>
              </a:ext>
            </a:extLst>
          </p:cNvPr>
          <p:cNvSpPr txBox="1"/>
          <p:nvPr/>
        </p:nvSpPr>
        <p:spPr>
          <a:xfrm>
            <a:off x="5483377" y="1343025"/>
            <a:ext cx="4020301" cy="1366721"/>
          </a:xfrm>
          <a:prstGeom prst="rect">
            <a:avLst/>
          </a:prstGeom>
        </p:spPr>
        <p:txBody>
          <a:bodyPr vert="horz" wrap="square" lIns="0" tIns="92075" rIns="0" bIns="0" rtlCol="0">
            <a:spAutoFit/>
          </a:bodyPr>
          <a:lstStyle/>
          <a:p>
            <a:pPr marL="12700">
              <a:lnSpc>
                <a:spcPct val="100000"/>
              </a:lnSpc>
              <a:spcBef>
                <a:spcPts val="725"/>
              </a:spcBef>
            </a:pPr>
            <a:r>
              <a:rPr lang="ja-JP" altLang="en-US" b="1" dirty="0">
                <a:solidFill>
                  <a:srgbClr val="EF4136"/>
                </a:solidFill>
                <a:latin typeface="A-OTF リュウミン Pr6N EB-KL"/>
                <a:cs typeface="A-OTF リュウミン Pr6N EB-KL"/>
              </a:rPr>
              <a:t>情報収集の内容例</a:t>
            </a:r>
            <a:r>
              <a:rPr sz="1800" b="1" dirty="0">
                <a:solidFill>
                  <a:srgbClr val="EF4136"/>
                </a:solidFill>
                <a:latin typeface="A-OTF リュウミン Pr6N EB-KL"/>
                <a:cs typeface="A-OTF リュウミン Pr6N EB-KL"/>
              </a:rPr>
              <a:t>：</a:t>
            </a:r>
            <a:endParaRPr sz="1800" dirty="0">
              <a:latin typeface="A-OTF リュウミン Pr6N EB-KL"/>
              <a:cs typeface="A-OTF リュウミン Pr6N EB-KL"/>
            </a:endParaRPr>
          </a:p>
          <a:p>
            <a:pPr marL="12700">
              <a:lnSpc>
                <a:spcPct val="150000"/>
              </a:lnSpc>
              <a:spcBef>
                <a:spcPts val="490"/>
              </a:spcBef>
            </a:pPr>
            <a:r>
              <a:rPr lang="ja-JP" altLang="en-US" sz="1400" b="0" spc="25" dirty="0">
                <a:solidFill>
                  <a:srgbClr val="231F20"/>
                </a:solidFill>
                <a:latin typeface="A-OTF リュウミン Pr6N M-KL"/>
                <a:cs typeface="A-OTF リュウミン Pr6N M-KL"/>
              </a:rPr>
              <a:t>医療的ケア実施にあたっては、利用希望者の主治医より以下のような事項について情報収集を行い、ケアの内容についての具体的な指示を受けます。</a:t>
            </a:r>
          </a:p>
        </p:txBody>
      </p:sp>
      <p:sp>
        <p:nvSpPr>
          <p:cNvPr id="20" name="object 2">
            <a:extLst>
              <a:ext uri="{FF2B5EF4-FFF2-40B4-BE49-F238E27FC236}">
                <a16:creationId xmlns:a16="http://schemas.microsoft.com/office/drawing/2014/main" xmlns="" id="{9DEE1AAD-A1E0-47E9-B471-9F4F00327E0A}"/>
              </a:ext>
            </a:extLst>
          </p:cNvPr>
          <p:cNvSpPr txBox="1"/>
          <p:nvPr/>
        </p:nvSpPr>
        <p:spPr>
          <a:xfrm>
            <a:off x="5573527" y="3012227"/>
            <a:ext cx="4163338" cy="2288447"/>
          </a:xfrm>
          <a:prstGeom prst="rect">
            <a:avLst/>
          </a:prstGeom>
        </p:spPr>
        <p:txBody>
          <a:bodyPr vert="horz" wrap="square" lIns="0" tIns="92075" rIns="0" bIns="0" rtlCol="0">
            <a:spAutoFit/>
          </a:bodyPr>
          <a:lstStyle/>
          <a:p>
            <a:pPr marL="12700">
              <a:lnSpc>
                <a:spcPct val="150000"/>
              </a:lnSpc>
              <a:spcBef>
                <a:spcPts val="490"/>
              </a:spcBef>
            </a:pPr>
            <a:r>
              <a:rPr lang="ja-JP" altLang="en-US" sz="1400" spc="25" dirty="0">
                <a:solidFill>
                  <a:srgbClr val="231F20"/>
                </a:solidFill>
                <a:latin typeface="A-OTF リュウミン Pr6N M-KL"/>
                <a:cs typeface="A-OTF リュウミン Pr6N M-KL"/>
              </a:rPr>
              <a:t>■</a:t>
            </a:r>
            <a:r>
              <a:rPr lang="ja-JP" altLang="en-US" sz="1400" b="0" spc="25" dirty="0">
                <a:solidFill>
                  <a:srgbClr val="231F20"/>
                </a:solidFill>
                <a:latin typeface="A-OTF リュウミン Pr6N M-KL"/>
                <a:cs typeface="A-OTF リュウミン Pr6N M-KL"/>
              </a:rPr>
              <a:t>主たる傷病名・傷病の経過</a:t>
            </a:r>
          </a:p>
          <a:p>
            <a:pPr marL="12700">
              <a:lnSpc>
                <a:spcPct val="150000"/>
              </a:lnSpc>
              <a:spcBef>
                <a:spcPts val="490"/>
              </a:spcBef>
            </a:pPr>
            <a:r>
              <a:rPr lang="ja-JP" altLang="en-US" sz="1400" spc="25" dirty="0">
                <a:solidFill>
                  <a:srgbClr val="231F20"/>
                </a:solidFill>
                <a:latin typeface="A-OTF リュウミン Pr6N M-KL"/>
                <a:cs typeface="A-OTF リュウミン Pr6N M-KL"/>
              </a:rPr>
              <a:t>■</a:t>
            </a:r>
            <a:r>
              <a:rPr lang="ja-JP" altLang="en-US" sz="1400" b="0" spc="25" dirty="0">
                <a:solidFill>
                  <a:srgbClr val="231F20"/>
                </a:solidFill>
                <a:latin typeface="A-OTF リュウミン Pr6N M-KL"/>
                <a:cs typeface="A-OTF リュウミン Pr6N M-KL"/>
              </a:rPr>
              <a:t>必要となる医療的ケアと装着・使用医療機器</a:t>
            </a:r>
          </a:p>
          <a:p>
            <a:pPr marL="12700">
              <a:lnSpc>
                <a:spcPct val="150000"/>
              </a:lnSpc>
              <a:spcBef>
                <a:spcPts val="490"/>
              </a:spcBef>
            </a:pPr>
            <a:r>
              <a:rPr lang="ja-JP" altLang="en-US" sz="1400" spc="25" dirty="0">
                <a:solidFill>
                  <a:srgbClr val="231F20"/>
                </a:solidFill>
                <a:latin typeface="A-OTF リュウミン Pr6N M-KL"/>
                <a:cs typeface="A-OTF リュウミン Pr6N M-KL"/>
              </a:rPr>
              <a:t>■</a:t>
            </a:r>
            <a:r>
              <a:rPr lang="ja-JP" altLang="en-US" sz="1400" b="0" spc="25" dirty="0">
                <a:solidFill>
                  <a:srgbClr val="231F20"/>
                </a:solidFill>
                <a:latin typeface="A-OTF リュウミン Pr6N M-KL"/>
                <a:cs typeface="A-OTF リュウミン Pr6N M-KL"/>
              </a:rPr>
              <a:t>投与中の薬剤・薬剤の用法・用量</a:t>
            </a:r>
          </a:p>
          <a:p>
            <a:pPr marL="12700">
              <a:lnSpc>
                <a:spcPct val="150000"/>
              </a:lnSpc>
              <a:spcBef>
                <a:spcPts val="490"/>
              </a:spcBef>
            </a:pPr>
            <a:r>
              <a:rPr lang="ja-JP" altLang="en-US" sz="1400" spc="25" dirty="0">
                <a:solidFill>
                  <a:srgbClr val="231F20"/>
                </a:solidFill>
                <a:latin typeface="A-OTF リュウミン Pr6N M-KL"/>
                <a:cs typeface="A-OTF リュウミン Pr6N M-KL"/>
              </a:rPr>
              <a:t>■</a:t>
            </a:r>
            <a:r>
              <a:rPr lang="ja-JP" altLang="en-US" sz="1400" b="0" spc="25" dirty="0">
                <a:solidFill>
                  <a:srgbClr val="231F20"/>
                </a:solidFill>
                <a:latin typeface="A-OTF リュウミン Pr6N M-KL"/>
                <a:cs typeface="A-OTF リュウミン Pr6N M-KL"/>
              </a:rPr>
              <a:t>配慮事項（アレルギーへの対応や気管カニューレ・胃ろう・腸ろう抜去時の対応方法等）</a:t>
            </a:r>
          </a:p>
          <a:p>
            <a:pPr marL="12700">
              <a:lnSpc>
                <a:spcPct val="150000"/>
              </a:lnSpc>
              <a:spcBef>
                <a:spcPts val="490"/>
              </a:spcBef>
            </a:pPr>
            <a:r>
              <a:rPr lang="ja-JP" altLang="en-US" sz="1400" spc="25" dirty="0">
                <a:solidFill>
                  <a:srgbClr val="231F20"/>
                </a:solidFill>
                <a:latin typeface="A-OTF リュウミン Pr6N M-KL"/>
                <a:cs typeface="A-OTF リュウミン Pr6N M-KL"/>
              </a:rPr>
              <a:t>■</a:t>
            </a:r>
            <a:r>
              <a:rPr lang="ja-JP" altLang="en-US" sz="1400" b="0" spc="25" dirty="0">
                <a:solidFill>
                  <a:srgbClr val="231F20"/>
                </a:solidFill>
                <a:latin typeface="A-OTF リュウミン Pr6N M-KL"/>
                <a:cs typeface="A-OTF リュウミン Pr6N M-KL"/>
              </a:rPr>
              <a:t>緊急時の対応方法、連絡先　　　　　　　　　　　　等</a:t>
            </a:r>
          </a:p>
        </p:txBody>
      </p:sp>
      <p:sp>
        <p:nvSpPr>
          <p:cNvPr id="17" name="object 3">
            <a:extLst>
              <a:ext uri="{FF2B5EF4-FFF2-40B4-BE49-F238E27FC236}">
                <a16:creationId xmlns:a16="http://schemas.microsoft.com/office/drawing/2014/main" xmlns="" id="{1D104C68-E79A-457F-8070-EB7CE3CCB87E}"/>
              </a:ext>
            </a:extLst>
          </p:cNvPr>
          <p:cNvSpPr txBox="1"/>
          <p:nvPr/>
        </p:nvSpPr>
        <p:spPr>
          <a:xfrm>
            <a:off x="559752" y="6899298"/>
            <a:ext cx="4114800" cy="462306"/>
          </a:xfrm>
          <a:prstGeom prst="rect">
            <a:avLst/>
          </a:prstGeom>
        </p:spPr>
        <p:txBody>
          <a:bodyPr vert="horz" wrap="square" lIns="0" tIns="92075" rIns="0" bIns="0" rtlCol="0">
            <a:spAutoFit/>
          </a:bodyPr>
          <a:lstStyle/>
          <a:p>
            <a:pPr marL="12700">
              <a:lnSpc>
                <a:spcPct val="100000"/>
              </a:lnSpc>
            </a:pPr>
            <a:r>
              <a:rPr lang="ja-JP" altLang="en-US" sz="800" spc="20" dirty="0">
                <a:solidFill>
                  <a:srgbClr val="231F20"/>
                </a:solidFill>
                <a:latin typeface="+mn-ea"/>
                <a:cs typeface="A-OTF リュウミン Pr6N M-KL"/>
              </a:rPr>
              <a:t>障害児通所支援事業所等における安全な医療的ケアの実施体制の構築に関する調査研究</a:t>
            </a:r>
          </a:p>
          <a:p>
            <a:pPr marL="12700">
              <a:lnSpc>
                <a:spcPct val="100000"/>
              </a:lnSpc>
            </a:pPr>
            <a:r>
              <a:rPr lang="ja-JP" altLang="en-US" sz="800" spc="20" dirty="0">
                <a:solidFill>
                  <a:srgbClr val="231F20"/>
                </a:solidFill>
                <a:latin typeface="+mn-ea"/>
                <a:cs typeface="A-OTF リュウミン Pr6N M-KL"/>
              </a:rPr>
              <a:t>みずほ情報総研株式会社</a:t>
            </a:r>
          </a:p>
          <a:p>
            <a:pPr marL="12700">
              <a:lnSpc>
                <a:spcPct val="100000"/>
              </a:lnSpc>
            </a:pPr>
            <a:r>
              <a:rPr lang="en-US" altLang="ja-JP" sz="800" spc="20" dirty="0">
                <a:solidFill>
                  <a:srgbClr val="231F20"/>
                </a:solidFill>
                <a:latin typeface="+mn-ea"/>
                <a:cs typeface="A-OTF リュウミン Pr6N M-KL"/>
              </a:rPr>
              <a:t>【</a:t>
            </a:r>
            <a:r>
              <a:rPr lang="en-US" altLang="ja-JP" sz="800" dirty="0" err="1">
                <a:latin typeface="+mn-ea"/>
                <a:cs typeface="A-OTF リュウミン Pr6N M-KL"/>
              </a:rPr>
              <a:t>Part.Ⅳ</a:t>
            </a:r>
            <a:r>
              <a:rPr lang="en-US" altLang="ja-JP" sz="800" spc="20" dirty="0">
                <a:solidFill>
                  <a:srgbClr val="231F20"/>
                </a:solidFill>
                <a:latin typeface="+mn-ea"/>
                <a:cs typeface="A-OTF リュウミン Pr6N M-KL"/>
              </a:rPr>
              <a:t>】</a:t>
            </a:r>
            <a:r>
              <a:rPr lang="ja-JP" altLang="en-US" sz="800" spc="20" dirty="0">
                <a:solidFill>
                  <a:srgbClr val="231F20"/>
                </a:solidFill>
                <a:latin typeface="+mn-ea"/>
                <a:cs typeface="A-OTF リュウミン Pr6N M-KL"/>
              </a:rPr>
              <a:t>医療的ケア児者受入れの流れ</a:t>
            </a:r>
          </a:p>
        </p:txBody>
      </p:sp>
      <p:sp>
        <p:nvSpPr>
          <p:cNvPr id="19" name="object 11">
            <a:extLst>
              <a:ext uri="{FF2B5EF4-FFF2-40B4-BE49-F238E27FC236}">
                <a16:creationId xmlns:a16="http://schemas.microsoft.com/office/drawing/2014/main" xmlns="" id="{122D83B1-C0AA-4379-9EC5-00FCFA3C60EE}"/>
              </a:ext>
            </a:extLst>
          </p:cNvPr>
          <p:cNvSpPr/>
          <p:nvPr/>
        </p:nvSpPr>
        <p:spPr>
          <a:xfrm>
            <a:off x="546100" y="6859906"/>
            <a:ext cx="9524048"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sp>
        <p:nvSpPr>
          <p:cNvPr id="2" name="スライド番号プレースホルダー 1"/>
          <p:cNvSpPr>
            <a:spLocks noGrp="1"/>
          </p:cNvSpPr>
          <p:nvPr>
            <p:ph type="sldNum" sz="quarter" idx="7"/>
          </p:nvPr>
        </p:nvSpPr>
        <p:spPr/>
        <p:txBody>
          <a:bodyPr/>
          <a:lstStyle/>
          <a:p>
            <a:fld id="{B6F15528-21DE-4FAA-801E-634DDDAF4B2B}" type="slidenum">
              <a:rPr lang="en-US" altLang="ja-JP" smtClean="0"/>
              <a:pPr/>
              <a:t>54</a:t>
            </a:fld>
            <a:endParaRPr lang="ja-JP" altLang="en-US" dirty="0"/>
          </a:p>
        </p:txBody>
      </p:sp>
      <p:pic>
        <p:nvPicPr>
          <p:cNvPr id="15" name="図 14"/>
          <p:cNvPicPr>
            <a:picLocks noChangeAspect="1"/>
          </p:cNvPicPr>
          <p:nvPr/>
        </p:nvPicPr>
        <p:blipFill>
          <a:blip r:embed="rId2"/>
          <a:stretch>
            <a:fillRect/>
          </a:stretch>
        </p:blipFill>
        <p:spPr>
          <a:xfrm>
            <a:off x="1699045" y="2615391"/>
            <a:ext cx="3317566" cy="3882032"/>
          </a:xfrm>
          <a:prstGeom prst="rect">
            <a:avLst/>
          </a:prstGeom>
          <a:ln>
            <a:solidFill>
              <a:schemeClr val="bg1">
                <a:lumMod val="50000"/>
              </a:schemeClr>
            </a:solidFill>
          </a:ln>
        </p:spPr>
      </p:pic>
      <p:pic>
        <p:nvPicPr>
          <p:cNvPr id="4" name="図 3"/>
          <p:cNvPicPr>
            <a:picLocks noChangeAspect="1"/>
          </p:cNvPicPr>
          <p:nvPr/>
        </p:nvPicPr>
        <p:blipFill>
          <a:blip r:embed="rId3"/>
          <a:stretch>
            <a:fillRect/>
          </a:stretch>
        </p:blipFill>
        <p:spPr>
          <a:xfrm>
            <a:off x="526067" y="1758414"/>
            <a:ext cx="3263766" cy="4373020"/>
          </a:xfrm>
          <a:prstGeom prst="rect">
            <a:avLst/>
          </a:prstGeom>
          <a:ln>
            <a:solidFill>
              <a:schemeClr val="bg1">
                <a:lumMod val="50000"/>
              </a:schemeClr>
            </a:solidFill>
          </a:ln>
        </p:spPr>
      </p:pic>
      <p:sp>
        <p:nvSpPr>
          <p:cNvPr id="23" name="テキスト ボックス 22">
            <a:extLst>
              <a:ext uri="{FF2B5EF4-FFF2-40B4-BE49-F238E27FC236}">
                <a16:creationId xmlns:a16="http://schemas.microsoft.com/office/drawing/2014/main" xmlns="" id="{27DDCC3C-BFE6-4594-823C-632B54EA14DF}"/>
              </a:ext>
            </a:extLst>
          </p:cNvPr>
          <p:cNvSpPr txBox="1"/>
          <p:nvPr/>
        </p:nvSpPr>
        <p:spPr>
          <a:xfrm>
            <a:off x="1320843" y="1355891"/>
            <a:ext cx="2487272" cy="307777"/>
          </a:xfrm>
          <a:prstGeom prst="rect">
            <a:avLst/>
          </a:prstGeom>
          <a:noFill/>
          <a:ln>
            <a:solidFill>
              <a:schemeClr val="tx1"/>
            </a:solidFill>
          </a:ln>
        </p:spPr>
        <p:txBody>
          <a:bodyPr wrap="square" rtlCol="0">
            <a:spAutoFit/>
          </a:bodyPr>
          <a:lstStyle/>
          <a:p>
            <a:pPr algn="ctr"/>
            <a:r>
              <a:rPr kumimoji="1" lang="ja-JP" altLang="en-US" sz="1400" b="1" dirty="0"/>
              <a:t>主治医指示書の例</a:t>
            </a:r>
          </a:p>
        </p:txBody>
      </p:sp>
      <p:sp>
        <p:nvSpPr>
          <p:cNvPr id="24" name="テキスト ボックス 23">
            <a:extLst>
              <a:ext uri="{FF2B5EF4-FFF2-40B4-BE49-F238E27FC236}">
                <a16:creationId xmlns:a16="http://schemas.microsoft.com/office/drawing/2014/main" xmlns="" id="{3347FCFD-4DAD-4D58-9E17-9F6B6AD0FD0D}"/>
              </a:ext>
            </a:extLst>
          </p:cNvPr>
          <p:cNvSpPr txBox="1"/>
          <p:nvPr/>
        </p:nvSpPr>
        <p:spPr>
          <a:xfrm>
            <a:off x="546100" y="6555554"/>
            <a:ext cx="3708000" cy="252000"/>
          </a:xfrm>
          <a:prstGeom prst="rect">
            <a:avLst/>
          </a:prstGeom>
          <a:noFill/>
        </p:spPr>
        <p:txBody>
          <a:bodyPr wrap="square" rtlCol="0">
            <a:spAutoFit/>
          </a:bodyPr>
          <a:lstStyle/>
          <a:p>
            <a:r>
              <a:rPr lang="ja-JP" altLang="en-US" sz="1000" dirty="0"/>
              <a:t>資料提供：特定非営利活動法人　なかのドリーム（おでんくらぶ）</a:t>
            </a:r>
            <a:endParaRPr kumimoji="1" lang="en-US" altLang="ja-JP" sz="1000" dirty="0"/>
          </a:p>
        </p:txBody>
      </p:sp>
    </p:spTree>
    <p:extLst>
      <p:ext uri="{BB962C8B-B14F-4D97-AF65-F5344CB8AC3E}">
        <p14:creationId xmlns:p14="http://schemas.microsoft.com/office/powerpoint/2010/main" val="2486757809"/>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object 6"/>
          <p:cNvGrpSpPr/>
          <p:nvPr/>
        </p:nvGrpSpPr>
        <p:grpSpPr>
          <a:xfrm>
            <a:off x="8663" y="15233"/>
            <a:ext cx="10066020" cy="1259205"/>
            <a:chOff x="8663" y="15233"/>
            <a:chExt cx="10066020" cy="1259205"/>
          </a:xfrm>
        </p:grpSpPr>
        <p:sp>
          <p:nvSpPr>
            <p:cNvPr id="7" name="object 7"/>
            <p:cNvSpPr/>
            <p:nvPr/>
          </p:nvSpPr>
          <p:spPr>
            <a:xfrm>
              <a:off x="5771845" y="15239"/>
              <a:ext cx="4302760" cy="701675"/>
            </a:xfrm>
            <a:custGeom>
              <a:avLst/>
              <a:gdLst/>
              <a:ahLst/>
              <a:cxnLst/>
              <a:rect l="l" t="t" r="r" b="b"/>
              <a:pathLst>
                <a:path w="4302759" h="701675">
                  <a:moveTo>
                    <a:pt x="4302582" y="529475"/>
                  </a:moveTo>
                  <a:lnTo>
                    <a:pt x="1066965" y="529475"/>
                  </a:lnTo>
                  <a:lnTo>
                    <a:pt x="597877" y="0"/>
                  </a:lnTo>
                  <a:lnTo>
                    <a:pt x="146519" y="529475"/>
                  </a:lnTo>
                  <a:lnTo>
                    <a:pt x="146088" y="529971"/>
                  </a:lnTo>
                  <a:lnTo>
                    <a:pt x="0" y="701357"/>
                  </a:lnTo>
                  <a:lnTo>
                    <a:pt x="4302582" y="701357"/>
                  </a:lnTo>
                  <a:lnTo>
                    <a:pt x="4302582" y="529475"/>
                  </a:lnTo>
                  <a:close/>
                </a:path>
              </a:pathLst>
            </a:custGeom>
            <a:solidFill>
              <a:srgbClr val="284278"/>
            </a:solidFill>
          </p:spPr>
          <p:txBody>
            <a:bodyPr wrap="square" lIns="0" tIns="0" rIns="0" bIns="0" rtlCol="0"/>
            <a:lstStyle/>
            <a:p>
              <a:endParaRPr/>
            </a:p>
          </p:txBody>
        </p:sp>
        <p:sp>
          <p:nvSpPr>
            <p:cNvPr id="8" name="object 8"/>
            <p:cNvSpPr/>
            <p:nvPr/>
          </p:nvSpPr>
          <p:spPr>
            <a:xfrm>
              <a:off x="8663" y="15233"/>
              <a:ext cx="6361430" cy="1259205"/>
            </a:xfrm>
            <a:custGeom>
              <a:avLst/>
              <a:gdLst/>
              <a:ahLst/>
              <a:cxnLst/>
              <a:rect l="l" t="t" r="r" b="b"/>
              <a:pathLst>
                <a:path w="6361430" h="1259205">
                  <a:moveTo>
                    <a:pt x="6361074" y="0"/>
                  </a:moveTo>
                  <a:lnTo>
                    <a:pt x="0" y="0"/>
                  </a:lnTo>
                  <a:lnTo>
                    <a:pt x="0" y="1259179"/>
                  </a:lnTo>
                  <a:lnTo>
                    <a:pt x="5286997" y="1259179"/>
                  </a:lnTo>
                  <a:lnTo>
                    <a:pt x="6361074" y="0"/>
                  </a:lnTo>
                  <a:close/>
                </a:path>
              </a:pathLst>
            </a:custGeom>
            <a:solidFill>
              <a:srgbClr val="215198"/>
            </a:solidFill>
          </p:spPr>
          <p:txBody>
            <a:bodyPr wrap="square" lIns="0" tIns="0" rIns="0" bIns="0" rtlCol="0"/>
            <a:lstStyle/>
            <a:p>
              <a:endParaRPr/>
            </a:p>
          </p:txBody>
        </p:sp>
      </p:grpSp>
      <p:sp>
        <p:nvSpPr>
          <p:cNvPr id="9" name="object 9"/>
          <p:cNvSpPr txBox="1">
            <a:spLocks noGrp="1"/>
          </p:cNvSpPr>
          <p:nvPr>
            <p:ph type="title"/>
          </p:nvPr>
        </p:nvSpPr>
        <p:spPr>
          <a:xfrm>
            <a:off x="1356846" y="644835"/>
            <a:ext cx="4144307" cy="382156"/>
          </a:xfrm>
          <a:prstGeom prst="rect">
            <a:avLst/>
          </a:prstGeom>
        </p:spPr>
        <p:txBody>
          <a:bodyPr vert="horz" wrap="square" lIns="0" tIns="12700" rIns="0" bIns="0" rtlCol="0">
            <a:spAutoFit/>
          </a:bodyPr>
          <a:lstStyle/>
          <a:p>
            <a:pPr marL="12700">
              <a:lnSpc>
                <a:spcPct val="100000"/>
              </a:lnSpc>
              <a:spcBef>
                <a:spcPts val="100"/>
              </a:spcBef>
            </a:pPr>
            <a:r>
              <a:rPr lang="ja-JP" altLang="en-US" sz="2400" b="0" i="0" spc="-85" dirty="0">
                <a:latin typeface="A-OTF リュウミン Pr6N M-KL"/>
                <a:cs typeface="A-OTF リュウミン Pr6N M-KL"/>
              </a:rPr>
              <a:t>指示書等の取得</a:t>
            </a:r>
            <a:endParaRPr sz="2400" dirty="0">
              <a:latin typeface="A-OTF リュウミン Pr6N M-KL"/>
              <a:cs typeface="A-OTF リュウミン Pr6N M-KL"/>
            </a:endParaRPr>
          </a:p>
        </p:txBody>
      </p:sp>
      <p:sp>
        <p:nvSpPr>
          <p:cNvPr id="10" name="object 10"/>
          <p:cNvSpPr txBox="1"/>
          <p:nvPr/>
        </p:nvSpPr>
        <p:spPr>
          <a:xfrm>
            <a:off x="462483" y="380450"/>
            <a:ext cx="762000" cy="936154"/>
          </a:xfrm>
          <a:prstGeom prst="rect">
            <a:avLst/>
          </a:prstGeom>
        </p:spPr>
        <p:txBody>
          <a:bodyPr vert="horz" wrap="square" lIns="0" tIns="12700" rIns="0" bIns="0" rtlCol="0">
            <a:spAutoFit/>
          </a:bodyPr>
          <a:lstStyle/>
          <a:p>
            <a:pPr marL="12700">
              <a:lnSpc>
                <a:spcPct val="100000"/>
              </a:lnSpc>
              <a:spcBef>
                <a:spcPts val="100"/>
              </a:spcBef>
            </a:pPr>
            <a:r>
              <a:rPr sz="6000" b="0" spc="-105" dirty="0">
                <a:solidFill>
                  <a:srgbClr val="FFFFFF"/>
                </a:solidFill>
                <a:latin typeface="A-OTF リュウミン Pr6N M-KL"/>
                <a:cs typeface="A-OTF リュウミン Pr6N M-KL"/>
              </a:rPr>
              <a:t>0</a:t>
            </a:r>
            <a:r>
              <a:rPr lang="en-US" altLang="ja-JP" sz="6000" spc="-105" dirty="0">
                <a:solidFill>
                  <a:srgbClr val="FFFFFF"/>
                </a:solidFill>
                <a:latin typeface="A-OTF リュウミン Pr6N M-KL"/>
                <a:cs typeface="A-OTF リュウミン Pr6N M-KL"/>
              </a:rPr>
              <a:t>2</a:t>
            </a:r>
            <a:endParaRPr sz="6000" dirty="0">
              <a:latin typeface="A-OTF リュウミン Pr6N M-KL"/>
              <a:cs typeface="A-OTF リュウミン Pr6N M-KL"/>
            </a:endParaRPr>
          </a:p>
        </p:txBody>
      </p:sp>
      <p:sp>
        <p:nvSpPr>
          <p:cNvPr id="11" name="object 11"/>
          <p:cNvSpPr/>
          <p:nvPr/>
        </p:nvSpPr>
        <p:spPr>
          <a:xfrm>
            <a:off x="5372201" y="1266366"/>
            <a:ext cx="4711599"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grpSp>
        <p:nvGrpSpPr>
          <p:cNvPr id="12" name="object 12"/>
          <p:cNvGrpSpPr/>
          <p:nvPr/>
        </p:nvGrpSpPr>
        <p:grpSpPr>
          <a:xfrm>
            <a:off x="9099959" y="7044409"/>
            <a:ext cx="980440" cy="172085"/>
            <a:chOff x="9099959" y="7044409"/>
            <a:chExt cx="980440" cy="172085"/>
          </a:xfrm>
        </p:grpSpPr>
        <p:sp>
          <p:nvSpPr>
            <p:cNvPr id="13" name="object 13"/>
            <p:cNvSpPr/>
            <p:nvPr/>
          </p:nvSpPr>
          <p:spPr>
            <a:xfrm>
              <a:off x="9516378" y="7044409"/>
              <a:ext cx="563880" cy="172085"/>
            </a:xfrm>
            <a:custGeom>
              <a:avLst/>
              <a:gdLst/>
              <a:ahLst/>
              <a:cxnLst/>
              <a:rect l="l" t="t" r="r" b="b"/>
              <a:pathLst>
                <a:path w="563879" h="172084">
                  <a:moveTo>
                    <a:pt x="563410" y="0"/>
                  </a:moveTo>
                  <a:lnTo>
                    <a:pt x="0" y="0"/>
                  </a:lnTo>
                  <a:lnTo>
                    <a:pt x="220459" y="171475"/>
                  </a:lnTo>
                  <a:lnTo>
                    <a:pt x="563410" y="171475"/>
                  </a:lnTo>
                  <a:lnTo>
                    <a:pt x="563410" y="0"/>
                  </a:lnTo>
                  <a:close/>
                </a:path>
              </a:pathLst>
            </a:custGeom>
            <a:solidFill>
              <a:srgbClr val="284278"/>
            </a:solidFill>
          </p:spPr>
          <p:txBody>
            <a:bodyPr wrap="square" lIns="0" tIns="0" rIns="0" bIns="0" rtlCol="0"/>
            <a:lstStyle/>
            <a:p>
              <a:endParaRPr/>
            </a:p>
          </p:txBody>
        </p:sp>
        <p:sp>
          <p:nvSpPr>
            <p:cNvPr id="14" name="object 14"/>
            <p:cNvSpPr/>
            <p:nvPr/>
          </p:nvSpPr>
          <p:spPr>
            <a:xfrm>
              <a:off x="9099959" y="7044412"/>
              <a:ext cx="636905" cy="172085"/>
            </a:xfrm>
            <a:custGeom>
              <a:avLst/>
              <a:gdLst/>
              <a:ahLst/>
              <a:cxnLst/>
              <a:rect l="l" t="t" r="r" b="b"/>
              <a:pathLst>
                <a:path w="636904" h="172084">
                  <a:moveTo>
                    <a:pt x="416420" y="0"/>
                  </a:moveTo>
                  <a:lnTo>
                    <a:pt x="0" y="0"/>
                  </a:lnTo>
                  <a:lnTo>
                    <a:pt x="0" y="171462"/>
                  </a:lnTo>
                  <a:lnTo>
                    <a:pt x="636879" y="171462"/>
                  </a:lnTo>
                  <a:lnTo>
                    <a:pt x="416420" y="0"/>
                  </a:lnTo>
                  <a:close/>
                </a:path>
              </a:pathLst>
            </a:custGeom>
            <a:solidFill>
              <a:srgbClr val="231F20"/>
            </a:solidFill>
          </p:spPr>
          <p:txBody>
            <a:bodyPr wrap="square" lIns="0" tIns="0" rIns="0" bIns="0" rtlCol="0"/>
            <a:lstStyle/>
            <a:p>
              <a:endParaRPr/>
            </a:p>
          </p:txBody>
        </p:sp>
      </p:grpSp>
      <p:sp>
        <p:nvSpPr>
          <p:cNvPr id="16" name="object 2">
            <a:extLst>
              <a:ext uri="{FF2B5EF4-FFF2-40B4-BE49-F238E27FC236}">
                <a16:creationId xmlns:a16="http://schemas.microsoft.com/office/drawing/2014/main" xmlns="" id="{561CD2EF-AB4F-41A8-A37D-739685200DC5}"/>
              </a:ext>
            </a:extLst>
          </p:cNvPr>
          <p:cNvSpPr txBox="1"/>
          <p:nvPr/>
        </p:nvSpPr>
        <p:spPr>
          <a:xfrm>
            <a:off x="5372201" y="1635985"/>
            <a:ext cx="4591839" cy="4099199"/>
          </a:xfrm>
          <a:prstGeom prst="rect">
            <a:avLst/>
          </a:prstGeom>
        </p:spPr>
        <p:txBody>
          <a:bodyPr vert="horz" wrap="square" lIns="0" tIns="92075" rIns="0" bIns="0" rtlCol="0">
            <a:spAutoFit/>
          </a:bodyPr>
          <a:lstStyle/>
          <a:p>
            <a:pPr marL="12700">
              <a:lnSpc>
                <a:spcPct val="150000"/>
              </a:lnSpc>
              <a:spcBef>
                <a:spcPts val="490"/>
              </a:spcBef>
            </a:pPr>
            <a:r>
              <a:rPr lang="ja-JP" altLang="en-US" sz="1400" b="0" spc="25" dirty="0">
                <a:solidFill>
                  <a:srgbClr val="231F20"/>
                </a:solidFill>
                <a:latin typeface="A-OTF リュウミン Pr6N M-KL"/>
                <a:cs typeface="A-OTF リュウミン Pr6N M-KL"/>
              </a:rPr>
              <a:t>主治医からの情報収集にあたっては、書面で事業所宛てに指示を受けるようにします。指示書は主治医が所定の様式を用いることもありますが、事業所にて得たい内容を的確に把握するために、事業所において様式を定めておきます。</a:t>
            </a:r>
            <a:endParaRPr lang="en-US" altLang="ja-JP" sz="1400" b="0" spc="25" dirty="0">
              <a:solidFill>
                <a:srgbClr val="231F20"/>
              </a:solidFill>
              <a:latin typeface="A-OTF リュウミン Pr6N M-KL"/>
              <a:cs typeface="A-OTF リュウミン Pr6N M-KL"/>
            </a:endParaRPr>
          </a:p>
          <a:p>
            <a:pPr marL="12700">
              <a:lnSpc>
                <a:spcPct val="150000"/>
              </a:lnSpc>
              <a:spcBef>
                <a:spcPts val="490"/>
              </a:spcBef>
            </a:pPr>
            <a:r>
              <a:rPr lang="ja-JP" altLang="en-US" sz="1400" b="0" spc="25" dirty="0">
                <a:solidFill>
                  <a:srgbClr val="231F20"/>
                </a:solidFill>
                <a:latin typeface="A-OTF リュウミン Pr6N M-KL"/>
                <a:cs typeface="A-OTF リュウミン Pr6N M-KL"/>
              </a:rPr>
              <a:t>また、必要に応じて、事業所職員が利用希望者の受診に同行し、追加的な情報収集を行うことも考えられます。</a:t>
            </a:r>
          </a:p>
          <a:p>
            <a:pPr marL="12700">
              <a:lnSpc>
                <a:spcPct val="150000"/>
              </a:lnSpc>
              <a:spcBef>
                <a:spcPts val="490"/>
              </a:spcBef>
            </a:pPr>
            <a:r>
              <a:rPr lang="ja-JP" altLang="en-US" sz="1400" b="0" spc="25" dirty="0">
                <a:solidFill>
                  <a:srgbClr val="231F20"/>
                </a:solidFill>
                <a:latin typeface="A-OTF リュウミン Pr6N M-KL"/>
                <a:cs typeface="A-OTF リュウミン Pr6N M-KL"/>
              </a:rPr>
              <a:t>主治医指示書とは別途</a:t>
            </a:r>
            <a:r>
              <a:rPr lang="ja-JP" altLang="en-US" sz="1400" spc="25" dirty="0">
                <a:solidFill>
                  <a:srgbClr val="231F20"/>
                </a:solidFill>
                <a:latin typeface="A-OTF リュウミン Pr6N M-KL"/>
                <a:cs typeface="A-OTF リュウミン Pr6N M-KL"/>
              </a:rPr>
              <a:t>、介護福祉士及び喀痰吸引等研修を修了した認定</a:t>
            </a:r>
            <a:r>
              <a:rPr lang="ja-JP" altLang="en-US" sz="1400" b="0" spc="25" dirty="0">
                <a:solidFill>
                  <a:srgbClr val="231F20"/>
                </a:solidFill>
                <a:latin typeface="A-OTF リュウミン Pr6N M-KL"/>
                <a:cs typeface="A-OTF リュウミン Pr6N M-KL"/>
              </a:rPr>
              <a:t>特定行為業務従事者が特定行為を実施する場合には、「介護職員等喀痰吸引等指示書」を入手します。指示書以外で文書により主治医より情報収集したい場合は意見書を入手します。</a:t>
            </a:r>
            <a:r>
              <a:rPr lang="ja-JP" altLang="en-US" sz="1400" spc="25" dirty="0">
                <a:solidFill>
                  <a:srgbClr val="231F20"/>
                </a:solidFill>
                <a:latin typeface="A-OTF リュウミン Pr6N M-KL"/>
                <a:cs typeface="A-OTF リュウミン Pr6N M-KL"/>
              </a:rPr>
              <a:t>尚、</a:t>
            </a:r>
            <a:r>
              <a:rPr lang="ja-JP" altLang="en-US" sz="1400" b="0" spc="25" dirty="0">
                <a:solidFill>
                  <a:srgbClr val="231F20"/>
                </a:solidFill>
                <a:latin typeface="A-OTF リュウミン Pr6N M-KL"/>
                <a:cs typeface="A-OTF リュウミン Pr6N M-KL"/>
              </a:rPr>
              <a:t>医療的ケアの内容に変更があった場合には、主治医より文書にて指示を受けます。</a:t>
            </a:r>
          </a:p>
        </p:txBody>
      </p:sp>
      <p:sp>
        <p:nvSpPr>
          <p:cNvPr id="17" name="object 3">
            <a:extLst>
              <a:ext uri="{FF2B5EF4-FFF2-40B4-BE49-F238E27FC236}">
                <a16:creationId xmlns:a16="http://schemas.microsoft.com/office/drawing/2014/main" xmlns="" id="{536B7F61-7220-47E3-ADD7-C0364079CF87}"/>
              </a:ext>
            </a:extLst>
          </p:cNvPr>
          <p:cNvSpPr txBox="1"/>
          <p:nvPr/>
        </p:nvSpPr>
        <p:spPr>
          <a:xfrm>
            <a:off x="559752" y="6899298"/>
            <a:ext cx="4114800" cy="462306"/>
          </a:xfrm>
          <a:prstGeom prst="rect">
            <a:avLst/>
          </a:prstGeom>
        </p:spPr>
        <p:txBody>
          <a:bodyPr vert="horz" wrap="square" lIns="0" tIns="92075" rIns="0" bIns="0" rtlCol="0">
            <a:spAutoFit/>
          </a:bodyPr>
          <a:lstStyle/>
          <a:p>
            <a:pPr marL="12700">
              <a:lnSpc>
                <a:spcPct val="100000"/>
              </a:lnSpc>
            </a:pPr>
            <a:r>
              <a:rPr lang="ja-JP" altLang="en-US" sz="800" spc="20" dirty="0">
                <a:solidFill>
                  <a:srgbClr val="231F20"/>
                </a:solidFill>
                <a:latin typeface="+mn-ea"/>
                <a:cs typeface="A-OTF リュウミン Pr6N M-KL"/>
              </a:rPr>
              <a:t>障害児通所支援事業所等における安全な医療的ケアの実施体制の構築に関する調査研究</a:t>
            </a:r>
          </a:p>
          <a:p>
            <a:pPr marL="12700">
              <a:lnSpc>
                <a:spcPct val="100000"/>
              </a:lnSpc>
            </a:pPr>
            <a:r>
              <a:rPr lang="ja-JP" altLang="en-US" sz="800" spc="20" dirty="0">
                <a:solidFill>
                  <a:srgbClr val="231F20"/>
                </a:solidFill>
                <a:latin typeface="+mn-ea"/>
                <a:cs typeface="A-OTF リュウミン Pr6N M-KL"/>
              </a:rPr>
              <a:t>みずほ情報総研株式会社</a:t>
            </a:r>
          </a:p>
          <a:p>
            <a:pPr marL="12700">
              <a:lnSpc>
                <a:spcPct val="100000"/>
              </a:lnSpc>
            </a:pPr>
            <a:r>
              <a:rPr lang="en-US" altLang="ja-JP" sz="800" spc="20" dirty="0">
                <a:solidFill>
                  <a:srgbClr val="231F20"/>
                </a:solidFill>
                <a:latin typeface="+mn-ea"/>
                <a:cs typeface="A-OTF リュウミン Pr6N M-KL"/>
              </a:rPr>
              <a:t>【</a:t>
            </a:r>
            <a:r>
              <a:rPr lang="en-US" altLang="ja-JP" sz="800" dirty="0" err="1">
                <a:latin typeface="+mn-ea"/>
                <a:cs typeface="A-OTF リュウミン Pr6N M-KL"/>
              </a:rPr>
              <a:t>Part.Ⅳ</a:t>
            </a:r>
            <a:r>
              <a:rPr lang="en-US" altLang="ja-JP" sz="800" spc="20" dirty="0">
                <a:solidFill>
                  <a:srgbClr val="231F20"/>
                </a:solidFill>
                <a:latin typeface="+mn-ea"/>
                <a:cs typeface="A-OTF リュウミン Pr6N M-KL"/>
              </a:rPr>
              <a:t>】</a:t>
            </a:r>
            <a:r>
              <a:rPr lang="ja-JP" altLang="en-US" sz="800" spc="20" dirty="0">
                <a:solidFill>
                  <a:srgbClr val="231F20"/>
                </a:solidFill>
                <a:latin typeface="+mn-ea"/>
                <a:cs typeface="A-OTF リュウミン Pr6N M-KL"/>
              </a:rPr>
              <a:t>医療的ケア児者受入れの流れ</a:t>
            </a:r>
          </a:p>
        </p:txBody>
      </p:sp>
      <p:sp>
        <p:nvSpPr>
          <p:cNvPr id="19" name="object 11">
            <a:extLst>
              <a:ext uri="{FF2B5EF4-FFF2-40B4-BE49-F238E27FC236}">
                <a16:creationId xmlns:a16="http://schemas.microsoft.com/office/drawing/2014/main" xmlns="" id="{429DCB27-2617-424E-9EB1-1B500A9D7687}"/>
              </a:ext>
            </a:extLst>
          </p:cNvPr>
          <p:cNvSpPr/>
          <p:nvPr/>
        </p:nvSpPr>
        <p:spPr>
          <a:xfrm>
            <a:off x="764618" y="6837205"/>
            <a:ext cx="9223845"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sp>
        <p:nvSpPr>
          <p:cNvPr id="20" name="object 2">
            <a:extLst>
              <a:ext uri="{FF2B5EF4-FFF2-40B4-BE49-F238E27FC236}">
                <a16:creationId xmlns:a16="http://schemas.microsoft.com/office/drawing/2014/main" xmlns="" id="{32221983-2D7F-4DBB-86B3-45CABE2C42C9}"/>
              </a:ext>
            </a:extLst>
          </p:cNvPr>
          <p:cNvSpPr txBox="1"/>
          <p:nvPr/>
        </p:nvSpPr>
        <p:spPr>
          <a:xfrm>
            <a:off x="5308124" y="1343025"/>
            <a:ext cx="4591839" cy="369973"/>
          </a:xfrm>
          <a:prstGeom prst="rect">
            <a:avLst/>
          </a:prstGeom>
        </p:spPr>
        <p:txBody>
          <a:bodyPr vert="horz" wrap="square" lIns="0" tIns="92075" rIns="0" bIns="0" rtlCol="0">
            <a:spAutoFit/>
          </a:bodyPr>
          <a:lstStyle/>
          <a:p>
            <a:pPr marL="12700">
              <a:lnSpc>
                <a:spcPct val="100000"/>
              </a:lnSpc>
              <a:spcBef>
                <a:spcPts val="725"/>
              </a:spcBef>
            </a:pPr>
            <a:r>
              <a:rPr lang="ja-JP" altLang="en-US" b="1" dirty="0">
                <a:solidFill>
                  <a:srgbClr val="EF4136"/>
                </a:solidFill>
                <a:latin typeface="A-OTF リュウミン Pr6N EB-KL"/>
                <a:cs typeface="A-OTF リュウミン Pr6N EB-KL"/>
              </a:rPr>
              <a:t>指示書等の取得と更新</a:t>
            </a:r>
            <a:r>
              <a:rPr sz="1800" b="1" dirty="0">
                <a:solidFill>
                  <a:srgbClr val="EF4136"/>
                </a:solidFill>
                <a:latin typeface="A-OTF リュウミン Pr6N EB-KL"/>
                <a:cs typeface="A-OTF リュウミン Pr6N EB-KL"/>
              </a:rPr>
              <a:t>：</a:t>
            </a:r>
            <a:endParaRPr sz="1800" dirty="0">
              <a:latin typeface="A-OTF リュウミン Pr6N EB-KL"/>
              <a:cs typeface="A-OTF リュウミン Pr6N EB-KL"/>
            </a:endParaRPr>
          </a:p>
        </p:txBody>
      </p:sp>
      <p:sp>
        <p:nvSpPr>
          <p:cNvPr id="21" name="object 2">
            <a:extLst>
              <a:ext uri="{FF2B5EF4-FFF2-40B4-BE49-F238E27FC236}">
                <a16:creationId xmlns:a16="http://schemas.microsoft.com/office/drawing/2014/main" xmlns="" id="{12ED19DE-A25C-45B6-8591-7BFF6D051F39}"/>
              </a:ext>
            </a:extLst>
          </p:cNvPr>
          <p:cNvSpPr txBox="1"/>
          <p:nvPr/>
        </p:nvSpPr>
        <p:spPr>
          <a:xfrm>
            <a:off x="5372201" y="5631411"/>
            <a:ext cx="4591839" cy="1062470"/>
          </a:xfrm>
          <a:prstGeom prst="rect">
            <a:avLst/>
          </a:prstGeom>
        </p:spPr>
        <p:txBody>
          <a:bodyPr vert="horz" wrap="square" lIns="0" tIns="92075" rIns="0" bIns="0" rtlCol="0">
            <a:spAutoFit/>
          </a:bodyPr>
          <a:lstStyle/>
          <a:p>
            <a:pPr marL="12700">
              <a:lnSpc>
                <a:spcPct val="150000"/>
              </a:lnSpc>
              <a:spcBef>
                <a:spcPts val="490"/>
              </a:spcBef>
            </a:pPr>
            <a:r>
              <a:rPr lang="ja-JP" altLang="en-US" sz="1400" b="0" spc="25" dirty="0">
                <a:solidFill>
                  <a:srgbClr val="231F20"/>
                </a:solidFill>
                <a:latin typeface="A-OTF リュウミン Pr6N M-KL"/>
                <a:cs typeface="A-OTF リュウミン Pr6N M-KL"/>
              </a:rPr>
              <a:t>主治医からの指示書等の入手は、受診のタイミングに合わせて保護者経由で行われることが多いため一定の期間を要します。また、文書料が求められることがあります。</a:t>
            </a:r>
          </a:p>
        </p:txBody>
      </p:sp>
      <p:sp>
        <p:nvSpPr>
          <p:cNvPr id="22" name="object 5">
            <a:extLst>
              <a:ext uri="{FF2B5EF4-FFF2-40B4-BE49-F238E27FC236}">
                <a16:creationId xmlns:a16="http://schemas.microsoft.com/office/drawing/2014/main" xmlns="" id="{39E489A9-27AE-4BE0-8AC7-CDDC29FFA019}"/>
              </a:ext>
            </a:extLst>
          </p:cNvPr>
          <p:cNvSpPr txBox="1"/>
          <p:nvPr/>
        </p:nvSpPr>
        <p:spPr>
          <a:xfrm>
            <a:off x="7169243" y="878924"/>
            <a:ext cx="2794797" cy="197490"/>
          </a:xfrm>
          <a:prstGeom prst="rect">
            <a:avLst/>
          </a:prstGeom>
        </p:spPr>
        <p:txBody>
          <a:bodyPr vert="horz" wrap="square" lIns="0" tIns="12700" rIns="0" bIns="0" rtlCol="0">
            <a:spAutoFit/>
          </a:bodyPr>
          <a:lstStyle/>
          <a:p>
            <a:pPr marL="12700">
              <a:lnSpc>
                <a:spcPct val="100000"/>
              </a:lnSpc>
              <a:spcBef>
                <a:spcPts val="100"/>
              </a:spcBef>
            </a:pPr>
            <a:r>
              <a:rPr sz="1200" b="0" dirty="0">
                <a:solidFill>
                  <a:srgbClr val="284278"/>
                </a:solidFill>
                <a:latin typeface="A-OTF リュウミン Pr6N M-KL"/>
                <a:cs typeface="A-OTF リュウミン Pr6N M-KL"/>
              </a:rPr>
              <a:t>(</a:t>
            </a:r>
            <a:r>
              <a:rPr lang="ja-JP" altLang="en-US" sz="1200" dirty="0">
                <a:solidFill>
                  <a:srgbClr val="284278"/>
                </a:solidFill>
                <a:latin typeface="A-OTF リュウミン Pr6N M-KL"/>
                <a:cs typeface="A-OTF リュウミン Pr6N M-KL"/>
              </a:rPr>
              <a:t>３</a:t>
            </a:r>
            <a:r>
              <a:rPr sz="1200" b="0" dirty="0">
                <a:solidFill>
                  <a:srgbClr val="284278"/>
                </a:solidFill>
                <a:latin typeface="A-OTF リュウミン Pr6N M-KL"/>
                <a:cs typeface="A-OTF リュウミン Pr6N M-KL"/>
              </a:rPr>
              <a:t>)</a:t>
            </a:r>
            <a:r>
              <a:rPr lang="ja-JP" altLang="en-US" sz="1200" b="0" spc="-80" dirty="0">
                <a:solidFill>
                  <a:srgbClr val="284278"/>
                </a:solidFill>
                <a:latin typeface="A-OTF リュウミン Pr6N M-KL"/>
                <a:cs typeface="A-OTF リュウミン Pr6N M-KL"/>
              </a:rPr>
              <a:t>主治医からの情報収集（</a:t>
            </a:r>
            <a:r>
              <a:rPr lang="en-US" altLang="ja-JP" sz="1200" spc="-80" dirty="0">
                <a:solidFill>
                  <a:srgbClr val="284278"/>
                </a:solidFill>
                <a:latin typeface="A-OTF リュウミン Pr6N M-KL"/>
                <a:cs typeface="A-OTF リュウミン Pr6N M-KL"/>
              </a:rPr>
              <a:t>#</a:t>
            </a:r>
            <a:r>
              <a:rPr lang="ja-JP" altLang="en-US" sz="1200" b="0" spc="-80" dirty="0">
                <a:solidFill>
                  <a:srgbClr val="284278"/>
                </a:solidFill>
                <a:latin typeface="A-OTF リュウミン Pr6N M-KL"/>
                <a:cs typeface="A-OTF リュウミン Pr6N M-KL"/>
              </a:rPr>
              <a:t>指示書） </a:t>
            </a:r>
            <a:endParaRPr sz="1200" dirty="0">
              <a:latin typeface="A-OTF リュウミン Pr6N M-KL"/>
              <a:cs typeface="A-OTF リュウミン Pr6N M-KL"/>
            </a:endParaRPr>
          </a:p>
        </p:txBody>
      </p:sp>
      <p:sp>
        <p:nvSpPr>
          <p:cNvPr id="24" name="テキスト ボックス 23">
            <a:extLst>
              <a:ext uri="{FF2B5EF4-FFF2-40B4-BE49-F238E27FC236}">
                <a16:creationId xmlns:a16="http://schemas.microsoft.com/office/drawing/2014/main" xmlns="" id="{27DDCC3C-BFE6-4594-823C-632B54EA14DF}"/>
              </a:ext>
            </a:extLst>
          </p:cNvPr>
          <p:cNvSpPr txBox="1"/>
          <p:nvPr/>
        </p:nvSpPr>
        <p:spPr>
          <a:xfrm>
            <a:off x="1386293" y="1327655"/>
            <a:ext cx="2487272" cy="307777"/>
          </a:xfrm>
          <a:prstGeom prst="rect">
            <a:avLst/>
          </a:prstGeom>
          <a:noFill/>
          <a:ln>
            <a:solidFill>
              <a:schemeClr val="tx1"/>
            </a:solidFill>
          </a:ln>
        </p:spPr>
        <p:txBody>
          <a:bodyPr wrap="square" rtlCol="0">
            <a:spAutoFit/>
          </a:bodyPr>
          <a:lstStyle/>
          <a:p>
            <a:pPr algn="ctr"/>
            <a:r>
              <a:rPr kumimoji="1" lang="ja-JP" altLang="en-US" sz="1400" b="1" dirty="0"/>
              <a:t>主治医指示書の例</a:t>
            </a:r>
          </a:p>
        </p:txBody>
      </p:sp>
      <p:sp>
        <p:nvSpPr>
          <p:cNvPr id="2" name="スライド番号プレースホルダー 1"/>
          <p:cNvSpPr>
            <a:spLocks noGrp="1"/>
          </p:cNvSpPr>
          <p:nvPr>
            <p:ph type="sldNum" sz="quarter" idx="7"/>
          </p:nvPr>
        </p:nvSpPr>
        <p:spPr/>
        <p:txBody>
          <a:bodyPr/>
          <a:lstStyle/>
          <a:p>
            <a:fld id="{B6F15528-21DE-4FAA-801E-634DDDAF4B2B}" type="slidenum">
              <a:rPr lang="en-US" altLang="ja-JP" smtClean="0"/>
              <a:pPr/>
              <a:t>55</a:t>
            </a:fld>
            <a:endParaRPr lang="ja-JP" altLang="en-US" dirty="0"/>
          </a:p>
        </p:txBody>
      </p:sp>
      <p:sp>
        <p:nvSpPr>
          <p:cNvPr id="25" name="テキスト ボックス 24">
            <a:extLst>
              <a:ext uri="{FF2B5EF4-FFF2-40B4-BE49-F238E27FC236}">
                <a16:creationId xmlns:a16="http://schemas.microsoft.com/office/drawing/2014/main" xmlns="" id="{3347FCFD-4DAD-4D58-9E17-9F6B6AD0FD0D}"/>
              </a:ext>
            </a:extLst>
          </p:cNvPr>
          <p:cNvSpPr txBox="1"/>
          <p:nvPr/>
        </p:nvSpPr>
        <p:spPr>
          <a:xfrm>
            <a:off x="764618" y="6561817"/>
            <a:ext cx="3060000" cy="252000"/>
          </a:xfrm>
          <a:prstGeom prst="rect">
            <a:avLst/>
          </a:prstGeom>
          <a:noFill/>
        </p:spPr>
        <p:txBody>
          <a:bodyPr wrap="square" rtlCol="0">
            <a:spAutoFit/>
          </a:bodyPr>
          <a:lstStyle/>
          <a:p>
            <a:r>
              <a:rPr lang="ja-JP" altLang="en-US" sz="1000" dirty="0"/>
              <a:t>資料提供：社会福祉法人むそう　</a:t>
            </a:r>
            <a:r>
              <a:rPr lang="ja-JP" altLang="en-US" sz="1000" dirty="0" err="1"/>
              <a:t>ほわわ</a:t>
            </a:r>
            <a:r>
              <a:rPr lang="ja-JP" altLang="en-US" sz="1000" dirty="0"/>
              <a:t>世田谷</a:t>
            </a:r>
            <a:endParaRPr kumimoji="1" lang="en-US" altLang="ja-JP" sz="1000" dirty="0"/>
          </a:p>
        </p:txBody>
      </p:sp>
      <p:pic>
        <p:nvPicPr>
          <p:cNvPr id="5" name="図 4"/>
          <p:cNvPicPr>
            <a:picLocks noChangeAspect="1"/>
          </p:cNvPicPr>
          <p:nvPr/>
        </p:nvPicPr>
        <p:blipFill>
          <a:blip r:embed="rId2"/>
          <a:stretch>
            <a:fillRect/>
          </a:stretch>
        </p:blipFill>
        <p:spPr>
          <a:xfrm>
            <a:off x="853348" y="1710185"/>
            <a:ext cx="3553161" cy="4850448"/>
          </a:xfrm>
          <a:prstGeom prst="rect">
            <a:avLst/>
          </a:prstGeom>
          <a:ln>
            <a:solidFill>
              <a:schemeClr val="bg1">
                <a:lumMod val="50000"/>
              </a:schemeClr>
            </a:solidFill>
          </a:ln>
        </p:spPr>
      </p:pic>
    </p:spTree>
    <p:extLst>
      <p:ext uri="{BB962C8B-B14F-4D97-AF65-F5344CB8AC3E}">
        <p14:creationId xmlns:p14="http://schemas.microsoft.com/office/powerpoint/2010/main" val="1752432162"/>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0" y="0"/>
            <a:ext cx="10079990" cy="7543800"/>
            <a:chOff x="0" y="0"/>
            <a:chExt cx="10079990" cy="7543800"/>
          </a:xfrm>
        </p:grpSpPr>
        <p:sp>
          <p:nvSpPr>
            <p:cNvPr id="3" name="object 3"/>
            <p:cNvSpPr/>
            <p:nvPr/>
          </p:nvSpPr>
          <p:spPr>
            <a:xfrm>
              <a:off x="0" y="0"/>
              <a:ext cx="10072278" cy="7543596"/>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9516389" y="7044409"/>
              <a:ext cx="563880" cy="172085"/>
            </a:xfrm>
            <a:custGeom>
              <a:avLst/>
              <a:gdLst/>
              <a:ahLst/>
              <a:cxnLst/>
              <a:rect l="l" t="t" r="r" b="b"/>
              <a:pathLst>
                <a:path w="563879" h="172084">
                  <a:moveTo>
                    <a:pt x="563397" y="0"/>
                  </a:moveTo>
                  <a:lnTo>
                    <a:pt x="0" y="0"/>
                  </a:lnTo>
                  <a:lnTo>
                    <a:pt x="220459" y="171475"/>
                  </a:lnTo>
                  <a:lnTo>
                    <a:pt x="563397" y="171475"/>
                  </a:lnTo>
                  <a:lnTo>
                    <a:pt x="563397" y="0"/>
                  </a:lnTo>
                  <a:close/>
                </a:path>
              </a:pathLst>
            </a:custGeom>
            <a:solidFill>
              <a:srgbClr val="284278"/>
            </a:solidFill>
          </p:spPr>
          <p:txBody>
            <a:bodyPr wrap="square" lIns="0" tIns="0" rIns="0" bIns="0" rtlCol="0"/>
            <a:lstStyle/>
            <a:p>
              <a:endParaRPr/>
            </a:p>
          </p:txBody>
        </p:sp>
        <p:sp>
          <p:nvSpPr>
            <p:cNvPr id="5" name="object 5"/>
            <p:cNvSpPr/>
            <p:nvPr/>
          </p:nvSpPr>
          <p:spPr>
            <a:xfrm>
              <a:off x="9099965" y="7044411"/>
              <a:ext cx="636905" cy="172085"/>
            </a:xfrm>
            <a:custGeom>
              <a:avLst/>
              <a:gdLst/>
              <a:ahLst/>
              <a:cxnLst/>
              <a:rect l="l" t="t" r="r" b="b"/>
              <a:pathLst>
                <a:path w="636904" h="172084">
                  <a:moveTo>
                    <a:pt x="416420" y="0"/>
                  </a:moveTo>
                  <a:lnTo>
                    <a:pt x="0" y="0"/>
                  </a:lnTo>
                  <a:lnTo>
                    <a:pt x="0" y="171462"/>
                  </a:lnTo>
                  <a:lnTo>
                    <a:pt x="636879" y="171462"/>
                  </a:lnTo>
                  <a:lnTo>
                    <a:pt x="416420" y="0"/>
                  </a:lnTo>
                  <a:close/>
                </a:path>
              </a:pathLst>
            </a:custGeom>
            <a:solidFill>
              <a:srgbClr val="231F20"/>
            </a:solidFill>
          </p:spPr>
          <p:txBody>
            <a:bodyPr wrap="square" lIns="0" tIns="0" rIns="0" bIns="0" rtlCol="0"/>
            <a:lstStyle/>
            <a:p>
              <a:endParaRPr/>
            </a:p>
          </p:txBody>
        </p:sp>
      </p:grpSp>
      <p:sp>
        <p:nvSpPr>
          <p:cNvPr id="6" name="object 6"/>
          <p:cNvSpPr txBox="1">
            <a:spLocks noGrp="1"/>
          </p:cNvSpPr>
          <p:nvPr>
            <p:ph type="title"/>
          </p:nvPr>
        </p:nvSpPr>
        <p:spPr>
          <a:xfrm>
            <a:off x="530304" y="1962204"/>
            <a:ext cx="7330996" cy="2736711"/>
          </a:xfrm>
          <a:prstGeom prst="rect">
            <a:avLst/>
          </a:prstGeom>
        </p:spPr>
        <p:txBody>
          <a:bodyPr vert="horz" wrap="square" lIns="0" tIns="189230" rIns="0" bIns="0" rtlCol="0">
            <a:spAutoFit/>
          </a:bodyPr>
          <a:lstStyle/>
          <a:p>
            <a:pPr marL="57150">
              <a:lnSpc>
                <a:spcPct val="100000"/>
              </a:lnSpc>
              <a:spcBef>
                <a:spcPts val="1490"/>
              </a:spcBef>
            </a:pPr>
            <a:r>
              <a:rPr lang="ja-JP" altLang="en-US" sz="6000" b="0" i="0" spc="-105" dirty="0">
                <a:solidFill>
                  <a:srgbClr val="215198"/>
                </a:solidFill>
                <a:latin typeface="A-OTF リュウミン Pr6N M-KL"/>
                <a:cs typeface="A-OTF リュウミン Pr6N M-KL"/>
              </a:rPr>
              <a:t>（</a:t>
            </a:r>
            <a:r>
              <a:rPr lang="en-US" altLang="ja-JP" sz="6000" b="0" i="0" spc="-105" dirty="0">
                <a:solidFill>
                  <a:srgbClr val="215198"/>
                </a:solidFill>
                <a:latin typeface="A-OTF リュウミン Pr6N M-KL"/>
                <a:cs typeface="A-OTF リュウミン Pr6N M-KL"/>
              </a:rPr>
              <a:t>4</a:t>
            </a:r>
            <a:r>
              <a:rPr lang="ja-JP" altLang="en-US" sz="6000" b="0" i="0" spc="-105" dirty="0">
                <a:solidFill>
                  <a:srgbClr val="215198"/>
                </a:solidFill>
                <a:latin typeface="A-OTF リュウミン Pr6N M-KL"/>
                <a:cs typeface="A-OTF リュウミン Pr6N M-KL"/>
              </a:rPr>
              <a:t>）</a:t>
            </a:r>
            <a:endParaRPr sz="6000" dirty="0">
              <a:latin typeface="A-OTF リュウミン Pr6N M-KL"/>
              <a:cs typeface="A-OTF リュウミン Pr6N M-KL"/>
            </a:endParaRPr>
          </a:p>
          <a:p>
            <a:pPr marL="12700" marR="5080">
              <a:lnSpc>
                <a:spcPct val="104200"/>
              </a:lnSpc>
              <a:spcBef>
                <a:spcPts val="875"/>
              </a:spcBef>
            </a:pPr>
            <a:r>
              <a:rPr lang="ja-JP" altLang="en-US" sz="4800" b="0" i="0" dirty="0">
                <a:solidFill>
                  <a:srgbClr val="215198"/>
                </a:solidFill>
                <a:latin typeface="A-OTF リュウミン Pr6N M-KL"/>
                <a:cs typeface="A-OTF リュウミン Pr6N M-KL"/>
              </a:rPr>
              <a:t>関係者からの情報収集</a:t>
            </a:r>
            <a:r>
              <a:rPr lang="en-US" altLang="ja-JP" sz="4800" b="0" i="0" dirty="0">
                <a:solidFill>
                  <a:srgbClr val="215198"/>
                </a:solidFill>
                <a:latin typeface="A-OTF リュウミン Pr6N M-KL"/>
                <a:cs typeface="A-OTF リュウミン Pr6N M-KL"/>
              </a:rPr>
              <a:t/>
            </a:r>
            <a:br>
              <a:rPr lang="en-US" altLang="ja-JP" sz="4800" b="0" i="0" dirty="0">
                <a:solidFill>
                  <a:srgbClr val="215198"/>
                </a:solidFill>
                <a:latin typeface="A-OTF リュウミン Pr6N M-KL"/>
                <a:cs typeface="A-OTF リュウミン Pr6N M-KL"/>
              </a:rPr>
            </a:br>
            <a:endParaRPr sz="4800" dirty="0">
              <a:latin typeface="A-OTF リュウミン Pr6N M-KL"/>
              <a:cs typeface="A-OTF リュウミン Pr6N M-KL"/>
            </a:endParaRPr>
          </a:p>
        </p:txBody>
      </p:sp>
      <p:sp>
        <p:nvSpPr>
          <p:cNvPr id="8" name="object 8"/>
          <p:cNvSpPr txBox="1"/>
          <p:nvPr/>
        </p:nvSpPr>
        <p:spPr>
          <a:xfrm>
            <a:off x="6261100" y="747471"/>
            <a:ext cx="3810000" cy="394980"/>
          </a:xfrm>
          <a:prstGeom prst="rect">
            <a:avLst/>
          </a:prstGeom>
        </p:spPr>
        <p:txBody>
          <a:bodyPr vert="horz" wrap="square" lIns="0" tIns="12700" rIns="0" bIns="0" rtlCol="0">
            <a:spAutoFit/>
          </a:bodyPr>
          <a:lstStyle/>
          <a:p>
            <a:pPr marL="12700">
              <a:lnSpc>
                <a:spcPct val="100000"/>
              </a:lnSpc>
              <a:spcBef>
                <a:spcPts val="100"/>
              </a:spcBef>
            </a:pPr>
            <a:r>
              <a:rPr lang="en-US" altLang="ja-JP" sz="1200" b="0" dirty="0">
                <a:solidFill>
                  <a:srgbClr val="284278"/>
                </a:solidFill>
                <a:latin typeface="A-OTF リュウミン Pr6N M-KL"/>
                <a:cs typeface="A-OTF リュウミン Pr6N M-KL"/>
              </a:rPr>
              <a:t>Part</a:t>
            </a:r>
            <a:r>
              <a:rPr lang="ja-JP" altLang="en-US" sz="1200" b="0" spc="-45" dirty="0">
                <a:solidFill>
                  <a:srgbClr val="284278"/>
                </a:solidFill>
                <a:latin typeface="A-OTF リュウミン Pr6N M-KL"/>
                <a:cs typeface="A-OTF リュウミン Pr6N M-KL"/>
              </a:rPr>
              <a:t> </a:t>
            </a:r>
            <a:r>
              <a:rPr lang="en-US" altLang="ja-JP" sz="1200" b="0" spc="-45" dirty="0">
                <a:solidFill>
                  <a:srgbClr val="284278"/>
                </a:solidFill>
                <a:latin typeface="A-OTF リュウミン Pr6N M-KL"/>
                <a:cs typeface="A-OTF リュウミン Pr6N M-KL"/>
              </a:rPr>
              <a:t>Ⅳ</a:t>
            </a:r>
            <a:r>
              <a:rPr lang="en-US" altLang="ja-JP" sz="1200" b="0" dirty="0">
                <a:solidFill>
                  <a:srgbClr val="284278"/>
                </a:solidFill>
                <a:latin typeface="A-OTF リュウミン Pr6N M-KL"/>
                <a:cs typeface="A-OTF リュウミン Pr6N M-KL"/>
              </a:rPr>
              <a:t>.</a:t>
            </a:r>
            <a:r>
              <a:rPr lang="ja-JP" altLang="en-US" sz="1200" b="0" dirty="0">
                <a:solidFill>
                  <a:srgbClr val="284278"/>
                </a:solidFill>
                <a:latin typeface="A-OTF リュウミン Pr6N M-KL"/>
                <a:cs typeface="A-OTF リュウミン Pr6N M-KL"/>
              </a:rPr>
              <a:t>　</a:t>
            </a:r>
            <a:r>
              <a:rPr lang="ja-JP" altLang="en-US" sz="1200" b="0" spc="-45" dirty="0">
                <a:solidFill>
                  <a:srgbClr val="284278"/>
                </a:solidFill>
                <a:latin typeface="A-OTF リュウミン Pr6N M-KL"/>
                <a:cs typeface="A-OTF リュウミン Pr6N M-KL"/>
              </a:rPr>
              <a:t>医療的ケア児者受入れの流れ</a:t>
            </a:r>
          </a:p>
          <a:p>
            <a:pPr marL="12700">
              <a:lnSpc>
                <a:spcPct val="100000"/>
              </a:lnSpc>
              <a:spcBef>
                <a:spcPts val="100"/>
              </a:spcBef>
            </a:pPr>
            <a:endParaRPr lang="ja-JP" altLang="en-US" sz="1200" dirty="0">
              <a:latin typeface="A-OTF リュウミン Pr6N M-KL"/>
              <a:cs typeface="A-OTF リュウミン Pr6N M-KL"/>
            </a:endParaRPr>
          </a:p>
        </p:txBody>
      </p:sp>
      <p:sp>
        <p:nvSpPr>
          <p:cNvPr id="9" name="object 9"/>
          <p:cNvSpPr/>
          <p:nvPr/>
        </p:nvSpPr>
        <p:spPr>
          <a:xfrm>
            <a:off x="15633" y="982154"/>
            <a:ext cx="10054590" cy="13335"/>
          </a:xfrm>
          <a:custGeom>
            <a:avLst/>
            <a:gdLst/>
            <a:ahLst/>
            <a:cxnLst/>
            <a:rect l="l" t="t" r="r" b="b"/>
            <a:pathLst>
              <a:path w="10054590" h="13334">
                <a:moveTo>
                  <a:pt x="10054082" y="0"/>
                </a:moveTo>
                <a:lnTo>
                  <a:pt x="0" y="0"/>
                </a:lnTo>
                <a:lnTo>
                  <a:pt x="0" y="12712"/>
                </a:lnTo>
                <a:lnTo>
                  <a:pt x="10054082" y="12712"/>
                </a:lnTo>
                <a:lnTo>
                  <a:pt x="10054082" y="0"/>
                </a:lnTo>
                <a:close/>
              </a:path>
            </a:pathLst>
          </a:custGeom>
          <a:solidFill>
            <a:srgbClr val="284278"/>
          </a:solidFill>
        </p:spPr>
        <p:txBody>
          <a:bodyPr wrap="square" lIns="0" tIns="0" rIns="0" bIns="0" rtlCol="0"/>
          <a:lstStyle/>
          <a:p>
            <a:endParaRPr/>
          </a:p>
        </p:txBody>
      </p:sp>
      <p:sp>
        <p:nvSpPr>
          <p:cNvPr id="10" name="object 10"/>
          <p:cNvSpPr/>
          <p:nvPr/>
        </p:nvSpPr>
        <p:spPr>
          <a:xfrm>
            <a:off x="15633" y="544702"/>
            <a:ext cx="10059035" cy="172085"/>
          </a:xfrm>
          <a:custGeom>
            <a:avLst/>
            <a:gdLst/>
            <a:ahLst/>
            <a:cxnLst/>
            <a:rect l="l" t="t" r="r" b="b"/>
            <a:pathLst>
              <a:path w="10059035" h="172084">
                <a:moveTo>
                  <a:pt x="10058793" y="0"/>
                </a:moveTo>
                <a:lnTo>
                  <a:pt x="0" y="0"/>
                </a:lnTo>
                <a:lnTo>
                  <a:pt x="0" y="171881"/>
                </a:lnTo>
                <a:lnTo>
                  <a:pt x="10058793" y="171881"/>
                </a:lnTo>
                <a:lnTo>
                  <a:pt x="10058793" y="0"/>
                </a:lnTo>
                <a:close/>
              </a:path>
            </a:pathLst>
          </a:custGeom>
          <a:solidFill>
            <a:srgbClr val="284278"/>
          </a:solidFill>
        </p:spPr>
        <p:txBody>
          <a:bodyPr wrap="square" lIns="0" tIns="0" rIns="0" bIns="0" rtlCol="0"/>
          <a:lstStyle/>
          <a:p>
            <a:endParaRPr/>
          </a:p>
        </p:txBody>
      </p:sp>
      <p:sp>
        <p:nvSpPr>
          <p:cNvPr id="7" name="スライド番号プレースホルダー 6"/>
          <p:cNvSpPr>
            <a:spLocks noGrp="1"/>
          </p:cNvSpPr>
          <p:nvPr>
            <p:ph type="sldNum" sz="quarter" idx="7"/>
          </p:nvPr>
        </p:nvSpPr>
        <p:spPr/>
        <p:txBody>
          <a:bodyPr/>
          <a:lstStyle/>
          <a:p>
            <a:fld id="{B6F15528-21DE-4FAA-801E-634DDDAF4B2B}" type="slidenum">
              <a:rPr lang="en-US" altLang="ja-JP" smtClean="0"/>
              <a:pPr/>
              <a:t>56</a:t>
            </a:fld>
            <a:endParaRPr lang="ja-JP" altLang="en-US" dirty="0"/>
          </a:p>
        </p:txBody>
      </p:sp>
    </p:spTree>
    <p:extLst>
      <p:ext uri="{BB962C8B-B14F-4D97-AF65-F5344CB8AC3E}">
        <p14:creationId xmlns:p14="http://schemas.microsoft.com/office/powerpoint/2010/main" val="144067859"/>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p:nvPr/>
        </p:nvSpPr>
        <p:spPr>
          <a:xfrm>
            <a:off x="7169243" y="878924"/>
            <a:ext cx="2794797" cy="197490"/>
          </a:xfrm>
          <a:prstGeom prst="rect">
            <a:avLst/>
          </a:prstGeom>
        </p:spPr>
        <p:txBody>
          <a:bodyPr vert="horz" wrap="square" lIns="0" tIns="12700" rIns="0" bIns="0" rtlCol="0">
            <a:spAutoFit/>
          </a:bodyPr>
          <a:lstStyle/>
          <a:p>
            <a:pPr marL="12700">
              <a:lnSpc>
                <a:spcPct val="100000"/>
              </a:lnSpc>
              <a:spcBef>
                <a:spcPts val="100"/>
              </a:spcBef>
            </a:pPr>
            <a:r>
              <a:rPr sz="1200" b="0" dirty="0">
                <a:solidFill>
                  <a:srgbClr val="284278"/>
                </a:solidFill>
                <a:latin typeface="A-OTF リュウミン Pr6N M-KL"/>
                <a:cs typeface="A-OTF リュウミン Pr6N M-KL"/>
              </a:rPr>
              <a:t>(</a:t>
            </a:r>
            <a:r>
              <a:rPr lang="en-US" altLang="ja-JP" sz="1200" b="0" dirty="0">
                <a:solidFill>
                  <a:srgbClr val="284278"/>
                </a:solidFill>
                <a:latin typeface="A-OTF リュウミン Pr6N M-KL"/>
                <a:cs typeface="A-OTF リュウミン Pr6N M-KL"/>
              </a:rPr>
              <a:t>4</a:t>
            </a:r>
            <a:r>
              <a:rPr sz="1200" b="0" dirty="0">
                <a:solidFill>
                  <a:srgbClr val="284278"/>
                </a:solidFill>
                <a:latin typeface="A-OTF リュウミン Pr6N M-KL"/>
                <a:cs typeface="A-OTF リュウミン Pr6N M-KL"/>
              </a:rPr>
              <a:t>)</a:t>
            </a:r>
            <a:r>
              <a:rPr lang="ja-JP" altLang="en-US" sz="1200" spc="-80" dirty="0">
                <a:solidFill>
                  <a:srgbClr val="284278"/>
                </a:solidFill>
                <a:latin typeface="A-OTF リュウミン Pr6N M-KL"/>
                <a:cs typeface="A-OTF リュウミン Pr6N M-KL"/>
              </a:rPr>
              <a:t>関係者</a:t>
            </a:r>
            <a:r>
              <a:rPr lang="ja-JP" altLang="en-US" sz="1200" b="0" spc="-80" dirty="0">
                <a:solidFill>
                  <a:srgbClr val="284278"/>
                </a:solidFill>
                <a:latin typeface="A-OTF リュウミン Pr6N M-KL"/>
                <a:cs typeface="A-OTF リュウミン Pr6N M-KL"/>
              </a:rPr>
              <a:t>からの情報収集</a:t>
            </a:r>
            <a:endParaRPr sz="1200" dirty="0">
              <a:latin typeface="A-OTF リュウミン Pr6N M-KL"/>
              <a:cs typeface="A-OTF リュウミン Pr6N M-KL"/>
            </a:endParaRPr>
          </a:p>
        </p:txBody>
      </p:sp>
      <p:grpSp>
        <p:nvGrpSpPr>
          <p:cNvPr id="6" name="object 6"/>
          <p:cNvGrpSpPr/>
          <p:nvPr/>
        </p:nvGrpSpPr>
        <p:grpSpPr>
          <a:xfrm>
            <a:off x="8663" y="15233"/>
            <a:ext cx="10066020" cy="1259205"/>
            <a:chOff x="8663" y="15233"/>
            <a:chExt cx="10066020" cy="1259205"/>
          </a:xfrm>
        </p:grpSpPr>
        <p:sp>
          <p:nvSpPr>
            <p:cNvPr id="7" name="object 7"/>
            <p:cNvSpPr/>
            <p:nvPr/>
          </p:nvSpPr>
          <p:spPr>
            <a:xfrm>
              <a:off x="5771845" y="15239"/>
              <a:ext cx="4302760" cy="701675"/>
            </a:xfrm>
            <a:custGeom>
              <a:avLst/>
              <a:gdLst/>
              <a:ahLst/>
              <a:cxnLst/>
              <a:rect l="l" t="t" r="r" b="b"/>
              <a:pathLst>
                <a:path w="4302759" h="701675">
                  <a:moveTo>
                    <a:pt x="4302582" y="529475"/>
                  </a:moveTo>
                  <a:lnTo>
                    <a:pt x="1066965" y="529475"/>
                  </a:lnTo>
                  <a:lnTo>
                    <a:pt x="597877" y="0"/>
                  </a:lnTo>
                  <a:lnTo>
                    <a:pt x="146519" y="529475"/>
                  </a:lnTo>
                  <a:lnTo>
                    <a:pt x="146088" y="529971"/>
                  </a:lnTo>
                  <a:lnTo>
                    <a:pt x="0" y="701357"/>
                  </a:lnTo>
                  <a:lnTo>
                    <a:pt x="4302582" y="701357"/>
                  </a:lnTo>
                  <a:lnTo>
                    <a:pt x="4302582" y="529475"/>
                  </a:lnTo>
                  <a:close/>
                </a:path>
              </a:pathLst>
            </a:custGeom>
            <a:solidFill>
              <a:srgbClr val="284278"/>
            </a:solidFill>
          </p:spPr>
          <p:txBody>
            <a:bodyPr wrap="square" lIns="0" tIns="0" rIns="0" bIns="0" rtlCol="0"/>
            <a:lstStyle/>
            <a:p>
              <a:endParaRPr/>
            </a:p>
          </p:txBody>
        </p:sp>
        <p:sp>
          <p:nvSpPr>
            <p:cNvPr id="8" name="object 8"/>
            <p:cNvSpPr/>
            <p:nvPr/>
          </p:nvSpPr>
          <p:spPr>
            <a:xfrm>
              <a:off x="8663" y="15233"/>
              <a:ext cx="6361430" cy="1259205"/>
            </a:xfrm>
            <a:custGeom>
              <a:avLst/>
              <a:gdLst/>
              <a:ahLst/>
              <a:cxnLst/>
              <a:rect l="l" t="t" r="r" b="b"/>
              <a:pathLst>
                <a:path w="6361430" h="1259205">
                  <a:moveTo>
                    <a:pt x="6361074" y="0"/>
                  </a:moveTo>
                  <a:lnTo>
                    <a:pt x="0" y="0"/>
                  </a:lnTo>
                  <a:lnTo>
                    <a:pt x="0" y="1259179"/>
                  </a:lnTo>
                  <a:lnTo>
                    <a:pt x="5286997" y="1259179"/>
                  </a:lnTo>
                  <a:lnTo>
                    <a:pt x="6361074" y="0"/>
                  </a:lnTo>
                  <a:close/>
                </a:path>
              </a:pathLst>
            </a:custGeom>
            <a:solidFill>
              <a:srgbClr val="215198"/>
            </a:solidFill>
          </p:spPr>
          <p:txBody>
            <a:bodyPr wrap="square" lIns="0" tIns="0" rIns="0" bIns="0" rtlCol="0"/>
            <a:lstStyle/>
            <a:p>
              <a:endParaRPr/>
            </a:p>
          </p:txBody>
        </p:sp>
      </p:grpSp>
      <p:sp>
        <p:nvSpPr>
          <p:cNvPr id="9" name="object 9"/>
          <p:cNvSpPr txBox="1">
            <a:spLocks noGrp="1"/>
          </p:cNvSpPr>
          <p:nvPr>
            <p:ph type="title"/>
          </p:nvPr>
        </p:nvSpPr>
        <p:spPr>
          <a:xfrm>
            <a:off x="668993" y="644835"/>
            <a:ext cx="4144307" cy="382156"/>
          </a:xfrm>
          <a:prstGeom prst="rect">
            <a:avLst/>
          </a:prstGeom>
        </p:spPr>
        <p:txBody>
          <a:bodyPr vert="horz" wrap="square" lIns="0" tIns="12700" rIns="0" bIns="0" rtlCol="0">
            <a:spAutoFit/>
          </a:bodyPr>
          <a:lstStyle/>
          <a:p>
            <a:pPr marL="12700">
              <a:lnSpc>
                <a:spcPct val="100000"/>
              </a:lnSpc>
              <a:spcBef>
                <a:spcPts val="100"/>
              </a:spcBef>
            </a:pPr>
            <a:r>
              <a:rPr lang="ja-JP" altLang="en-US" sz="2400" b="0" i="0" dirty="0">
                <a:latin typeface="A-OTF リュウミン Pr6N M-KL"/>
                <a:cs typeface="A-OTF リュウミン Pr6N M-KL"/>
              </a:rPr>
              <a:t>関係者からの情報収集</a:t>
            </a:r>
            <a:endParaRPr sz="2400" b="0" i="0" dirty="0">
              <a:latin typeface="A-OTF リュウミン Pr6N M-KL"/>
              <a:cs typeface="A-OTF リュウミン Pr6N M-KL"/>
            </a:endParaRPr>
          </a:p>
        </p:txBody>
      </p:sp>
      <p:sp>
        <p:nvSpPr>
          <p:cNvPr id="11" name="object 11"/>
          <p:cNvSpPr/>
          <p:nvPr/>
        </p:nvSpPr>
        <p:spPr>
          <a:xfrm>
            <a:off x="5372201" y="1266366"/>
            <a:ext cx="4711599"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grpSp>
        <p:nvGrpSpPr>
          <p:cNvPr id="12" name="object 12"/>
          <p:cNvGrpSpPr/>
          <p:nvPr/>
        </p:nvGrpSpPr>
        <p:grpSpPr>
          <a:xfrm>
            <a:off x="9099959" y="7044409"/>
            <a:ext cx="980440" cy="172085"/>
            <a:chOff x="9099959" y="7044409"/>
            <a:chExt cx="980440" cy="172085"/>
          </a:xfrm>
        </p:grpSpPr>
        <p:sp>
          <p:nvSpPr>
            <p:cNvPr id="13" name="object 13"/>
            <p:cNvSpPr/>
            <p:nvPr/>
          </p:nvSpPr>
          <p:spPr>
            <a:xfrm>
              <a:off x="9516378" y="7044409"/>
              <a:ext cx="563880" cy="172085"/>
            </a:xfrm>
            <a:custGeom>
              <a:avLst/>
              <a:gdLst/>
              <a:ahLst/>
              <a:cxnLst/>
              <a:rect l="l" t="t" r="r" b="b"/>
              <a:pathLst>
                <a:path w="563879" h="172084">
                  <a:moveTo>
                    <a:pt x="563410" y="0"/>
                  </a:moveTo>
                  <a:lnTo>
                    <a:pt x="0" y="0"/>
                  </a:lnTo>
                  <a:lnTo>
                    <a:pt x="220459" y="171475"/>
                  </a:lnTo>
                  <a:lnTo>
                    <a:pt x="563410" y="171475"/>
                  </a:lnTo>
                  <a:lnTo>
                    <a:pt x="563410" y="0"/>
                  </a:lnTo>
                  <a:close/>
                </a:path>
              </a:pathLst>
            </a:custGeom>
            <a:solidFill>
              <a:srgbClr val="284278"/>
            </a:solidFill>
          </p:spPr>
          <p:txBody>
            <a:bodyPr wrap="square" lIns="0" tIns="0" rIns="0" bIns="0" rtlCol="0"/>
            <a:lstStyle/>
            <a:p>
              <a:endParaRPr/>
            </a:p>
          </p:txBody>
        </p:sp>
        <p:sp>
          <p:nvSpPr>
            <p:cNvPr id="14" name="object 14"/>
            <p:cNvSpPr/>
            <p:nvPr/>
          </p:nvSpPr>
          <p:spPr>
            <a:xfrm>
              <a:off x="9099959" y="7044412"/>
              <a:ext cx="636905" cy="172085"/>
            </a:xfrm>
            <a:custGeom>
              <a:avLst/>
              <a:gdLst/>
              <a:ahLst/>
              <a:cxnLst/>
              <a:rect l="l" t="t" r="r" b="b"/>
              <a:pathLst>
                <a:path w="636904" h="172084">
                  <a:moveTo>
                    <a:pt x="416420" y="0"/>
                  </a:moveTo>
                  <a:lnTo>
                    <a:pt x="0" y="0"/>
                  </a:lnTo>
                  <a:lnTo>
                    <a:pt x="0" y="171462"/>
                  </a:lnTo>
                  <a:lnTo>
                    <a:pt x="636879" y="171462"/>
                  </a:lnTo>
                  <a:lnTo>
                    <a:pt x="416420" y="0"/>
                  </a:lnTo>
                  <a:close/>
                </a:path>
              </a:pathLst>
            </a:custGeom>
            <a:solidFill>
              <a:srgbClr val="231F20"/>
            </a:solidFill>
          </p:spPr>
          <p:txBody>
            <a:bodyPr wrap="square" lIns="0" tIns="0" rIns="0" bIns="0" rtlCol="0"/>
            <a:lstStyle/>
            <a:p>
              <a:endParaRPr/>
            </a:p>
          </p:txBody>
        </p:sp>
      </p:grpSp>
      <p:sp>
        <p:nvSpPr>
          <p:cNvPr id="16" name="object 2">
            <a:extLst>
              <a:ext uri="{FF2B5EF4-FFF2-40B4-BE49-F238E27FC236}">
                <a16:creationId xmlns:a16="http://schemas.microsoft.com/office/drawing/2014/main" xmlns="" id="{561CD2EF-AB4F-41A8-A37D-739685200DC5}"/>
              </a:ext>
            </a:extLst>
          </p:cNvPr>
          <p:cNvSpPr txBox="1"/>
          <p:nvPr/>
        </p:nvSpPr>
        <p:spPr>
          <a:xfrm>
            <a:off x="5372201" y="1387373"/>
            <a:ext cx="4481195" cy="2416687"/>
          </a:xfrm>
          <a:prstGeom prst="rect">
            <a:avLst/>
          </a:prstGeom>
        </p:spPr>
        <p:txBody>
          <a:bodyPr vert="horz" wrap="square" lIns="0" tIns="92075" rIns="0" bIns="0" rtlCol="0">
            <a:spAutoFit/>
          </a:bodyPr>
          <a:lstStyle/>
          <a:p>
            <a:pPr marL="12700">
              <a:lnSpc>
                <a:spcPct val="100000"/>
              </a:lnSpc>
              <a:spcBef>
                <a:spcPts val="725"/>
              </a:spcBef>
            </a:pPr>
            <a:r>
              <a:rPr lang="ja-JP" altLang="en-US" b="1" dirty="0">
                <a:solidFill>
                  <a:srgbClr val="EF4136"/>
                </a:solidFill>
                <a:latin typeface="A-OTF リュウミン Pr6N EB-KL"/>
                <a:cs typeface="A-OTF リュウミン Pr6N EB-KL"/>
              </a:rPr>
              <a:t>より良いケア提供に向けた</a:t>
            </a:r>
            <a:endParaRPr lang="en-US" altLang="ja-JP" b="1" dirty="0">
              <a:solidFill>
                <a:srgbClr val="EF4136"/>
              </a:solidFill>
              <a:latin typeface="A-OTF リュウミン Pr6N EB-KL"/>
              <a:cs typeface="A-OTF リュウミン Pr6N EB-KL"/>
            </a:endParaRPr>
          </a:p>
          <a:p>
            <a:pPr marL="12700">
              <a:lnSpc>
                <a:spcPct val="100000"/>
              </a:lnSpc>
              <a:spcBef>
                <a:spcPts val="725"/>
              </a:spcBef>
            </a:pPr>
            <a:r>
              <a:rPr lang="ja-JP" altLang="en-US" b="1" dirty="0">
                <a:solidFill>
                  <a:srgbClr val="EF4136"/>
                </a:solidFill>
                <a:latin typeface="A-OTF リュウミン Pr6N EB-KL"/>
                <a:cs typeface="A-OTF リュウミン Pr6N EB-KL"/>
              </a:rPr>
              <a:t>関係者からの情報収集</a:t>
            </a:r>
            <a:r>
              <a:rPr lang="ja-JP" altLang="en-US" sz="1800" b="1" dirty="0">
                <a:solidFill>
                  <a:srgbClr val="EF4136"/>
                </a:solidFill>
                <a:latin typeface="A-OTF リュウミン Pr6N EB-KL"/>
                <a:cs typeface="A-OTF リュウミン Pr6N EB-KL"/>
              </a:rPr>
              <a:t>：</a:t>
            </a:r>
            <a:endParaRPr lang="ja-JP" altLang="en-US" sz="1800" dirty="0">
              <a:latin typeface="A-OTF リュウミン Pr6N EB-KL"/>
              <a:cs typeface="A-OTF リュウミン Pr6N EB-KL"/>
            </a:endParaRPr>
          </a:p>
          <a:p>
            <a:pPr marL="12700">
              <a:lnSpc>
                <a:spcPct val="150000"/>
              </a:lnSpc>
              <a:spcBef>
                <a:spcPts val="490"/>
              </a:spcBef>
            </a:pPr>
            <a:r>
              <a:rPr lang="ja-JP" altLang="en-US" sz="1400" b="0" spc="25" dirty="0">
                <a:solidFill>
                  <a:srgbClr val="231F20"/>
                </a:solidFill>
                <a:latin typeface="A-OTF リュウミン Pr6N M-KL"/>
                <a:cs typeface="A-OTF リュウミン Pr6N M-KL"/>
              </a:rPr>
              <a:t>訪問看護師や相談支援専門員、行政の保健師等は、医療的ケア児者についての日常生活におけるケアの方法、注意事項、家族</a:t>
            </a:r>
            <a:r>
              <a:rPr lang="ja-JP" altLang="en-US" sz="1400" spc="25" dirty="0">
                <a:solidFill>
                  <a:srgbClr val="231F20"/>
                </a:solidFill>
                <a:latin typeface="A-OTF リュウミン Pr6N M-KL"/>
                <a:cs typeface="A-OTF リュウミン Pr6N M-KL"/>
              </a:rPr>
              <a:t>の状況</a:t>
            </a:r>
            <a:r>
              <a:rPr lang="ja-JP" altLang="en-US" sz="1400" b="0" spc="25" dirty="0">
                <a:solidFill>
                  <a:srgbClr val="231F20"/>
                </a:solidFill>
                <a:latin typeface="A-OTF リュウミン Pr6N M-KL"/>
                <a:cs typeface="A-OTF リュウミン Pr6N M-KL"/>
              </a:rPr>
              <a:t>等を具体的に把握していることがあります。個別支援計画策定のために情報収集を行うことが求められます。</a:t>
            </a:r>
          </a:p>
        </p:txBody>
      </p:sp>
      <p:sp>
        <p:nvSpPr>
          <p:cNvPr id="17" name="object 3">
            <a:extLst>
              <a:ext uri="{FF2B5EF4-FFF2-40B4-BE49-F238E27FC236}">
                <a16:creationId xmlns:a16="http://schemas.microsoft.com/office/drawing/2014/main" xmlns="" id="{EBDB01DB-9F46-46AA-AF19-91550EAE12C4}"/>
              </a:ext>
            </a:extLst>
          </p:cNvPr>
          <p:cNvSpPr txBox="1"/>
          <p:nvPr/>
        </p:nvSpPr>
        <p:spPr>
          <a:xfrm>
            <a:off x="559752" y="6899298"/>
            <a:ext cx="4114800" cy="462306"/>
          </a:xfrm>
          <a:prstGeom prst="rect">
            <a:avLst/>
          </a:prstGeom>
        </p:spPr>
        <p:txBody>
          <a:bodyPr vert="horz" wrap="square" lIns="0" tIns="92075" rIns="0" bIns="0" rtlCol="0">
            <a:spAutoFit/>
          </a:bodyPr>
          <a:lstStyle/>
          <a:p>
            <a:pPr marL="12700">
              <a:lnSpc>
                <a:spcPct val="100000"/>
              </a:lnSpc>
            </a:pPr>
            <a:r>
              <a:rPr lang="ja-JP" altLang="en-US" sz="800" spc="20" dirty="0">
                <a:solidFill>
                  <a:srgbClr val="231F20"/>
                </a:solidFill>
                <a:latin typeface="+mn-ea"/>
                <a:cs typeface="A-OTF リュウミン Pr6N M-KL"/>
              </a:rPr>
              <a:t>障害児通所支援事業所等における安全な医療的ケアの実施体制の構築に関する調査研究</a:t>
            </a:r>
          </a:p>
          <a:p>
            <a:pPr marL="12700">
              <a:lnSpc>
                <a:spcPct val="100000"/>
              </a:lnSpc>
            </a:pPr>
            <a:r>
              <a:rPr lang="ja-JP" altLang="en-US" sz="800" spc="20" dirty="0">
                <a:solidFill>
                  <a:srgbClr val="231F20"/>
                </a:solidFill>
                <a:latin typeface="+mn-ea"/>
                <a:cs typeface="A-OTF リュウミン Pr6N M-KL"/>
              </a:rPr>
              <a:t>みずほ情報総研株式会社</a:t>
            </a:r>
          </a:p>
          <a:p>
            <a:pPr marL="12700">
              <a:lnSpc>
                <a:spcPct val="100000"/>
              </a:lnSpc>
            </a:pPr>
            <a:r>
              <a:rPr lang="en-US" altLang="ja-JP" sz="800" spc="20" dirty="0">
                <a:solidFill>
                  <a:srgbClr val="231F20"/>
                </a:solidFill>
                <a:latin typeface="+mn-ea"/>
                <a:cs typeface="A-OTF リュウミン Pr6N M-KL"/>
              </a:rPr>
              <a:t>【</a:t>
            </a:r>
            <a:r>
              <a:rPr lang="en-US" altLang="ja-JP" sz="800" dirty="0" err="1">
                <a:latin typeface="+mn-ea"/>
                <a:cs typeface="A-OTF リュウミン Pr6N M-KL"/>
              </a:rPr>
              <a:t>Part.Ⅳ</a:t>
            </a:r>
            <a:r>
              <a:rPr lang="en-US" altLang="ja-JP" sz="800" spc="20" dirty="0">
                <a:solidFill>
                  <a:srgbClr val="231F20"/>
                </a:solidFill>
                <a:latin typeface="+mn-ea"/>
                <a:cs typeface="A-OTF リュウミン Pr6N M-KL"/>
              </a:rPr>
              <a:t>】</a:t>
            </a:r>
            <a:r>
              <a:rPr lang="ja-JP" altLang="en-US" sz="800" spc="20" dirty="0">
                <a:solidFill>
                  <a:srgbClr val="231F20"/>
                </a:solidFill>
                <a:latin typeface="+mn-ea"/>
                <a:cs typeface="A-OTF リュウミン Pr6N M-KL"/>
              </a:rPr>
              <a:t>医療的ケア児者受入れの流れ</a:t>
            </a:r>
          </a:p>
        </p:txBody>
      </p:sp>
      <p:sp>
        <p:nvSpPr>
          <p:cNvPr id="19" name="object 11">
            <a:extLst>
              <a:ext uri="{FF2B5EF4-FFF2-40B4-BE49-F238E27FC236}">
                <a16:creationId xmlns:a16="http://schemas.microsoft.com/office/drawing/2014/main" xmlns="" id="{DCCC153A-4F77-4336-B5C0-290B7276C4A4}"/>
              </a:ext>
            </a:extLst>
          </p:cNvPr>
          <p:cNvSpPr/>
          <p:nvPr/>
        </p:nvSpPr>
        <p:spPr>
          <a:xfrm>
            <a:off x="546100" y="6859906"/>
            <a:ext cx="9524048"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sp>
        <p:nvSpPr>
          <p:cNvPr id="2" name="スライド番号プレースホルダー 1"/>
          <p:cNvSpPr>
            <a:spLocks noGrp="1"/>
          </p:cNvSpPr>
          <p:nvPr>
            <p:ph type="sldNum" sz="quarter" idx="7"/>
          </p:nvPr>
        </p:nvSpPr>
        <p:spPr/>
        <p:txBody>
          <a:bodyPr/>
          <a:lstStyle/>
          <a:p>
            <a:fld id="{B6F15528-21DE-4FAA-801E-634DDDAF4B2B}" type="slidenum">
              <a:rPr lang="en-US" altLang="ja-JP" smtClean="0"/>
              <a:pPr/>
              <a:t>57</a:t>
            </a:fld>
            <a:endParaRPr lang="ja-JP" altLang="en-US" dirty="0"/>
          </a:p>
        </p:txBody>
      </p:sp>
      <p:pic>
        <p:nvPicPr>
          <p:cNvPr id="3" name="図 2"/>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927100" y="1389602"/>
            <a:ext cx="3732590" cy="5207194"/>
          </a:xfrm>
          <a:prstGeom prst="rect">
            <a:avLst/>
          </a:prstGeom>
        </p:spPr>
      </p:pic>
    </p:spTree>
    <p:extLst>
      <p:ext uri="{BB962C8B-B14F-4D97-AF65-F5344CB8AC3E}">
        <p14:creationId xmlns:p14="http://schemas.microsoft.com/office/powerpoint/2010/main" val="591568767"/>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0" y="0"/>
            <a:ext cx="10079990" cy="7543800"/>
            <a:chOff x="0" y="0"/>
            <a:chExt cx="10079990" cy="7543800"/>
          </a:xfrm>
        </p:grpSpPr>
        <p:sp>
          <p:nvSpPr>
            <p:cNvPr id="3" name="object 3"/>
            <p:cNvSpPr/>
            <p:nvPr/>
          </p:nvSpPr>
          <p:spPr>
            <a:xfrm>
              <a:off x="0" y="0"/>
              <a:ext cx="10072278" cy="7543596"/>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9516389" y="7044409"/>
              <a:ext cx="563880" cy="172085"/>
            </a:xfrm>
            <a:custGeom>
              <a:avLst/>
              <a:gdLst/>
              <a:ahLst/>
              <a:cxnLst/>
              <a:rect l="l" t="t" r="r" b="b"/>
              <a:pathLst>
                <a:path w="563879" h="172084">
                  <a:moveTo>
                    <a:pt x="563397" y="0"/>
                  </a:moveTo>
                  <a:lnTo>
                    <a:pt x="0" y="0"/>
                  </a:lnTo>
                  <a:lnTo>
                    <a:pt x="220459" y="171475"/>
                  </a:lnTo>
                  <a:lnTo>
                    <a:pt x="563397" y="171475"/>
                  </a:lnTo>
                  <a:lnTo>
                    <a:pt x="563397" y="0"/>
                  </a:lnTo>
                  <a:close/>
                </a:path>
              </a:pathLst>
            </a:custGeom>
            <a:solidFill>
              <a:srgbClr val="284278"/>
            </a:solidFill>
          </p:spPr>
          <p:txBody>
            <a:bodyPr wrap="square" lIns="0" tIns="0" rIns="0" bIns="0" rtlCol="0"/>
            <a:lstStyle/>
            <a:p>
              <a:endParaRPr/>
            </a:p>
          </p:txBody>
        </p:sp>
        <p:sp>
          <p:nvSpPr>
            <p:cNvPr id="5" name="object 5"/>
            <p:cNvSpPr/>
            <p:nvPr/>
          </p:nvSpPr>
          <p:spPr>
            <a:xfrm>
              <a:off x="9099965" y="7044411"/>
              <a:ext cx="636905" cy="172085"/>
            </a:xfrm>
            <a:custGeom>
              <a:avLst/>
              <a:gdLst/>
              <a:ahLst/>
              <a:cxnLst/>
              <a:rect l="l" t="t" r="r" b="b"/>
              <a:pathLst>
                <a:path w="636904" h="172084">
                  <a:moveTo>
                    <a:pt x="416420" y="0"/>
                  </a:moveTo>
                  <a:lnTo>
                    <a:pt x="0" y="0"/>
                  </a:lnTo>
                  <a:lnTo>
                    <a:pt x="0" y="171462"/>
                  </a:lnTo>
                  <a:lnTo>
                    <a:pt x="636879" y="171462"/>
                  </a:lnTo>
                  <a:lnTo>
                    <a:pt x="416420" y="0"/>
                  </a:lnTo>
                  <a:close/>
                </a:path>
              </a:pathLst>
            </a:custGeom>
            <a:solidFill>
              <a:srgbClr val="231F20"/>
            </a:solidFill>
          </p:spPr>
          <p:txBody>
            <a:bodyPr wrap="square" lIns="0" tIns="0" rIns="0" bIns="0" rtlCol="0"/>
            <a:lstStyle/>
            <a:p>
              <a:endParaRPr/>
            </a:p>
          </p:txBody>
        </p:sp>
      </p:grpSp>
      <p:sp>
        <p:nvSpPr>
          <p:cNvPr id="6" name="object 6"/>
          <p:cNvSpPr txBox="1">
            <a:spLocks noGrp="1"/>
          </p:cNvSpPr>
          <p:nvPr>
            <p:ph type="title"/>
          </p:nvPr>
        </p:nvSpPr>
        <p:spPr>
          <a:xfrm>
            <a:off x="530304" y="1962204"/>
            <a:ext cx="7330996" cy="2736711"/>
          </a:xfrm>
          <a:prstGeom prst="rect">
            <a:avLst/>
          </a:prstGeom>
        </p:spPr>
        <p:txBody>
          <a:bodyPr vert="horz" wrap="square" lIns="0" tIns="189230" rIns="0" bIns="0" rtlCol="0">
            <a:spAutoFit/>
          </a:bodyPr>
          <a:lstStyle/>
          <a:p>
            <a:pPr marL="57150">
              <a:lnSpc>
                <a:spcPct val="100000"/>
              </a:lnSpc>
              <a:spcBef>
                <a:spcPts val="1490"/>
              </a:spcBef>
            </a:pPr>
            <a:r>
              <a:rPr lang="ja-JP" altLang="en-US" sz="6000" b="0" i="0" spc="-105" dirty="0">
                <a:solidFill>
                  <a:srgbClr val="215198"/>
                </a:solidFill>
                <a:latin typeface="A-OTF リュウミン Pr6N M-KL"/>
                <a:cs typeface="A-OTF リュウミン Pr6N M-KL"/>
              </a:rPr>
              <a:t>（</a:t>
            </a:r>
            <a:r>
              <a:rPr lang="en-US" altLang="ja-JP" sz="6000" b="0" i="0" spc="-105" dirty="0">
                <a:solidFill>
                  <a:srgbClr val="215198"/>
                </a:solidFill>
                <a:latin typeface="A-OTF リュウミン Pr6N M-KL"/>
                <a:cs typeface="A-OTF リュウミン Pr6N M-KL"/>
              </a:rPr>
              <a:t>5</a:t>
            </a:r>
            <a:r>
              <a:rPr lang="ja-JP" altLang="en-US" sz="6000" b="0" i="0" spc="-105" dirty="0">
                <a:solidFill>
                  <a:srgbClr val="215198"/>
                </a:solidFill>
                <a:latin typeface="A-OTF リュウミン Pr6N M-KL"/>
                <a:cs typeface="A-OTF リュウミン Pr6N M-KL"/>
              </a:rPr>
              <a:t>）</a:t>
            </a:r>
            <a:endParaRPr sz="6000" dirty="0">
              <a:latin typeface="A-OTF リュウミン Pr6N M-KL"/>
              <a:cs typeface="A-OTF リュウミン Pr6N M-KL"/>
            </a:endParaRPr>
          </a:p>
          <a:p>
            <a:pPr marL="12700" marR="5080">
              <a:lnSpc>
                <a:spcPct val="104200"/>
              </a:lnSpc>
              <a:spcBef>
                <a:spcPts val="875"/>
              </a:spcBef>
            </a:pPr>
            <a:r>
              <a:rPr lang="ja-JP" altLang="en-US" sz="4800" b="0" i="0" dirty="0">
                <a:solidFill>
                  <a:srgbClr val="215198"/>
                </a:solidFill>
                <a:latin typeface="A-OTF リュウミン Pr6N M-KL"/>
                <a:cs typeface="A-OTF リュウミン Pr6N M-KL"/>
              </a:rPr>
              <a:t>個別支援計画の策定</a:t>
            </a:r>
            <a:r>
              <a:rPr lang="en-US" altLang="ja-JP" sz="4800" b="0" i="0" dirty="0">
                <a:solidFill>
                  <a:srgbClr val="215198"/>
                </a:solidFill>
                <a:latin typeface="A-OTF リュウミン Pr6N M-KL"/>
                <a:cs typeface="A-OTF リュウミン Pr6N M-KL"/>
              </a:rPr>
              <a:t/>
            </a:r>
            <a:br>
              <a:rPr lang="en-US" altLang="ja-JP" sz="4800" b="0" i="0" dirty="0">
                <a:solidFill>
                  <a:srgbClr val="215198"/>
                </a:solidFill>
                <a:latin typeface="A-OTF リュウミン Pr6N M-KL"/>
                <a:cs typeface="A-OTF リュウミン Pr6N M-KL"/>
              </a:rPr>
            </a:br>
            <a:endParaRPr sz="4800" dirty="0">
              <a:latin typeface="A-OTF リュウミン Pr6N M-KL"/>
              <a:cs typeface="A-OTF リュウミン Pr6N M-KL"/>
            </a:endParaRPr>
          </a:p>
        </p:txBody>
      </p:sp>
      <p:sp>
        <p:nvSpPr>
          <p:cNvPr id="8" name="object 8"/>
          <p:cNvSpPr txBox="1"/>
          <p:nvPr/>
        </p:nvSpPr>
        <p:spPr>
          <a:xfrm>
            <a:off x="6261100" y="747471"/>
            <a:ext cx="3810000" cy="394980"/>
          </a:xfrm>
          <a:prstGeom prst="rect">
            <a:avLst/>
          </a:prstGeom>
        </p:spPr>
        <p:txBody>
          <a:bodyPr vert="horz" wrap="square" lIns="0" tIns="12700" rIns="0" bIns="0" rtlCol="0">
            <a:spAutoFit/>
          </a:bodyPr>
          <a:lstStyle/>
          <a:p>
            <a:pPr marL="12700">
              <a:lnSpc>
                <a:spcPct val="100000"/>
              </a:lnSpc>
              <a:spcBef>
                <a:spcPts val="100"/>
              </a:spcBef>
            </a:pPr>
            <a:r>
              <a:rPr lang="en-US" altLang="ja-JP" sz="1200" b="0" dirty="0">
                <a:solidFill>
                  <a:srgbClr val="284278"/>
                </a:solidFill>
                <a:latin typeface="A-OTF リュウミン Pr6N M-KL"/>
                <a:cs typeface="A-OTF リュウミン Pr6N M-KL"/>
              </a:rPr>
              <a:t>Part</a:t>
            </a:r>
            <a:r>
              <a:rPr lang="ja-JP" altLang="en-US" sz="1200" b="0" spc="-45" dirty="0">
                <a:solidFill>
                  <a:srgbClr val="284278"/>
                </a:solidFill>
                <a:latin typeface="A-OTF リュウミン Pr6N M-KL"/>
                <a:cs typeface="A-OTF リュウミン Pr6N M-KL"/>
              </a:rPr>
              <a:t> </a:t>
            </a:r>
            <a:r>
              <a:rPr lang="en-US" altLang="ja-JP" sz="1200" b="0" spc="-45" dirty="0">
                <a:solidFill>
                  <a:srgbClr val="284278"/>
                </a:solidFill>
                <a:latin typeface="A-OTF リュウミン Pr6N M-KL"/>
                <a:cs typeface="A-OTF リュウミン Pr6N M-KL"/>
              </a:rPr>
              <a:t>Ⅳ</a:t>
            </a:r>
            <a:r>
              <a:rPr lang="en-US" altLang="ja-JP" sz="1200" b="0" dirty="0">
                <a:solidFill>
                  <a:srgbClr val="284278"/>
                </a:solidFill>
                <a:latin typeface="A-OTF リュウミン Pr6N M-KL"/>
                <a:cs typeface="A-OTF リュウミン Pr6N M-KL"/>
              </a:rPr>
              <a:t>.</a:t>
            </a:r>
            <a:r>
              <a:rPr lang="ja-JP" altLang="en-US" sz="1200" b="0" dirty="0">
                <a:solidFill>
                  <a:srgbClr val="284278"/>
                </a:solidFill>
                <a:latin typeface="A-OTF リュウミン Pr6N M-KL"/>
                <a:cs typeface="A-OTF リュウミン Pr6N M-KL"/>
              </a:rPr>
              <a:t>　</a:t>
            </a:r>
            <a:r>
              <a:rPr lang="ja-JP" altLang="en-US" sz="1200" b="0" spc="-45" dirty="0">
                <a:solidFill>
                  <a:srgbClr val="284278"/>
                </a:solidFill>
                <a:latin typeface="A-OTF リュウミン Pr6N M-KL"/>
                <a:cs typeface="A-OTF リュウミン Pr6N M-KL"/>
              </a:rPr>
              <a:t>医療的ケア児者受入れの流れ</a:t>
            </a:r>
          </a:p>
          <a:p>
            <a:pPr marL="12700">
              <a:lnSpc>
                <a:spcPct val="100000"/>
              </a:lnSpc>
              <a:spcBef>
                <a:spcPts val="100"/>
              </a:spcBef>
            </a:pPr>
            <a:endParaRPr lang="ja-JP" altLang="en-US" sz="1200" dirty="0">
              <a:latin typeface="A-OTF リュウミン Pr6N M-KL"/>
              <a:cs typeface="A-OTF リュウミン Pr6N M-KL"/>
            </a:endParaRPr>
          </a:p>
        </p:txBody>
      </p:sp>
      <p:sp>
        <p:nvSpPr>
          <p:cNvPr id="9" name="object 9"/>
          <p:cNvSpPr/>
          <p:nvPr/>
        </p:nvSpPr>
        <p:spPr>
          <a:xfrm>
            <a:off x="15633" y="982154"/>
            <a:ext cx="10054590" cy="13335"/>
          </a:xfrm>
          <a:custGeom>
            <a:avLst/>
            <a:gdLst/>
            <a:ahLst/>
            <a:cxnLst/>
            <a:rect l="l" t="t" r="r" b="b"/>
            <a:pathLst>
              <a:path w="10054590" h="13334">
                <a:moveTo>
                  <a:pt x="10054082" y="0"/>
                </a:moveTo>
                <a:lnTo>
                  <a:pt x="0" y="0"/>
                </a:lnTo>
                <a:lnTo>
                  <a:pt x="0" y="12712"/>
                </a:lnTo>
                <a:lnTo>
                  <a:pt x="10054082" y="12712"/>
                </a:lnTo>
                <a:lnTo>
                  <a:pt x="10054082" y="0"/>
                </a:lnTo>
                <a:close/>
              </a:path>
            </a:pathLst>
          </a:custGeom>
          <a:solidFill>
            <a:srgbClr val="284278"/>
          </a:solidFill>
        </p:spPr>
        <p:txBody>
          <a:bodyPr wrap="square" lIns="0" tIns="0" rIns="0" bIns="0" rtlCol="0"/>
          <a:lstStyle/>
          <a:p>
            <a:endParaRPr/>
          </a:p>
        </p:txBody>
      </p:sp>
      <p:sp>
        <p:nvSpPr>
          <p:cNvPr id="10" name="object 10"/>
          <p:cNvSpPr/>
          <p:nvPr/>
        </p:nvSpPr>
        <p:spPr>
          <a:xfrm>
            <a:off x="15633" y="544702"/>
            <a:ext cx="10059035" cy="172085"/>
          </a:xfrm>
          <a:custGeom>
            <a:avLst/>
            <a:gdLst/>
            <a:ahLst/>
            <a:cxnLst/>
            <a:rect l="l" t="t" r="r" b="b"/>
            <a:pathLst>
              <a:path w="10059035" h="172084">
                <a:moveTo>
                  <a:pt x="10058793" y="0"/>
                </a:moveTo>
                <a:lnTo>
                  <a:pt x="0" y="0"/>
                </a:lnTo>
                <a:lnTo>
                  <a:pt x="0" y="171881"/>
                </a:lnTo>
                <a:lnTo>
                  <a:pt x="10058793" y="171881"/>
                </a:lnTo>
                <a:lnTo>
                  <a:pt x="10058793" y="0"/>
                </a:lnTo>
                <a:close/>
              </a:path>
            </a:pathLst>
          </a:custGeom>
          <a:solidFill>
            <a:srgbClr val="284278"/>
          </a:solidFill>
        </p:spPr>
        <p:txBody>
          <a:bodyPr wrap="square" lIns="0" tIns="0" rIns="0" bIns="0" rtlCol="0"/>
          <a:lstStyle/>
          <a:p>
            <a:endParaRPr/>
          </a:p>
        </p:txBody>
      </p:sp>
      <p:sp>
        <p:nvSpPr>
          <p:cNvPr id="7" name="スライド番号プレースホルダー 6"/>
          <p:cNvSpPr>
            <a:spLocks noGrp="1"/>
          </p:cNvSpPr>
          <p:nvPr>
            <p:ph type="sldNum" sz="quarter" idx="7"/>
          </p:nvPr>
        </p:nvSpPr>
        <p:spPr/>
        <p:txBody>
          <a:bodyPr/>
          <a:lstStyle/>
          <a:p>
            <a:fld id="{B6F15528-21DE-4FAA-801E-634DDDAF4B2B}" type="slidenum">
              <a:rPr lang="en-US" altLang="ja-JP" smtClean="0"/>
              <a:pPr/>
              <a:t>58</a:t>
            </a:fld>
            <a:endParaRPr lang="ja-JP" altLang="en-US" dirty="0"/>
          </a:p>
        </p:txBody>
      </p:sp>
    </p:spTree>
    <p:extLst>
      <p:ext uri="{BB962C8B-B14F-4D97-AF65-F5344CB8AC3E}">
        <p14:creationId xmlns:p14="http://schemas.microsoft.com/office/powerpoint/2010/main" val="286177560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0" y="0"/>
            <a:ext cx="10079990" cy="7543800"/>
            <a:chOff x="0" y="0"/>
            <a:chExt cx="10079990" cy="7543800"/>
          </a:xfrm>
        </p:grpSpPr>
        <p:sp>
          <p:nvSpPr>
            <p:cNvPr id="3" name="object 3"/>
            <p:cNvSpPr/>
            <p:nvPr/>
          </p:nvSpPr>
          <p:spPr>
            <a:xfrm>
              <a:off x="0" y="0"/>
              <a:ext cx="10072278" cy="7543596"/>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9516389" y="7044409"/>
              <a:ext cx="563880" cy="172085"/>
            </a:xfrm>
            <a:custGeom>
              <a:avLst/>
              <a:gdLst/>
              <a:ahLst/>
              <a:cxnLst/>
              <a:rect l="l" t="t" r="r" b="b"/>
              <a:pathLst>
                <a:path w="563879" h="172084">
                  <a:moveTo>
                    <a:pt x="563397" y="0"/>
                  </a:moveTo>
                  <a:lnTo>
                    <a:pt x="0" y="0"/>
                  </a:lnTo>
                  <a:lnTo>
                    <a:pt x="220459" y="171475"/>
                  </a:lnTo>
                  <a:lnTo>
                    <a:pt x="563397" y="171475"/>
                  </a:lnTo>
                  <a:lnTo>
                    <a:pt x="563397" y="0"/>
                  </a:lnTo>
                  <a:close/>
                </a:path>
              </a:pathLst>
            </a:custGeom>
            <a:solidFill>
              <a:srgbClr val="284278"/>
            </a:solidFill>
          </p:spPr>
          <p:txBody>
            <a:bodyPr wrap="square" lIns="0" tIns="0" rIns="0" bIns="0" rtlCol="0"/>
            <a:lstStyle/>
            <a:p>
              <a:endParaRPr/>
            </a:p>
          </p:txBody>
        </p:sp>
        <p:sp>
          <p:nvSpPr>
            <p:cNvPr id="5" name="object 5"/>
            <p:cNvSpPr/>
            <p:nvPr/>
          </p:nvSpPr>
          <p:spPr>
            <a:xfrm>
              <a:off x="9099965" y="7044411"/>
              <a:ext cx="636905" cy="172085"/>
            </a:xfrm>
            <a:custGeom>
              <a:avLst/>
              <a:gdLst/>
              <a:ahLst/>
              <a:cxnLst/>
              <a:rect l="l" t="t" r="r" b="b"/>
              <a:pathLst>
                <a:path w="636904" h="172084">
                  <a:moveTo>
                    <a:pt x="416420" y="0"/>
                  </a:moveTo>
                  <a:lnTo>
                    <a:pt x="0" y="0"/>
                  </a:lnTo>
                  <a:lnTo>
                    <a:pt x="0" y="171462"/>
                  </a:lnTo>
                  <a:lnTo>
                    <a:pt x="636879" y="171462"/>
                  </a:lnTo>
                  <a:lnTo>
                    <a:pt x="416420" y="0"/>
                  </a:lnTo>
                  <a:close/>
                </a:path>
              </a:pathLst>
            </a:custGeom>
            <a:solidFill>
              <a:srgbClr val="231F20"/>
            </a:solidFill>
          </p:spPr>
          <p:txBody>
            <a:bodyPr wrap="square" lIns="0" tIns="0" rIns="0" bIns="0" rtlCol="0"/>
            <a:lstStyle/>
            <a:p>
              <a:endParaRPr/>
            </a:p>
          </p:txBody>
        </p:sp>
      </p:grpSp>
      <p:sp>
        <p:nvSpPr>
          <p:cNvPr id="6" name="object 6"/>
          <p:cNvSpPr txBox="1">
            <a:spLocks noGrp="1"/>
          </p:cNvSpPr>
          <p:nvPr>
            <p:ph type="title"/>
          </p:nvPr>
        </p:nvSpPr>
        <p:spPr>
          <a:xfrm>
            <a:off x="530304" y="1962204"/>
            <a:ext cx="4291200" cy="2724785"/>
          </a:xfrm>
          <a:prstGeom prst="rect">
            <a:avLst/>
          </a:prstGeom>
        </p:spPr>
        <p:txBody>
          <a:bodyPr vert="horz" wrap="square" lIns="0" tIns="189230" rIns="0" bIns="0" rtlCol="0">
            <a:spAutoFit/>
          </a:bodyPr>
          <a:lstStyle/>
          <a:p>
            <a:pPr marL="57150">
              <a:lnSpc>
                <a:spcPct val="100000"/>
              </a:lnSpc>
              <a:spcBef>
                <a:spcPts val="1490"/>
              </a:spcBef>
            </a:pPr>
            <a:r>
              <a:rPr lang="ja-JP" altLang="en-US" sz="6000" b="0" i="0" spc="-105" dirty="0">
                <a:solidFill>
                  <a:srgbClr val="215198"/>
                </a:solidFill>
                <a:latin typeface="A-OTF リュウミン Pr6N M-KL"/>
                <a:cs typeface="A-OTF リュウミン Pr6N M-KL"/>
              </a:rPr>
              <a:t>（</a:t>
            </a:r>
            <a:r>
              <a:rPr lang="en-US" altLang="ja-JP" sz="6000" b="0" i="0" spc="-105" dirty="0">
                <a:solidFill>
                  <a:srgbClr val="215198"/>
                </a:solidFill>
                <a:latin typeface="A-OTF リュウミン Pr6N M-KL"/>
                <a:cs typeface="A-OTF リュウミン Pr6N M-KL"/>
              </a:rPr>
              <a:t>2</a:t>
            </a:r>
            <a:r>
              <a:rPr lang="ja-JP" altLang="en-US" sz="6000" b="0" i="0" spc="-105" dirty="0">
                <a:solidFill>
                  <a:srgbClr val="215198"/>
                </a:solidFill>
                <a:latin typeface="A-OTF リュウミン Pr6N M-KL"/>
                <a:cs typeface="A-OTF リュウミン Pr6N M-KL"/>
              </a:rPr>
              <a:t>）</a:t>
            </a:r>
            <a:endParaRPr sz="6000" dirty="0">
              <a:latin typeface="A-OTF リュウミン Pr6N M-KL"/>
              <a:cs typeface="A-OTF リュウミン Pr6N M-KL"/>
            </a:endParaRPr>
          </a:p>
          <a:p>
            <a:pPr marL="12700" marR="5080">
              <a:lnSpc>
                <a:spcPct val="104200"/>
              </a:lnSpc>
              <a:spcBef>
                <a:spcPts val="875"/>
              </a:spcBef>
            </a:pPr>
            <a:r>
              <a:rPr lang="ja-JP" altLang="en-US" sz="4800" b="0" i="0" dirty="0">
                <a:solidFill>
                  <a:srgbClr val="215198"/>
                </a:solidFill>
                <a:latin typeface="A-OTF リュウミン Pr6N M-KL"/>
                <a:cs typeface="A-OTF リュウミン Pr6N M-KL"/>
              </a:rPr>
              <a:t>発達支援と</a:t>
            </a:r>
            <a:r>
              <a:rPr lang="en-US" altLang="ja-JP" sz="4800" b="0" i="0" dirty="0">
                <a:solidFill>
                  <a:srgbClr val="215198"/>
                </a:solidFill>
                <a:latin typeface="A-OTF リュウミン Pr6N M-KL"/>
                <a:cs typeface="A-OTF リュウミン Pr6N M-KL"/>
              </a:rPr>
              <a:t/>
            </a:r>
            <a:br>
              <a:rPr lang="en-US" altLang="ja-JP" sz="4800" b="0" i="0" dirty="0">
                <a:solidFill>
                  <a:srgbClr val="215198"/>
                </a:solidFill>
                <a:latin typeface="A-OTF リュウミン Pr6N M-KL"/>
                <a:cs typeface="A-OTF リュウミン Pr6N M-KL"/>
              </a:rPr>
            </a:br>
            <a:r>
              <a:rPr lang="ja-JP" altLang="en-US" sz="4800" b="0" i="0" dirty="0">
                <a:solidFill>
                  <a:srgbClr val="215198"/>
                </a:solidFill>
                <a:latin typeface="A-OTF リュウミン Pr6N M-KL"/>
                <a:cs typeface="A-OTF リュウミン Pr6N M-KL"/>
              </a:rPr>
              <a:t>医療的ケア</a:t>
            </a:r>
            <a:endParaRPr sz="4800" dirty="0">
              <a:latin typeface="A-OTF リュウミン Pr6N M-KL"/>
              <a:cs typeface="A-OTF リュウミン Pr6N M-KL"/>
            </a:endParaRPr>
          </a:p>
        </p:txBody>
      </p:sp>
      <p:sp>
        <p:nvSpPr>
          <p:cNvPr id="8" name="object 8"/>
          <p:cNvSpPr txBox="1"/>
          <p:nvPr/>
        </p:nvSpPr>
        <p:spPr>
          <a:xfrm>
            <a:off x="3060700" y="747472"/>
            <a:ext cx="7010400" cy="197490"/>
          </a:xfrm>
          <a:prstGeom prst="rect">
            <a:avLst/>
          </a:prstGeom>
        </p:spPr>
        <p:txBody>
          <a:bodyPr vert="horz" wrap="square" lIns="0" tIns="12700" rIns="0" bIns="0" rtlCol="0">
            <a:spAutoFit/>
          </a:bodyPr>
          <a:lstStyle/>
          <a:p>
            <a:pPr marL="12700">
              <a:lnSpc>
                <a:spcPct val="100000"/>
              </a:lnSpc>
              <a:spcBef>
                <a:spcPts val="100"/>
              </a:spcBef>
            </a:pPr>
            <a:r>
              <a:rPr sz="1200" b="0" dirty="0">
                <a:solidFill>
                  <a:srgbClr val="284278"/>
                </a:solidFill>
                <a:latin typeface="A-OTF リュウミン Pr6N M-KL"/>
                <a:cs typeface="A-OTF リュウミン Pr6N M-KL"/>
              </a:rPr>
              <a:t>Part</a:t>
            </a:r>
            <a:r>
              <a:rPr sz="1200" b="0" spc="-45" dirty="0">
                <a:solidFill>
                  <a:srgbClr val="284278"/>
                </a:solidFill>
                <a:latin typeface="A-OTF リュウミン Pr6N M-KL"/>
                <a:cs typeface="A-OTF リュウミン Pr6N M-KL"/>
              </a:rPr>
              <a:t> </a:t>
            </a:r>
            <a:r>
              <a:rPr sz="1200" b="0" dirty="0">
                <a:solidFill>
                  <a:srgbClr val="284278"/>
                </a:solidFill>
                <a:latin typeface="A-OTF リュウミン Pr6N M-KL"/>
                <a:cs typeface="A-OTF リュウミン Pr6N M-KL"/>
              </a:rPr>
              <a:t>I.</a:t>
            </a:r>
            <a:r>
              <a:rPr lang="ja-JP" altLang="en-US" sz="1200" b="0" dirty="0">
                <a:solidFill>
                  <a:srgbClr val="284278"/>
                </a:solidFill>
                <a:latin typeface="A-OTF リュウミン Pr6N M-KL"/>
                <a:cs typeface="A-OTF リュウミン Pr6N M-KL"/>
              </a:rPr>
              <a:t>　</a:t>
            </a:r>
            <a:r>
              <a:rPr lang="ja-JP" altLang="en-US" sz="1200" b="0" spc="-45" dirty="0">
                <a:solidFill>
                  <a:srgbClr val="284278"/>
                </a:solidFill>
                <a:latin typeface="A-OTF リュウミン Pr6N M-KL"/>
                <a:cs typeface="A-OTF リュウミン Pr6N M-KL"/>
              </a:rPr>
              <a:t>障害児通所支援事業所等（障害児通所支援、生活介護およびグループホーム）における医療的ケアとは</a:t>
            </a:r>
            <a:endParaRPr sz="1200" dirty="0">
              <a:latin typeface="A-OTF リュウミン Pr6N M-KL"/>
              <a:cs typeface="A-OTF リュウミン Pr6N M-KL"/>
            </a:endParaRPr>
          </a:p>
        </p:txBody>
      </p:sp>
      <p:sp>
        <p:nvSpPr>
          <p:cNvPr id="9" name="object 9"/>
          <p:cNvSpPr/>
          <p:nvPr/>
        </p:nvSpPr>
        <p:spPr>
          <a:xfrm>
            <a:off x="15633" y="982154"/>
            <a:ext cx="10054590" cy="13335"/>
          </a:xfrm>
          <a:custGeom>
            <a:avLst/>
            <a:gdLst/>
            <a:ahLst/>
            <a:cxnLst/>
            <a:rect l="l" t="t" r="r" b="b"/>
            <a:pathLst>
              <a:path w="10054590" h="13334">
                <a:moveTo>
                  <a:pt x="10054082" y="0"/>
                </a:moveTo>
                <a:lnTo>
                  <a:pt x="0" y="0"/>
                </a:lnTo>
                <a:lnTo>
                  <a:pt x="0" y="12712"/>
                </a:lnTo>
                <a:lnTo>
                  <a:pt x="10054082" y="12712"/>
                </a:lnTo>
                <a:lnTo>
                  <a:pt x="10054082" y="0"/>
                </a:lnTo>
                <a:close/>
              </a:path>
            </a:pathLst>
          </a:custGeom>
          <a:solidFill>
            <a:srgbClr val="284278"/>
          </a:solidFill>
        </p:spPr>
        <p:txBody>
          <a:bodyPr wrap="square" lIns="0" tIns="0" rIns="0" bIns="0" rtlCol="0"/>
          <a:lstStyle/>
          <a:p>
            <a:endParaRPr/>
          </a:p>
        </p:txBody>
      </p:sp>
      <p:sp>
        <p:nvSpPr>
          <p:cNvPr id="10" name="object 10"/>
          <p:cNvSpPr/>
          <p:nvPr/>
        </p:nvSpPr>
        <p:spPr>
          <a:xfrm>
            <a:off x="15633" y="544702"/>
            <a:ext cx="10059035" cy="172085"/>
          </a:xfrm>
          <a:custGeom>
            <a:avLst/>
            <a:gdLst/>
            <a:ahLst/>
            <a:cxnLst/>
            <a:rect l="l" t="t" r="r" b="b"/>
            <a:pathLst>
              <a:path w="10059035" h="172084">
                <a:moveTo>
                  <a:pt x="10058793" y="0"/>
                </a:moveTo>
                <a:lnTo>
                  <a:pt x="0" y="0"/>
                </a:lnTo>
                <a:lnTo>
                  <a:pt x="0" y="171881"/>
                </a:lnTo>
                <a:lnTo>
                  <a:pt x="10058793" y="171881"/>
                </a:lnTo>
                <a:lnTo>
                  <a:pt x="10058793" y="0"/>
                </a:lnTo>
                <a:close/>
              </a:path>
            </a:pathLst>
          </a:custGeom>
          <a:solidFill>
            <a:srgbClr val="284278"/>
          </a:solidFill>
        </p:spPr>
        <p:txBody>
          <a:bodyPr wrap="square" lIns="0" tIns="0" rIns="0" bIns="0" rtlCol="0"/>
          <a:lstStyle/>
          <a:p>
            <a:endParaRPr/>
          </a:p>
        </p:txBody>
      </p:sp>
      <p:sp>
        <p:nvSpPr>
          <p:cNvPr id="7" name="スライド番号プレースホルダー 6"/>
          <p:cNvSpPr>
            <a:spLocks noGrp="1"/>
          </p:cNvSpPr>
          <p:nvPr>
            <p:ph type="sldNum" sz="quarter" idx="7"/>
          </p:nvPr>
        </p:nvSpPr>
        <p:spPr/>
        <p:txBody>
          <a:bodyPr/>
          <a:lstStyle/>
          <a:p>
            <a:fld id="{B6F15528-21DE-4FAA-801E-634DDDAF4B2B}" type="slidenum">
              <a:rPr lang="en-US" altLang="ja-JP" smtClean="0"/>
              <a:pPr/>
              <a:t>5</a:t>
            </a:fld>
            <a:endParaRPr lang="ja-JP" altLang="en-US" dirty="0"/>
          </a:p>
        </p:txBody>
      </p:sp>
    </p:spTree>
    <p:extLst>
      <p:ext uri="{BB962C8B-B14F-4D97-AF65-F5344CB8AC3E}">
        <p14:creationId xmlns:p14="http://schemas.microsoft.com/office/powerpoint/2010/main" val="1945929497"/>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p:nvPr/>
        </p:nvSpPr>
        <p:spPr>
          <a:xfrm>
            <a:off x="7169243" y="878924"/>
            <a:ext cx="2794797" cy="197490"/>
          </a:xfrm>
          <a:prstGeom prst="rect">
            <a:avLst/>
          </a:prstGeom>
        </p:spPr>
        <p:txBody>
          <a:bodyPr vert="horz" wrap="square" lIns="0" tIns="12700" rIns="0" bIns="0" rtlCol="0">
            <a:spAutoFit/>
          </a:bodyPr>
          <a:lstStyle/>
          <a:p>
            <a:pPr marL="12700">
              <a:lnSpc>
                <a:spcPct val="100000"/>
              </a:lnSpc>
              <a:spcBef>
                <a:spcPts val="100"/>
              </a:spcBef>
            </a:pPr>
            <a:r>
              <a:rPr sz="1200" b="0" dirty="0">
                <a:solidFill>
                  <a:srgbClr val="284278"/>
                </a:solidFill>
                <a:latin typeface="A-OTF リュウミン Pr6N M-KL"/>
                <a:cs typeface="A-OTF リュウミン Pr6N M-KL"/>
              </a:rPr>
              <a:t>(</a:t>
            </a:r>
            <a:r>
              <a:rPr lang="en-US" altLang="ja-JP" sz="1200" b="0" dirty="0">
                <a:solidFill>
                  <a:srgbClr val="284278"/>
                </a:solidFill>
                <a:latin typeface="A-OTF リュウミン Pr6N M-KL"/>
                <a:cs typeface="A-OTF リュウミン Pr6N M-KL"/>
              </a:rPr>
              <a:t>5</a:t>
            </a:r>
            <a:r>
              <a:rPr sz="1200" b="0" dirty="0">
                <a:solidFill>
                  <a:srgbClr val="284278"/>
                </a:solidFill>
                <a:latin typeface="A-OTF リュウミン Pr6N M-KL"/>
                <a:cs typeface="A-OTF リュウミン Pr6N M-KL"/>
              </a:rPr>
              <a:t>)</a:t>
            </a:r>
            <a:r>
              <a:rPr lang="ja-JP" altLang="en-US" sz="1200" b="0" dirty="0">
                <a:solidFill>
                  <a:srgbClr val="284278"/>
                </a:solidFill>
                <a:latin typeface="A-OTF リュウミン Pr6N M-KL"/>
                <a:cs typeface="A-OTF リュウミン Pr6N M-KL"/>
              </a:rPr>
              <a:t>個別支援計画の策定</a:t>
            </a:r>
            <a:endParaRPr sz="1200" dirty="0">
              <a:latin typeface="A-OTF リュウミン Pr6N M-KL"/>
              <a:cs typeface="A-OTF リュウミン Pr6N M-KL"/>
            </a:endParaRPr>
          </a:p>
        </p:txBody>
      </p:sp>
      <p:grpSp>
        <p:nvGrpSpPr>
          <p:cNvPr id="6" name="object 6"/>
          <p:cNvGrpSpPr/>
          <p:nvPr/>
        </p:nvGrpSpPr>
        <p:grpSpPr>
          <a:xfrm>
            <a:off x="8663" y="15233"/>
            <a:ext cx="10066020" cy="1259205"/>
            <a:chOff x="8663" y="15233"/>
            <a:chExt cx="10066020" cy="1259205"/>
          </a:xfrm>
        </p:grpSpPr>
        <p:sp>
          <p:nvSpPr>
            <p:cNvPr id="7" name="object 7"/>
            <p:cNvSpPr/>
            <p:nvPr/>
          </p:nvSpPr>
          <p:spPr>
            <a:xfrm>
              <a:off x="5771845" y="15239"/>
              <a:ext cx="4302760" cy="701675"/>
            </a:xfrm>
            <a:custGeom>
              <a:avLst/>
              <a:gdLst/>
              <a:ahLst/>
              <a:cxnLst/>
              <a:rect l="l" t="t" r="r" b="b"/>
              <a:pathLst>
                <a:path w="4302759" h="701675">
                  <a:moveTo>
                    <a:pt x="4302582" y="529475"/>
                  </a:moveTo>
                  <a:lnTo>
                    <a:pt x="1066965" y="529475"/>
                  </a:lnTo>
                  <a:lnTo>
                    <a:pt x="597877" y="0"/>
                  </a:lnTo>
                  <a:lnTo>
                    <a:pt x="146519" y="529475"/>
                  </a:lnTo>
                  <a:lnTo>
                    <a:pt x="146088" y="529971"/>
                  </a:lnTo>
                  <a:lnTo>
                    <a:pt x="0" y="701357"/>
                  </a:lnTo>
                  <a:lnTo>
                    <a:pt x="4302582" y="701357"/>
                  </a:lnTo>
                  <a:lnTo>
                    <a:pt x="4302582" y="529475"/>
                  </a:lnTo>
                  <a:close/>
                </a:path>
              </a:pathLst>
            </a:custGeom>
            <a:solidFill>
              <a:srgbClr val="284278"/>
            </a:solidFill>
          </p:spPr>
          <p:txBody>
            <a:bodyPr wrap="square" lIns="0" tIns="0" rIns="0" bIns="0" rtlCol="0"/>
            <a:lstStyle/>
            <a:p>
              <a:endParaRPr/>
            </a:p>
          </p:txBody>
        </p:sp>
        <p:sp>
          <p:nvSpPr>
            <p:cNvPr id="8" name="object 8"/>
            <p:cNvSpPr/>
            <p:nvPr/>
          </p:nvSpPr>
          <p:spPr>
            <a:xfrm>
              <a:off x="8663" y="15233"/>
              <a:ext cx="6361430" cy="1259205"/>
            </a:xfrm>
            <a:custGeom>
              <a:avLst/>
              <a:gdLst/>
              <a:ahLst/>
              <a:cxnLst/>
              <a:rect l="l" t="t" r="r" b="b"/>
              <a:pathLst>
                <a:path w="6361430" h="1259205">
                  <a:moveTo>
                    <a:pt x="6361074" y="0"/>
                  </a:moveTo>
                  <a:lnTo>
                    <a:pt x="0" y="0"/>
                  </a:lnTo>
                  <a:lnTo>
                    <a:pt x="0" y="1259179"/>
                  </a:lnTo>
                  <a:lnTo>
                    <a:pt x="5286997" y="1259179"/>
                  </a:lnTo>
                  <a:lnTo>
                    <a:pt x="6361074" y="0"/>
                  </a:lnTo>
                  <a:close/>
                </a:path>
              </a:pathLst>
            </a:custGeom>
            <a:solidFill>
              <a:srgbClr val="215198"/>
            </a:solidFill>
          </p:spPr>
          <p:txBody>
            <a:bodyPr wrap="square" lIns="0" tIns="0" rIns="0" bIns="0" rtlCol="0"/>
            <a:lstStyle/>
            <a:p>
              <a:endParaRPr/>
            </a:p>
          </p:txBody>
        </p:sp>
      </p:grpSp>
      <p:sp>
        <p:nvSpPr>
          <p:cNvPr id="9" name="object 9"/>
          <p:cNvSpPr txBox="1">
            <a:spLocks noGrp="1"/>
          </p:cNvSpPr>
          <p:nvPr>
            <p:ph type="title"/>
          </p:nvPr>
        </p:nvSpPr>
        <p:spPr>
          <a:xfrm>
            <a:off x="622300" y="644835"/>
            <a:ext cx="4144307" cy="382156"/>
          </a:xfrm>
          <a:prstGeom prst="rect">
            <a:avLst/>
          </a:prstGeom>
        </p:spPr>
        <p:txBody>
          <a:bodyPr vert="horz" wrap="square" lIns="0" tIns="12700" rIns="0" bIns="0" rtlCol="0">
            <a:spAutoFit/>
          </a:bodyPr>
          <a:lstStyle/>
          <a:p>
            <a:pPr marL="12700">
              <a:lnSpc>
                <a:spcPct val="100000"/>
              </a:lnSpc>
              <a:spcBef>
                <a:spcPts val="100"/>
              </a:spcBef>
            </a:pPr>
            <a:r>
              <a:rPr lang="ja-JP" altLang="en-US" sz="2400" b="0" i="0" dirty="0">
                <a:latin typeface="A-OTF リュウミン Pr6N M-KL"/>
                <a:cs typeface="A-OTF リュウミン Pr6N M-KL"/>
              </a:rPr>
              <a:t>個別支援計画の策定と内容</a:t>
            </a:r>
            <a:endParaRPr sz="2400" b="0" i="0" dirty="0">
              <a:latin typeface="A-OTF リュウミン Pr6N M-KL"/>
              <a:cs typeface="A-OTF リュウミン Pr6N M-KL"/>
            </a:endParaRPr>
          </a:p>
        </p:txBody>
      </p:sp>
      <p:sp>
        <p:nvSpPr>
          <p:cNvPr id="11" name="object 11"/>
          <p:cNvSpPr/>
          <p:nvPr/>
        </p:nvSpPr>
        <p:spPr>
          <a:xfrm>
            <a:off x="5372201" y="1266366"/>
            <a:ext cx="4711599"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grpSp>
        <p:nvGrpSpPr>
          <p:cNvPr id="12" name="object 12"/>
          <p:cNvGrpSpPr/>
          <p:nvPr/>
        </p:nvGrpSpPr>
        <p:grpSpPr>
          <a:xfrm>
            <a:off x="9099959" y="7044409"/>
            <a:ext cx="980440" cy="172085"/>
            <a:chOff x="9099959" y="7044409"/>
            <a:chExt cx="980440" cy="172085"/>
          </a:xfrm>
        </p:grpSpPr>
        <p:sp>
          <p:nvSpPr>
            <p:cNvPr id="13" name="object 13"/>
            <p:cNvSpPr/>
            <p:nvPr/>
          </p:nvSpPr>
          <p:spPr>
            <a:xfrm>
              <a:off x="9516378" y="7044409"/>
              <a:ext cx="563880" cy="172085"/>
            </a:xfrm>
            <a:custGeom>
              <a:avLst/>
              <a:gdLst/>
              <a:ahLst/>
              <a:cxnLst/>
              <a:rect l="l" t="t" r="r" b="b"/>
              <a:pathLst>
                <a:path w="563879" h="172084">
                  <a:moveTo>
                    <a:pt x="563410" y="0"/>
                  </a:moveTo>
                  <a:lnTo>
                    <a:pt x="0" y="0"/>
                  </a:lnTo>
                  <a:lnTo>
                    <a:pt x="220459" y="171475"/>
                  </a:lnTo>
                  <a:lnTo>
                    <a:pt x="563410" y="171475"/>
                  </a:lnTo>
                  <a:lnTo>
                    <a:pt x="563410" y="0"/>
                  </a:lnTo>
                  <a:close/>
                </a:path>
              </a:pathLst>
            </a:custGeom>
            <a:solidFill>
              <a:srgbClr val="284278"/>
            </a:solidFill>
          </p:spPr>
          <p:txBody>
            <a:bodyPr wrap="square" lIns="0" tIns="0" rIns="0" bIns="0" rtlCol="0"/>
            <a:lstStyle/>
            <a:p>
              <a:endParaRPr/>
            </a:p>
          </p:txBody>
        </p:sp>
        <p:sp>
          <p:nvSpPr>
            <p:cNvPr id="14" name="object 14"/>
            <p:cNvSpPr/>
            <p:nvPr/>
          </p:nvSpPr>
          <p:spPr>
            <a:xfrm>
              <a:off x="9099959" y="7044412"/>
              <a:ext cx="636905" cy="172085"/>
            </a:xfrm>
            <a:custGeom>
              <a:avLst/>
              <a:gdLst/>
              <a:ahLst/>
              <a:cxnLst/>
              <a:rect l="l" t="t" r="r" b="b"/>
              <a:pathLst>
                <a:path w="636904" h="172084">
                  <a:moveTo>
                    <a:pt x="416420" y="0"/>
                  </a:moveTo>
                  <a:lnTo>
                    <a:pt x="0" y="0"/>
                  </a:lnTo>
                  <a:lnTo>
                    <a:pt x="0" y="171462"/>
                  </a:lnTo>
                  <a:lnTo>
                    <a:pt x="636879" y="171462"/>
                  </a:lnTo>
                  <a:lnTo>
                    <a:pt x="416420" y="0"/>
                  </a:lnTo>
                  <a:close/>
                </a:path>
              </a:pathLst>
            </a:custGeom>
            <a:solidFill>
              <a:srgbClr val="231F20"/>
            </a:solidFill>
          </p:spPr>
          <p:txBody>
            <a:bodyPr wrap="square" lIns="0" tIns="0" rIns="0" bIns="0" rtlCol="0"/>
            <a:lstStyle/>
            <a:p>
              <a:endParaRPr/>
            </a:p>
          </p:txBody>
        </p:sp>
      </p:grpSp>
      <p:sp>
        <p:nvSpPr>
          <p:cNvPr id="16" name="object 2">
            <a:extLst>
              <a:ext uri="{FF2B5EF4-FFF2-40B4-BE49-F238E27FC236}">
                <a16:creationId xmlns:a16="http://schemas.microsoft.com/office/drawing/2014/main" xmlns="" id="{561CD2EF-AB4F-41A8-A37D-739685200DC5}"/>
              </a:ext>
            </a:extLst>
          </p:cNvPr>
          <p:cNvSpPr txBox="1"/>
          <p:nvPr/>
        </p:nvSpPr>
        <p:spPr>
          <a:xfrm>
            <a:off x="5372202" y="1428283"/>
            <a:ext cx="4241700" cy="2437206"/>
          </a:xfrm>
          <a:prstGeom prst="rect">
            <a:avLst/>
          </a:prstGeom>
        </p:spPr>
        <p:txBody>
          <a:bodyPr vert="horz" wrap="square" lIns="0" tIns="92075" rIns="0" bIns="0" rtlCol="0">
            <a:spAutoFit/>
          </a:bodyPr>
          <a:lstStyle/>
          <a:p>
            <a:pPr marL="12700">
              <a:lnSpc>
                <a:spcPct val="100000"/>
              </a:lnSpc>
              <a:spcBef>
                <a:spcPts val="725"/>
              </a:spcBef>
            </a:pPr>
            <a:r>
              <a:rPr lang="ja-JP" altLang="en-US" b="1" dirty="0">
                <a:solidFill>
                  <a:srgbClr val="EF4136"/>
                </a:solidFill>
                <a:latin typeface="A-OTF リュウミン Pr6N EB-KL"/>
                <a:cs typeface="A-OTF リュウミン Pr6N EB-KL"/>
              </a:rPr>
              <a:t>個別支援計画の作成と定期的な見直し</a:t>
            </a:r>
            <a:r>
              <a:rPr sz="1800" b="1" dirty="0">
                <a:solidFill>
                  <a:srgbClr val="EF4136"/>
                </a:solidFill>
                <a:latin typeface="A-OTF リュウミン Pr6N EB-KL"/>
                <a:cs typeface="A-OTF リュウミン Pr6N EB-KL"/>
              </a:rPr>
              <a:t>：</a:t>
            </a:r>
            <a:endParaRPr sz="1800" dirty="0">
              <a:latin typeface="A-OTF リュウミン Pr6N EB-KL"/>
              <a:cs typeface="A-OTF リュウミン Pr6N EB-KL"/>
            </a:endParaRPr>
          </a:p>
          <a:p>
            <a:pPr marL="12700">
              <a:lnSpc>
                <a:spcPct val="150000"/>
              </a:lnSpc>
              <a:spcBef>
                <a:spcPts val="490"/>
              </a:spcBef>
            </a:pPr>
            <a:r>
              <a:rPr lang="ja-JP" altLang="en-US" sz="1400" b="0" spc="25" dirty="0">
                <a:solidFill>
                  <a:srgbClr val="231F20"/>
                </a:solidFill>
                <a:latin typeface="A-OTF リュウミン Pr6N M-KL"/>
                <a:cs typeface="A-OTF リュウミン Pr6N M-KL"/>
              </a:rPr>
              <a:t>受入れ決定後、児童発達支援管理責任者もしくはサービス管理責任者が日常における支援の内容を定める個別支援計画を策定します。</a:t>
            </a:r>
            <a:endParaRPr lang="en-US" altLang="ja-JP" sz="1400" b="0" spc="25" dirty="0">
              <a:solidFill>
                <a:srgbClr val="231F20"/>
              </a:solidFill>
              <a:latin typeface="A-OTF リュウミン Pr6N M-KL"/>
              <a:cs typeface="A-OTF リュウミン Pr6N M-KL"/>
            </a:endParaRPr>
          </a:p>
          <a:p>
            <a:pPr marL="12700">
              <a:lnSpc>
                <a:spcPct val="150000"/>
              </a:lnSpc>
              <a:spcBef>
                <a:spcPts val="490"/>
              </a:spcBef>
            </a:pPr>
            <a:r>
              <a:rPr lang="ja-JP" altLang="en-US" sz="1400" b="0" spc="25" dirty="0">
                <a:solidFill>
                  <a:srgbClr val="231F20"/>
                </a:solidFill>
                <a:latin typeface="A-OTF リュウミン Pr6N M-KL"/>
                <a:cs typeface="A-OTF リュウミン Pr6N M-KL"/>
              </a:rPr>
              <a:t>個別支援計画は</a:t>
            </a:r>
            <a:r>
              <a:rPr lang="en-US" altLang="ja-JP" sz="1400" b="0" spc="25" dirty="0">
                <a:solidFill>
                  <a:srgbClr val="231F20"/>
                </a:solidFill>
                <a:latin typeface="A-OTF リュウミン Pr6N M-KL"/>
                <a:cs typeface="A-OTF リュウミン Pr6N M-KL"/>
              </a:rPr>
              <a:t>6</a:t>
            </a:r>
            <a:r>
              <a:rPr lang="ja-JP" altLang="en-US" sz="1400" b="0" spc="25" dirty="0">
                <a:solidFill>
                  <a:srgbClr val="231F20"/>
                </a:solidFill>
                <a:latin typeface="A-OTF リュウミン Pr6N M-KL"/>
                <a:cs typeface="A-OTF リュウミン Pr6N M-KL"/>
              </a:rPr>
              <a:t>か月ごとに見直しますが、医療的ケアの変更があった場合には、その期間内であっても個別支援計画の見直しを行います。</a:t>
            </a:r>
          </a:p>
        </p:txBody>
      </p:sp>
      <p:sp>
        <p:nvSpPr>
          <p:cNvPr id="17" name="object 2">
            <a:extLst>
              <a:ext uri="{FF2B5EF4-FFF2-40B4-BE49-F238E27FC236}">
                <a16:creationId xmlns:a16="http://schemas.microsoft.com/office/drawing/2014/main" xmlns="" id="{FFA1A7F9-2165-49E5-901B-A34A7E1B2F02}"/>
              </a:ext>
            </a:extLst>
          </p:cNvPr>
          <p:cNvSpPr txBox="1"/>
          <p:nvPr/>
        </p:nvSpPr>
        <p:spPr>
          <a:xfrm>
            <a:off x="5401609" y="4086225"/>
            <a:ext cx="4241700" cy="2049920"/>
          </a:xfrm>
          <a:prstGeom prst="rect">
            <a:avLst/>
          </a:prstGeom>
        </p:spPr>
        <p:txBody>
          <a:bodyPr vert="horz" wrap="square" lIns="0" tIns="92075" rIns="0" bIns="0" rtlCol="0">
            <a:spAutoFit/>
          </a:bodyPr>
          <a:lstStyle/>
          <a:p>
            <a:pPr marL="12700">
              <a:lnSpc>
                <a:spcPct val="100000"/>
              </a:lnSpc>
              <a:spcBef>
                <a:spcPts val="725"/>
              </a:spcBef>
            </a:pPr>
            <a:r>
              <a:rPr lang="ja-JP" altLang="en-US" b="1" dirty="0">
                <a:solidFill>
                  <a:srgbClr val="EF4136"/>
                </a:solidFill>
                <a:latin typeface="A-OTF リュウミン Pr6N EB-KL"/>
                <a:cs typeface="A-OTF リュウミン Pr6N EB-KL"/>
              </a:rPr>
              <a:t>個別支援計画の内容：</a:t>
            </a:r>
            <a:endParaRPr sz="1800" dirty="0">
              <a:latin typeface="A-OTF リュウミン Pr6N EB-KL"/>
              <a:cs typeface="A-OTF リュウミン Pr6N EB-KL"/>
            </a:endParaRPr>
          </a:p>
          <a:p>
            <a:pPr marL="12700">
              <a:lnSpc>
                <a:spcPct val="150000"/>
              </a:lnSpc>
              <a:spcBef>
                <a:spcPts val="490"/>
              </a:spcBef>
            </a:pPr>
            <a:r>
              <a:rPr lang="ja-JP" altLang="en-US" sz="1400" b="0" spc="25" dirty="0">
                <a:solidFill>
                  <a:srgbClr val="231F20"/>
                </a:solidFill>
                <a:latin typeface="A-OTF リュウミン Pr6N M-KL"/>
                <a:cs typeface="A-OTF リュウミン Pr6N M-KL"/>
              </a:rPr>
              <a:t>例えば、吸引が頻回に必要であったり、痰が</a:t>
            </a:r>
            <a:r>
              <a:rPr lang="ja-JP" altLang="en-US" sz="1400" spc="25" dirty="0">
                <a:solidFill>
                  <a:srgbClr val="231F20"/>
                </a:solidFill>
                <a:latin typeface="A-OTF リュウミン Pr6N M-KL"/>
                <a:cs typeface="A-OTF リュウミン Pr6N M-KL"/>
              </a:rPr>
              <a:t>粘稠で</a:t>
            </a:r>
            <a:r>
              <a:rPr lang="ja-JP" altLang="en-US" sz="1400" b="0" spc="25" dirty="0">
                <a:solidFill>
                  <a:srgbClr val="231F20"/>
                </a:solidFill>
                <a:latin typeface="A-OTF リュウミン Pr6N M-KL"/>
                <a:cs typeface="A-OTF リュウミン Pr6N M-KL"/>
              </a:rPr>
              <a:t>呼吸の状態が安定しない利用者や嘔吐が多い利用者などの場合、それらへの対応をニーズとして捉えて、主治医から指示されたり保護者から引き継いだ対処方法を個別支援計画に盛り込みます。</a:t>
            </a:r>
          </a:p>
        </p:txBody>
      </p:sp>
      <p:sp>
        <p:nvSpPr>
          <p:cNvPr id="19" name="object 3">
            <a:extLst>
              <a:ext uri="{FF2B5EF4-FFF2-40B4-BE49-F238E27FC236}">
                <a16:creationId xmlns:a16="http://schemas.microsoft.com/office/drawing/2014/main" xmlns="" id="{E733F0D8-B966-4ED5-BB66-B1CC7B4D2CCB}"/>
              </a:ext>
            </a:extLst>
          </p:cNvPr>
          <p:cNvSpPr txBox="1"/>
          <p:nvPr/>
        </p:nvSpPr>
        <p:spPr>
          <a:xfrm>
            <a:off x="559752" y="6899298"/>
            <a:ext cx="4114800" cy="462306"/>
          </a:xfrm>
          <a:prstGeom prst="rect">
            <a:avLst/>
          </a:prstGeom>
        </p:spPr>
        <p:txBody>
          <a:bodyPr vert="horz" wrap="square" lIns="0" tIns="92075" rIns="0" bIns="0" rtlCol="0">
            <a:spAutoFit/>
          </a:bodyPr>
          <a:lstStyle/>
          <a:p>
            <a:pPr marL="12700">
              <a:lnSpc>
                <a:spcPct val="100000"/>
              </a:lnSpc>
            </a:pPr>
            <a:r>
              <a:rPr lang="ja-JP" altLang="en-US" sz="800" spc="20" dirty="0">
                <a:solidFill>
                  <a:srgbClr val="231F20"/>
                </a:solidFill>
                <a:latin typeface="+mn-ea"/>
                <a:cs typeface="A-OTF リュウミン Pr6N M-KL"/>
              </a:rPr>
              <a:t>障害児通所支援事業所等における安全な医療的ケアの実施体制の構築に関する調査研究</a:t>
            </a:r>
          </a:p>
          <a:p>
            <a:pPr marL="12700">
              <a:lnSpc>
                <a:spcPct val="100000"/>
              </a:lnSpc>
            </a:pPr>
            <a:r>
              <a:rPr lang="ja-JP" altLang="en-US" sz="800" spc="20" dirty="0">
                <a:solidFill>
                  <a:srgbClr val="231F20"/>
                </a:solidFill>
                <a:latin typeface="+mn-ea"/>
                <a:cs typeface="A-OTF リュウミン Pr6N M-KL"/>
              </a:rPr>
              <a:t>みずほ情報総研株式会社</a:t>
            </a:r>
          </a:p>
          <a:p>
            <a:pPr marL="12700">
              <a:lnSpc>
                <a:spcPct val="100000"/>
              </a:lnSpc>
            </a:pPr>
            <a:r>
              <a:rPr lang="en-US" altLang="ja-JP" sz="800" spc="20" dirty="0">
                <a:solidFill>
                  <a:srgbClr val="231F20"/>
                </a:solidFill>
                <a:latin typeface="+mn-ea"/>
                <a:cs typeface="A-OTF リュウミン Pr6N M-KL"/>
              </a:rPr>
              <a:t>【</a:t>
            </a:r>
            <a:r>
              <a:rPr lang="en-US" altLang="ja-JP" sz="800" dirty="0" err="1">
                <a:latin typeface="+mn-ea"/>
                <a:cs typeface="A-OTF リュウミン Pr6N M-KL"/>
              </a:rPr>
              <a:t>Part.Ⅳ</a:t>
            </a:r>
            <a:r>
              <a:rPr lang="en-US" altLang="ja-JP" sz="800" spc="20" dirty="0">
                <a:solidFill>
                  <a:srgbClr val="231F20"/>
                </a:solidFill>
                <a:latin typeface="+mn-ea"/>
                <a:cs typeface="A-OTF リュウミン Pr6N M-KL"/>
              </a:rPr>
              <a:t>】</a:t>
            </a:r>
            <a:r>
              <a:rPr lang="ja-JP" altLang="en-US" sz="800" spc="20" dirty="0">
                <a:solidFill>
                  <a:srgbClr val="231F20"/>
                </a:solidFill>
                <a:latin typeface="+mn-ea"/>
                <a:cs typeface="A-OTF リュウミン Pr6N M-KL"/>
              </a:rPr>
              <a:t>医療的ケア児者受入れの流れ</a:t>
            </a:r>
          </a:p>
        </p:txBody>
      </p:sp>
      <p:sp>
        <p:nvSpPr>
          <p:cNvPr id="20" name="object 11">
            <a:extLst>
              <a:ext uri="{FF2B5EF4-FFF2-40B4-BE49-F238E27FC236}">
                <a16:creationId xmlns:a16="http://schemas.microsoft.com/office/drawing/2014/main" xmlns="" id="{AB697BF9-E6FB-40F2-9477-6B7C5559055B}"/>
              </a:ext>
            </a:extLst>
          </p:cNvPr>
          <p:cNvSpPr/>
          <p:nvPr/>
        </p:nvSpPr>
        <p:spPr>
          <a:xfrm>
            <a:off x="546100" y="6859906"/>
            <a:ext cx="9524048"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sp>
        <p:nvSpPr>
          <p:cNvPr id="18" name="テキスト ボックス 17">
            <a:extLst>
              <a:ext uri="{FF2B5EF4-FFF2-40B4-BE49-F238E27FC236}">
                <a16:creationId xmlns:a16="http://schemas.microsoft.com/office/drawing/2014/main" xmlns="" id="{27DDCC3C-BFE6-4594-823C-632B54EA14DF}"/>
              </a:ext>
            </a:extLst>
          </p:cNvPr>
          <p:cNvSpPr txBox="1"/>
          <p:nvPr/>
        </p:nvSpPr>
        <p:spPr>
          <a:xfrm>
            <a:off x="1141520" y="1333554"/>
            <a:ext cx="3173538" cy="307777"/>
          </a:xfrm>
          <a:prstGeom prst="rect">
            <a:avLst/>
          </a:prstGeom>
          <a:noFill/>
          <a:ln>
            <a:solidFill>
              <a:schemeClr val="tx1"/>
            </a:solidFill>
          </a:ln>
        </p:spPr>
        <p:txBody>
          <a:bodyPr wrap="square" rtlCol="0">
            <a:spAutoFit/>
          </a:bodyPr>
          <a:lstStyle/>
          <a:p>
            <a:pPr algn="ctr"/>
            <a:r>
              <a:rPr kumimoji="1" lang="ja-JP" altLang="en-US" sz="1400" b="1" dirty="0"/>
              <a:t>個別支援計画書の例</a:t>
            </a:r>
            <a:endParaRPr kumimoji="1" lang="en-US" altLang="ja-JP" sz="1400" b="1" dirty="0"/>
          </a:p>
        </p:txBody>
      </p:sp>
      <p:sp>
        <p:nvSpPr>
          <p:cNvPr id="2" name="スライド番号プレースホルダー 1"/>
          <p:cNvSpPr>
            <a:spLocks noGrp="1"/>
          </p:cNvSpPr>
          <p:nvPr>
            <p:ph type="sldNum" sz="quarter" idx="7"/>
          </p:nvPr>
        </p:nvSpPr>
        <p:spPr/>
        <p:txBody>
          <a:bodyPr/>
          <a:lstStyle/>
          <a:p>
            <a:fld id="{B6F15528-21DE-4FAA-801E-634DDDAF4B2B}" type="slidenum">
              <a:rPr lang="en-US" altLang="ja-JP" smtClean="0"/>
              <a:pPr/>
              <a:t>59</a:t>
            </a:fld>
            <a:endParaRPr lang="ja-JP" altLang="en-US" dirty="0"/>
          </a:p>
        </p:txBody>
      </p:sp>
      <p:sp>
        <p:nvSpPr>
          <p:cNvPr id="21" name="テキスト ボックス 20">
            <a:extLst>
              <a:ext uri="{FF2B5EF4-FFF2-40B4-BE49-F238E27FC236}">
                <a16:creationId xmlns:a16="http://schemas.microsoft.com/office/drawing/2014/main" xmlns="" id="{3347FCFD-4DAD-4D58-9E17-9F6B6AD0FD0D}"/>
              </a:ext>
            </a:extLst>
          </p:cNvPr>
          <p:cNvSpPr txBox="1"/>
          <p:nvPr/>
        </p:nvSpPr>
        <p:spPr>
          <a:xfrm>
            <a:off x="622300" y="6550962"/>
            <a:ext cx="6027217" cy="246221"/>
          </a:xfrm>
          <a:prstGeom prst="rect">
            <a:avLst/>
          </a:prstGeom>
          <a:noFill/>
        </p:spPr>
        <p:txBody>
          <a:bodyPr wrap="square" rtlCol="0">
            <a:spAutoFit/>
          </a:bodyPr>
          <a:lstStyle/>
          <a:p>
            <a:r>
              <a:rPr lang="ja-JP" altLang="en-US" sz="1000" dirty="0"/>
              <a:t>資料提供：株式会社日本在宅ケア教育研究所　あいの風キッズステーション</a:t>
            </a:r>
            <a:endParaRPr kumimoji="1" lang="en-US" altLang="ja-JP" sz="1000" dirty="0"/>
          </a:p>
        </p:txBody>
      </p:sp>
      <p:pic>
        <p:nvPicPr>
          <p:cNvPr id="4" name="図 3"/>
          <p:cNvPicPr>
            <a:picLocks noChangeAspect="1"/>
          </p:cNvPicPr>
          <p:nvPr/>
        </p:nvPicPr>
        <p:blipFill>
          <a:blip r:embed="rId3"/>
          <a:stretch>
            <a:fillRect/>
          </a:stretch>
        </p:blipFill>
        <p:spPr>
          <a:xfrm>
            <a:off x="622300" y="1776218"/>
            <a:ext cx="3962400" cy="4732681"/>
          </a:xfrm>
          <a:prstGeom prst="rect">
            <a:avLst/>
          </a:prstGeom>
          <a:ln>
            <a:solidFill>
              <a:schemeClr val="bg1">
                <a:lumMod val="50000"/>
              </a:schemeClr>
            </a:solidFill>
          </a:ln>
        </p:spPr>
      </p:pic>
    </p:spTree>
    <p:extLst>
      <p:ext uri="{BB962C8B-B14F-4D97-AF65-F5344CB8AC3E}">
        <p14:creationId xmlns:p14="http://schemas.microsoft.com/office/powerpoint/2010/main" val="1116475371"/>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0" y="0"/>
            <a:ext cx="10079990" cy="7543800"/>
            <a:chOff x="0" y="0"/>
            <a:chExt cx="10079990" cy="7543800"/>
          </a:xfrm>
        </p:grpSpPr>
        <p:sp>
          <p:nvSpPr>
            <p:cNvPr id="3" name="object 3"/>
            <p:cNvSpPr/>
            <p:nvPr/>
          </p:nvSpPr>
          <p:spPr>
            <a:xfrm>
              <a:off x="0" y="0"/>
              <a:ext cx="10072278" cy="7543596"/>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9516389" y="7044409"/>
              <a:ext cx="563880" cy="172085"/>
            </a:xfrm>
            <a:custGeom>
              <a:avLst/>
              <a:gdLst/>
              <a:ahLst/>
              <a:cxnLst/>
              <a:rect l="l" t="t" r="r" b="b"/>
              <a:pathLst>
                <a:path w="563879" h="172084">
                  <a:moveTo>
                    <a:pt x="563397" y="0"/>
                  </a:moveTo>
                  <a:lnTo>
                    <a:pt x="0" y="0"/>
                  </a:lnTo>
                  <a:lnTo>
                    <a:pt x="220459" y="171475"/>
                  </a:lnTo>
                  <a:lnTo>
                    <a:pt x="563397" y="171475"/>
                  </a:lnTo>
                  <a:lnTo>
                    <a:pt x="563397" y="0"/>
                  </a:lnTo>
                  <a:close/>
                </a:path>
              </a:pathLst>
            </a:custGeom>
            <a:solidFill>
              <a:srgbClr val="284278"/>
            </a:solidFill>
          </p:spPr>
          <p:txBody>
            <a:bodyPr wrap="square" lIns="0" tIns="0" rIns="0" bIns="0" rtlCol="0"/>
            <a:lstStyle/>
            <a:p>
              <a:endParaRPr/>
            </a:p>
          </p:txBody>
        </p:sp>
        <p:sp>
          <p:nvSpPr>
            <p:cNvPr id="5" name="object 5"/>
            <p:cNvSpPr/>
            <p:nvPr/>
          </p:nvSpPr>
          <p:spPr>
            <a:xfrm>
              <a:off x="9099965" y="7044411"/>
              <a:ext cx="636905" cy="172085"/>
            </a:xfrm>
            <a:custGeom>
              <a:avLst/>
              <a:gdLst/>
              <a:ahLst/>
              <a:cxnLst/>
              <a:rect l="l" t="t" r="r" b="b"/>
              <a:pathLst>
                <a:path w="636904" h="172084">
                  <a:moveTo>
                    <a:pt x="416420" y="0"/>
                  </a:moveTo>
                  <a:lnTo>
                    <a:pt x="0" y="0"/>
                  </a:lnTo>
                  <a:lnTo>
                    <a:pt x="0" y="171462"/>
                  </a:lnTo>
                  <a:lnTo>
                    <a:pt x="636879" y="171462"/>
                  </a:lnTo>
                  <a:lnTo>
                    <a:pt x="416420" y="0"/>
                  </a:lnTo>
                  <a:close/>
                </a:path>
              </a:pathLst>
            </a:custGeom>
            <a:solidFill>
              <a:srgbClr val="231F20"/>
            </a:solidFill>
          </p:spPr>
          <p:txBody>
            <a:bodyPr wrap="square" lIns="0" tIns="0" rIns="0" bIns="0" rtlCol="0"/>
            <a:lstStyle/>
            <a:p>
              <a:endParaRPr/>
            </a:p>
          </p:txBody>
        </p:sp>
      </p:grpSp>
      <p:sp>
        <p:nvSpPr>
          <p:cNvPr id="6" name="object 6"/>
          <p:cNvSpPr txBox="1">
            <a:spLocks noGrp="1"/>
          </p:cNvSpPr>
          <p:nvPr>
            <p:ph type="title"/>
          </p:nvPr>
        </p:nvSpPr>
        <p:spPr>
          <a:xfrm>
            <a:off x="530304" y="1962204"/>
            <a:ext cx="7635796" cy="3504934"/>
          </a:xfrm>
          <a:prstGeom prst="rect">
            <a:avLst/>
          </a:prstGeom>
        </p:spPr>
        <p:txBody>
          <a:bodyPr vert="horz" wrap="square" lIns="0" tIns="189230" rIns="0" bIns="0" rtlCol="0">
            <a:spAutoFit/>
          </a:bodyPr>
          <a:lstStyle/>
          <a:p>
            <a:pPr marL="57150">
              <a:lnSpc>
                <a:spcPct val="100000"/>
              </a:lnSpc>
              <a:spcBef>
                <a:spcPts val="1490"/>
              </a:spcBef>
            </a:pPr>
            <a:r>
              <a:rPr lang="ja-JP" altLang="en-US" sz="6000" b="0" i="0" spc="-105" dirty="0">
                <a:solidFill>
                  <a:srgbClr val="215198"/>
                </a:solidFill>
                <a:latin typeface="A-OTF リュウミン Pr6N M-KL"/>
                <a:cs typeface="A-OTF リュウミン Pr6N M-KL"/>
              </a:rPr>
              <a:t>（</a:t>
            </a:r>
            <a:r>
              <a:rPr lang="en-US" altLang="ja-JP" sz="6000" b="0" i="0" spc="-105" dirty="0">
                <a:solidFill>
                  <a:srgbClr val="215198"/>
                </a:solidFill>
                <a:latin typeface="A-OTF リュウミン Pr6N M-KL"/>
                <a:cs typeface="A-OTF リュウミン Pr6N M-KL"/>
              </a:rPr>
              <a:t>6</a:t>
            </a:r>
            <a:r>
              <a:rPr lang="ja-JP" altLang="en-US" sz="6000" b="0" i="0" spc="-105" dirty="0">
                <a:solidFill>
                  <a:srgbClr val="215198"/>
                </a:solidFill>
                <a:latin typeface="A-OTF リュウミン Pr6N M-KL"/>
                <a:cs typeface="A-OTF リュウミン Pr6N M-KL"/>
              </a:rPr>
              <a:t>）</a:t>
            </a:r>
            <a:endParaRPr sz="6000" dirty="0">
              <a:latin typeface="A-OTF リュウミン Pr6N M-KL"/>
              <a:cs typeface="A-OTF リュウミン Pr6N M-KL"/>
            </a:endParaRPr>
          </a:p>
          <a:p>
            <a:pPr marL="12700" marR="5080">
              <a:lnSpc>
                <a:spcPct val="104200"/>
              </a:lnSpc>
              <a:spcBef>
                <a:spcPts val="875"/>
              </a:spcBef>
            </a:pPr>
            <a:r>
              <a:rPr lang="ja-JP" altLang="en-US" sz="4800" b="0" i="0" dirty="0">
                <a:solidFill>
                  <a:srgbClr val="215198"/>
                </a:solidFill>
                <a:latin typeface="A-OTF リュウミン Pr6N M-KL"/>
                <a:cs typeface="A-OTF リュウミン Pr6N M-KL"/>
              </a:rPr>
              <a:t>個別の医療的ケアマニュアル</a:t>
            </a:r>
            <a:r>
              <a:rPr lang="ja-JP" altLang="en-US" sz="4000" b="0" i="0" dirty="0">
                <a:solidFill>
                  <a:srgbClr val="215198"/>
                </a:solidFill>
                <a:latin typeface="A-OTF リュウミン Pr6N M-KL"/>
                <a:cs typeface="A-OTF リュウミン Pr6N M-KL"/>
              </a:rPr>
              <a:t>（</a:t>
            </a:r>
            <a:r>
              <a:rPr lang="en-US" altLang="ja-JP" sz="4000" b="0" i="0" dirty="0">
                <a:solidFill>
                  <a:srgbClr val="215198"/>
                </a:solidFill>
                <a:latin typeface="A-OTF リュウミン Pr6N M-KL"/>
                <a:cs typeface="A-OTF リュウミン Pr6N M-KL"/>
              </a:rPr>
              <a:t>#</a:t>
            </a:r>
            <a:r>
              <a:rPr lang="ja-JP" altLang="en-US" sz="4000" b="0" i="0" dirty="0">
                <a:solidFill>
                  <a:srgbClr val="215198"/>
                </a:solidFill>
                <a:latin typeface="A-OTF リュウミン Pr6N M-KL"/>
                <a:cs typeface="A-OTF リュウミン Pr6N M-KL"/>
              </a:rPr>
              <a:t>実施手順書）</a:t>
            </a:r>
            <a:r>
              <a:rPr lang="ja-JP" altLang="en-US" sz="4800" b="0" i="0" dirty="0">
                <a:solidFill>
                  <a:srgbClr val="215198"/>
                </a:solidFill>
                <a:latin typeface="A-OTF リュウミン Pr6N M-KL"/>
                <a:cs typeface="A-OTF リュウミン Pr6N M-KL"/>
              </a:rPr>
              <a:t>の作成</a:t>
            </a:r>
            <a:r>
              <a:rPr lang="en-US" altLang="ja-JP" sz="4800" b="0" i="0" dirty="0">
                <a:solidFill>
                  <a:srgbClr val="215198"/>
                </a:solidFill>
                <a:latin typeface="A-OTF リュウミン Pr6N M-KL"/>
                <a:cs typeface="A-OTF リュウミン Pr6N M-KL"/>
              </a:rPr>
              <a:t/>
            </a:r>
            <a:br>
              <a:rPr lang="en-US" altLang="ja-JP" sz="4800" b="0" i="0" dirty="0">
                <a:solidFill>
                  <a:srgbClr val="215198"/>
                </a:solidFill>
                <a:latin typeface="A-OTF リュウミン Pr6N M-KL"/>
                <a:cs typeface="A-OTF リュウミン Pr6N M-KL"/>
              </a:rPr>
            </a:br>
            <a:endParaRPr sz="4800" dirty="0">
              <a:latin typeface="A-OTF リュウミン Pr6N M-KL"/>
              <a:cs typeface="A-OTF リュウミン Pr6N M-KL"/>
            </a:endParaRPr>
          </a:p>
        </p:txBody>
      </p:sp>
      <p:sp>
        <p:nvSpPr>
          <p:cNvPr id="8" name="object 8"/>
          <p:cNvSpPr txBox="1"/>
          <p:nvPr/>
        </p:nvSpPr>
        <p:spPr>
          <a:xfrm>
            <a:off x="6261100" y="747471"/>
            <a:ext cx="3810000" cy="394980"/>
          </a:xfrm>
          <a:prstGeom prst="rect">
            <a:avLst/>
          </a:prstGeom>
        </p:spPr>
        <p:txBody>
          <a:bodyPr vert="horz" wrap="square" lIns="0" tIns="12700" rIns="0" bIns="0" rtlCol="0">
            <a:spAutoFit/>
          </a:bodyPr>
          <a:lstStyle/>
          <a:p>
            <a:pPr marL="12700">
              <a:lnSpc>
                <a:spcPct val="100000"/>
              </a:lnSpc>
              <a:spcBef>
                <a:spcPts val="100"/>
              </a:spcBef>
            </a:pPr>
            <a:r>
              <a:rPr lang="en-US" altLang="ja-JP" sz="1200" b="0" dirty="0">
                <a:solidFill>
                  <a:srgbClr val="284278"/>
                </a:solidFill>
                <a:latin typeface="A-OTF リュウミン Pr6N M-KL"/>
                <a:cs typeface="A-OTF リュウミン Pr6N M-KL"/>
              </a:rPr>
              <a:t>Part</a:t>
            </a:r>
            <a:r>
              <a:rPr lang="ja-JP" altLang="en-US" sz="1200" b="0" spc="-45" dirty="0">
                <a:solidFill>
                  <a:srgbClr val="284278"/>
                </a:solidFill>
                <a:latin typeface="A-OTF リュウミン Pr6N M-KL"/>
                <a:cs typeface="A-OTF リュウミン Pr6N M-KL"/>
              </a:rPr>
              <a:t> </a:t>
            </a:r>
            <a:r>
              <a:rPr lang="en-US" altLang="ja-JP" sz="1200" b="0" spc="-45" dirty="0">
                <a:solidFill>
                  <a:srgbClr val="284278"/>
                </a:solidFill>
                <a:latin typeface="A-OTF リュウミン Pr6N M-KL"/>
                <a:cs typeface="A-OTF リュウミン Pr6N M-KL"/>
              </a:rPr>
              <a:t>Ⅳ</a:t>
            </a:r>
            <a:r>
              <a:rPr lang="en-US" altLang="ja-JP" sz="1200" b="0" dirty="0">
                <a:solidFill>
                  <a:srgbClr val="284278"/>
                </a:solidFill>
                <a:latin typeface="A-OTF リュウミン Pr6N M-KL"/>
                <a:cs typeface="A-OTF リュウミン Pr6N M-KL"/>
              </a:rPr>
              <a:t>.</a:t>
            </a:r>
            <a:r>
              <a:rPr lang="ja-JP" altLang="en-US" sz="1200" b="0" dirty="0">
                <a:solidFill>
                  <a:srgbClr val="284278"/>
                </a:solidFill>
                <a:latin typeface="A-OTF リュウミン Pr6N M-KL"/>
                <a:cs typeface="A-OTF リュウミン Pr6N M-KL"/>
              </a:rPr>
              <a:t>　</a:t>
            </a:r>
            <a:r>
              <a:rPr lang="ja-JP" altLang="en-US" sz="1200" b="0" spc="-45" dirty="0">
                <a:solidFill>
                  <a:srgbClr val="284278"/>
                </a:solidFill>
                <a:latin typeface="A-OTF リュウミン Pr6N M-KL"/>
                <a:cs typeface="A-OTF リュウミン Pr6N M-KL"/>
              </a:rPr>
              <a:t>医療的ケア児者受入れの流れ</a:t>
            </a:r>
          </a:p>
          <a:p>
            <a:pPr marL="12700">
              <a:lnSpc>
                <a:spcPct val="100000"/>
              </a:lnSpc>
              <a:spcBef>
                <a:spcPts val="100"/>
              </a:spcBef>
            </a:pPr>
            <a:endParaRPr lang="ja-JP" altLang="en-US" sz="1200" dirty="0">
              <a:latin typeface="A-OTF リュウミン Pr6N M-KL"/>
              <a:cs typeface="A-OTF リュウミン Pr6N M-KL"/>
            </a:endParaRPr>
          </a:p>
        </p:txBody>
      </p:sp>
      <p:sp>
        <p:nvSpPr>
          <p:cNvPr id="9" name="object 9"/>
          <p:cNvSpPr/>
          <p:nvPr/>
        </p:nvSpPr>
        <p:spPr>
          <a:xfrm>
            <a:off x="15633" y="982154"/>
            <a:ext cx="10054590" cy="13335"/>
          </a:xfrm>
          <a:custGeom>
            <a:avLst/>
            <a:gdLst/>
            <a:ahLst/>
            <a:cxnLst/>
            <a:rect l="l" t="t" r="r" b="b"/>
            <a:pathLst>
              <a:path w="10054590" h="13334">
                <a:moveTo>
                  <a:pt x="10054082" y="0"/>
                </a:moveTo>
                <a:lnTo>
                  <a:pt x="0" y="0"/>
                </a:lnTo>
                <a:lnTo>
                  <a:pt x="0" y="12712"/>
                </a:lnTo>
                <a:lnTo>
                  <a:pt x="10054082" y="12712"/>
                </a:lnTo>
                <a:lnTo>
                  <a:pt x="10054082" y="0"/>
                </a:lnTo>
                <a:close/>
              </a:path>
            </a:pathLst>
          </a:custGeom>
          <a:solidFill>
            <a:srgbClr val="284278"/>
          </a:solidFill>
        </p:spPr>
        <p:txBody>
          <a:bodyPr wrap="square" lIns="0" tIns="0" rIns="0" bIns="0" rtlCol="0"/>
          <a:lstStyle/>
          <a:p>
            <a:endParaRPr/>
          </a:p>
        </p:txBody>
      </p:sp>
      <p:sp>
        <p:nvSpPr>
          <p:cNvPr id="10" name="object 10"/>
          <p:cNvSpPr/>
          <p:nvPr/>
        </p:nvSpPr>
        <p:spPr>
          <a:xfrm>
            <a:off x="15633" y="544702"/>
            <a:ext cx="10059035" cy="172085"/>
          </a:xfrm>
          <a:custGeom>
            <a:avLst/>
            <a:gdLst/>
            <a:ahLst/>
            <a:cxnLst/>
            <a:rect l="l" t="t" r="r" b="b"/>
            <a:pathLst>
              <a:path w="10059035" h="172084">
                <a:moveTo>
                  <a:pt x="10058793" y="0"/>
                </a:moveTo>
                <a:lnTo>
                  <a:pt x="0" y="0"/>
                </a:lnTo>
                <a:lnTo>
                  <a:pt x="0" y="171881"/>
                </a:lnTo>
                <a:lnTo>
                  <a:pt x="10058793" y="171881"/>
                </a:lnTo>
                <a:lnTo>
                  <a:pt x="10058793" y="0"/>
                </a:lnTo>
                <a:close/>
              </a:path>
            </a:pathLst>
          </a:custGeom>
          <a:solidFill>
            <a:srgbClr val="284278"/>
          </a:solidFill>
        </p:spPr>
        <p:txBody>
          <a:bodyPr wrap="square" lIns="0" tIns="0" rIns="0" bIns="0" rtlCol="0"/>
          <a:lstStyle/>
          <a:p>
            <a:endParaRPr/>
          </a:p>
        </p:txBody>
      </p:sp>
      <p:sp>
        <p:nvSpPr>
          <p:cNvPr id="7" name="スライド番号プレースホルダー 6"/>
          <p:cNvSpPr>
            <a:spLocks noGrp="1"/>
          </p:cNvSpPr>
          <p:nvPr>
            <p:ph type="sldNum" sz="quarter" idx="7"/>
          </p:nvPr>
        </p:nvSpPr>
        <p:spPr/>
        <p:txBody>
          <a:bodyPr/>
          <a:lstStyle/>
          <a:p>
            <a:fld id="{B6F15528-21DE-4FAA-801E-634DDDAF4B2B}" type="slidenum">
              <a:rPr lang="en-US" altLang="ja-JP" smtClean="0"/>
              <a:pPr/>
              <a:t>60</a:t>
            </a:fld>
            <a:endParaRPr lang="ja-JP" altLang="en-US" dirty="0"/>
          </a:p>
        </p:txBody>
      </p:sp>
    </p:spTree>
    <p:extLst>
      <p:ext uri="{BB962C8B-B14F-4D97-AF65-F5344CB8AC3E}">
        <p14:creationId xmlns:p14="http://schemas.microsoft.com/office/powerpoint/2010/main" val="2639585330"/>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p:nvPr/>
        </p:nvSpPr>
        <p:spPr>
          <a:xfrm>
            <a:off x="6256579" y="878924"/>
            <a:ext cx="3931540" cy="197490"/>
          </a:xfrm>
          <a:prstGeom prst="rect">
            <a:avLst/>
          </a:prstGeom>
        </p:spPr>
        <p:txBody>
          <a:bodyPr vert="horz" wrap="square" lIns="0" tIns="12700" rIns="0" bIns="0" rtlCol="0">
            <a:spAutoFit/>
          </a:bodyPr>
          <a:lstStyle/>
          <a:p>
            <a:pPr marL="12700">
              <a:lnSpc>
                <a:spcPct val="100000"/>
              </a:lnSpc>
              <a:spcBef>
                <a:spcPts val="100"/>
              </a:spcBef>
            </a:pPr>
            <a:r>
              <a:rPr sz="1200" b="0" dirty="0">
                <a:solidFill>
                  <a:srgbClr val="284278"/>
                </a:solidFill>
                <a:latin typeface="A-OTF リュウミン Pr6N M-KL"/>
                <a:cs typeface="A-OTF リュウミン Pr6N M-KL"/>
              </a:rPr>
              <a:t>(</a:t>
            </a:r>
            <a:r>
              <a:rPr lang="ja-JP" altLang="en-US" sz="1200" b="0">
                <a:solidFill>
                  <a:srgbClr val="284278"/>
                </a:solidFill>
                <a:latin typeface="A-OTF リュウミン Pr6N M-KL"/>
                <a:cs typeface="A-OTF リュウミン Pr6N M-KL"/>
              </a:rPr>
              <a:t>６</a:t>
            </a:r>
            <a:r>
              <a:rPr sz="1200" b="0">
                <a:solidFill>
                  <a:srgbClr val="284278"/>
                </a:solidFill>
                <a:latin typeface="A-OTF リュウミン Pr6N M-KL"/>
                <a:cs typeface="A-OTF リュウミン Pr6N M-KL"/>
              </a:rPr>
              <a:t>)</a:t>
            </a:r>
            <a:r>
              <a:rPr lang="ja-JP" altLang="en-US" sz="1200" b="0" dirty="0">
                <a:solidFill>
                  <a:srgbClr val="284278"/>
                </a:solidFill>
                <a:latin typeface="A-OTF リュウミン Pr6N M-KL"/>
                <a:cs typeface="A-OTF リュウミン Pr6N M-KL"/>
              </a:rPr>
              <a:t>個別の医療的ケアマニュアル（</a:t>
            </a:r>
            <a:r>
              <a:rPr lang="en-US" altLang="ja-JP" sz="1200" b="0" dirty="0">
                <a:solidFill>
                  <a:srgbClr val="284278"/>
                </a:solidFill>
                <a:latin typeface="A-OTF リュウミン Pr6N M-KL"/>
                <a:cs typeface="A-OTF リュウミン Pr6N M-KL"/>
              </a:rPr>
              <a:t>#</a:t>
            </a:r>
            <a:r>
              <a:rPr lang="ja-JP" altLang="en-US" sz="1200" b="0" dirty="0">
                <a:solidFill>
                  <a:srgbClr val="284278"/>
                </a:solidFill>
                <a:latin typeface="A-OTF リュウミン Pr6N M-KL"/>
                <a:cs typeface="A-OTF リュウミン Pr6N M-KL"/>
              </a:rPr>
              <a:t>実施手順書）の作成</a:t>
            </a:r>
            <a:endParaRPr sz="1200" dirty="0">
              <a:latin typeface="A-OTF リュウミン Pr6N M-KL"/>
              <a:cs typeface="A-OTF リュウミン Pr6N M-KL"/>
            </a:endParaRPr>
          </a:p>
        </p:txBody>
      </p:sp>
      <p:grpSp>
        <p:nvGrpSpPr>
          <p:cNvPr id="6" name="object 6"/>
          <p:cNvGrpSpPr/>
          <p:nvPr/>
        </p:nvGrpSpPr>
        <p:grpSpPr>
          <a:xfrm>
            <a:off x="8663" y="15233"/>
            <a:ext cx="10066020" cy="1259205"/>
            <a:chOff x="8663" y="15233"/>
            <a:chExt cx="10066020" cy="1259205"/>
          </a:xfrm>
        </p:grpSpPr>
        <p:sp>
          <p:nvSpPr>
            <p:cNvPr id="7" name="object 7"/>
            <p:cNvSpPr/>
            <p:nvPr/>
          </p:nvSpPr>
          <p:spPr>
            <a:xfrm>
              <a:off x="5771845" y="15239"/>
              <a:ext cx="4302760" cy="701675"/>
            </a:xfrm>
            <a:custGeom>
              <a:avLst/>
              <a:gdLst/>
              <a:ahLst/>
              <a:cxnLst/>
              <a:rect l="l" t="t" r="r" b="b"/>
              <a:pathLst>
                <a:path w="4302759" h="701675">
                  <a:moveTo>
                    <a:pt x="4302582" y="529475"/>
                  </a:moveTo>
                  <a:lnTo>
                    <a:pt x="1066965" y="529475"/>
                  </a:lnTo>
                  <a:lnTo>
                    <a:pt x="597877" y="0"/>
                  </a:lnTo>
                  <a:lnTo>
                    <a:pt x="146519" y="529475"/>
                  </a:lnTo>
                  <a:lnTo>
                    <a:pt x="146088" y="529971"/>
                  </a:lnTo>
                  <a:lnTo>
                    <a:pt x="0" y="701357"/>
                  </a:lnTo>
                  <a:lnTo>
                    <a:pt x="4302582" y="701357"/>
                  </a:lnTo>
                  <a:lnTo>
                    <a:pt x="4302582" y="529475"/>
                  </a:lnTo>
                  <a:close/>
                </a:path>
              </a:pathLst>
            </a:custGeom>
            <a:solidFill>
              <a:srgbClr val="284278"/>
            </a:solidFill>
          </p:spPr>
          <p:txBody>
            <a:bodyPr wrap="square" lIns="0" tIns="0" rIns="0" bIns="0" rtlCol="0"/>
            <a:lstStyle/>
            <a:p>
              <a:endParaRPr/>
            </a:p>
          </p:txBody>
        </p:sp>
        <p:sp>
          <p:nvSpPr>
            <p:cNvPr id="8" name="object 8"/>
            <p:cNvSpPr/>
            <p:nvPr/>
          </p:nvSpPr>
          <p:spPr>
            <a:xfrm>
              <a:off x="8663" y="15233"/>
              <a:ext cx="6361430" cy="1259205"/>
            </a:xfrm>
            <a:custGeom>
              <a:avLst/>
              <a:gdLst/>
              <a:ahLst/>
              <a:cxnLst/>
              <a:rect l="l" t="t" r="r" b="b"/>
              <a:pathLst>
                <a:path w="6361430" h="1259205">
                  <a:moveTo>
                    <a:pt x="6361074" y="0"/>
                  </a:moveTo>
                  <a:lnTo>
                    <a:pt x="0" y="0"/>
                  </a:lnTo>
                  <a:lnTo>
                    <a:pt x="0" y="1259179"/>
                  </a:lnTo>
                  <a:lnTo>
                    <a:pt x="5286997" y="1259179"/>
                  </a:lnTo>
                  <a:lnTo>
                    <a:pt x="6361074" y="0"/>
                  </a:lnTo>
                  <a:close/>
                </a:path>
              </a:pathLst>
            </a:custGeom>
            <a:solidFill>
              <a:srgbClr val="215198"/>
            </a:solidFill>
          </p:spPr>
          <p:txBody>
            <a:bodyPr wrap="square" lIns="0" tIns="0" rIns="0" bIns="0" rtlCol="0"/>
            <a:lstStyle/>
            <a:p>
              <a:endParaRPr/>
            </a:p>
          </p:txBody>
        </p:sp>
      </p:grpSp>
      <p:sp>
        <p:nvSpPr>
          <p:cNvPr id="9" name="object 9"/>
          <p:cNvSpPr txBox="1">
            <a:spLocks noGrp="1"/>
          </p:cNvSpPr>
          <p:nvPr>
            <p:ph type="title"/>
          </p:nvPr>
        </p:nvSpPr>
        <p:spPr>
          <a:xfrm>
            <a:off x="393700" y="657225"/>
            <a:ext cx="6133597" cy="382156"/>
          </a:xfrm>
          <a:prstGeom prst="rect">
            <a:avLst/>
          </a:prstGeom>
        </p:spPr>
        <p:txBody>
          <a:bodyPr vert="horz" wrap="square" lIns="0" tIns="12700" rIns="0" bIns="0" rtlCol="0">
            <a:spAutoFit/>
          </a:bodyPr>
          <a:lstStyle/>
          <a:p>
            <a:pPr marL="12700">
              <a:lnSpc>
                <a:spcPct val="100000"/>
              </a:lnSpc>
              <a:spcBef>
                <a:spcPts val="100"/>
              </a:spcBef>
            </a:pPr>
            <a:r>
              <a:rPr lang="ja-JP" altLang="en-US" sz="2400" b="0" i="0" dirty="0">
                <a:latin typeface="A-OTF リュウミン Pr6N M-KL"/>
                <a:cs typeface="A-OTF リュウミン Pr6N M-KL"/>
              </a:rPr>
              <a:t>個別の医療的ケアマニュアルの作成</a:t>
            </a:r>
            <a:endParaRPr sz="2400" b="0" i="0" dirty="0">
              <a:latin typeface="A-OTF リュウミン Pr6N M-KL"/>
              <a:cs typeface="A-OTF リュウミン Pr6N M-KL"/>
            </a:endParaRPr>
          </a:p>
        </p:txBody>
      </p:sp>
      <p:sp>
        <p:nvSpPr>
          <p:cNvPr id="11" name="object 11"/>
          <p:cNvSpPr/>
          <p:nvPr/>
        </p:nvSpPr>
        <p:spPr>
          <a:xfrm>
            <a:off x="5372201" y="1266366"/>
            <a:ext cx="4711599"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grpSp>
        <p:nvGrpSpPr>
          <p:cNvPr id="12" name="object 12"/>
          <p:cNvGrpSpPr/>
          <p:nvPr/>
        </p:nvGrpSpPr>
        <p:grpSpPr>
          <a:xfrm>
            <a:off x="9099959" y="7044409"/>
            <a:ext cx="980440" cy="172085"/>
            <a:chOff x="9099959" y="7044409"/>
            <a:chExt cx="980440" cy="172085"/>
          </a:xfrm>
        </p:grpSpPr>
        <p:sp>
          <p:nvSpPr>
            <p:cNvPr id="13" name="object 13"/>
            <p:cNvSpPr/>
            <p:nvPr/>
          </p:nvSpPr>
          <p:spPr>
            <a:xfrm>
              <a:off x="9516378" y="7044409"/>
              <a:ext cx="563880" cy="172085"/>
            </a:xfrm>
            <a:custGeom>
              <a:avLst/>
              <a:gdLst/>
              <a:ahLst/>
              <a:cxnLst/>
              <a:rect l="l" t="t" r="r" b="b"/>
              <a:pathLst>
                <a:path w="563879" h="172084">
                  <a:moveTo>
                    <a:pt x="563410" y="0"/>
                  </a:moveTo>
                  <a:lnTo>
                    <a:pt x="0" y="0"/>
                  </a:lnTo>
                  <a:lnTo>
                    <a:pt x="220459" y="171475"/>
                  </a:lnTo>
                  <a:lnTo>
                    <a:pt x="563410" y="171475"/>
                  </a:lnTo>
                  <a:lnTo>
                    <a:pt x="563410" y="0"/>
                  </a:lnTo>
                  <a:close/>
                </a:path>
              </a:pathLst>
            </a:custGeom>
            <a:solidFill>
              <a:srgbClr val="284278"/>
            </a:solidFill>
          </p:spPr>
          <p:txBody>
            <a:bodyPr wrap="square" lIns="0" tIns="0" rIns="0" bIns="0" rtlCol="0"/>
            <a:lstStyle/>
            <a:p>
              <a:endParaRPr/>
            </a:p>
          </p:txBody>
        </p:sp>
        <p:sp>
          <p:nvSpPr>
            <p:cNvPr id="14" name="object 14"/>
            <p:cNvSpPr/>
            <p:nvPr/>
          </p:nvSpPr>
          <p:spPr>
            <a:xfrm>
              <a:off x="9099959" y="7044412"/>
              <a:ext cx="636905" cy="172085"/>
            </a:xfrm>
            <a:custGeom>
              <a:avLst/>
              <a:gdLst/>
              <a:ahLst/>
              <a:cxnLst/>
              <a:rect l="l" t="t" r="r" b="b"/>
              <a:pathLst>
                <a:path w="636904" h="172084">
                  <a:moveTo>
                    <a:pt x="416420" y="0"/>
                  </a:moveTo>
                  <a:lnTo>
                    <a:pt x="0" y="0"/>
                  </a:lnTo>
                  <a:lnTo>
                    <a:pt x="0" y="171462"/>
                  </a:lnTo>
                  <a:lnTo>
                    <a:pt x="636879" y="171462"/>
                  </a:lnTo>
                  <a:lnTo>
                    <a:pt x="416420" y="0"/>
                  </a:lnTo>
                  <a:close/>
                </a:path>
              </a:pathLst>
            </a:custGeom>
            <a:solidFill>
              <a:srgbClr val="231F20"/>
            </a:solidFill>
          </p:spPr>
          <p:txBody>
            <a:bodyPr wrap="square" lIns="0" tIns="0" rIns="0" bIns="0" rtlCol="0"/>
            <a:lstStyle/>
            <a:p>
              <a:endParaRPr/>
            </a:p>
          </p:txBody>
        </p:sp>
      </p:grpSp>
      <p:sp>
        <p:nvSpPr>
          <p:cNvPr id="16" name="object 2">
            <a:extLst>
              <a:ext uri="{FF2B5EF4-FFF2-40B4-BE49-F238E27FC236}">
                <a16:creationId xmlns:a16="http://schemas.microsoft.com/office/drawing/2014/main" xmlns="" id="{561CD2EF-AB4F-41A8-A37D-739685200DC5}"/>
              </a:ext>
            </a:extLst>
          </p:cNvPr>
          <p:cNvSpPr txBox="1"/>
          <p:nvPr/>
        </p:nvSpPr>
        <p:spPr>
          <a:xfrm>
            <a:off x="5501153" y="1413222"/>
            <a:ext cx="4015225" cy="3046668"/>
          </a:xfrm>
          <a:prstGeom prst="rect">
            <a:avLst/>
          </a:prstGeom>
        </p:spPr>
        <p:txBody>
          <a:bodyPr vert="horz" wrap="square" lIns="0" tIns="92075" rIns="0" bIns="0" rtlCol="0">
            <a:spAutoFit/>
          </a:bodyPr>
          <a:lstStyle/>
          <a:p>
            <a:pPr marL="12700">
              <a:lnSpc>
                <a:spcPct val="100000"/>
              </a:lnSpc>
              <a:spcBef>
                <a:spcPts val="725"/>
              </a:spcBef>
            </a:pPr>
            <a:r>
              <a:rPr lang="ja-JP" altLang="en-US" b="1" dirty="0">
                <a:solidFill>
                  <a:srgbClr val="EF4136"/>
                </a:solidFill>
                <a:latin typeface="A-OTF リュウミン Pr6N EB-KL"/>
                <a:cs typeface="A-OTF リュウミン Pr6N EB-KL"/>
              </a:rPr>
              <a:t>個別化された医療的ケアマニュアル</a:t>
            </a:r>
            <a:r>
              <a:rPr sz="1800" b="1" dirty="0">
                <a:solidFill>
                  <a:srgbClr val="EF4136"/>
                </a:solidFill>
                <a:latin typeface="A-OTF リュウミン Pr6N EB-KL"/>
                <a:cs typeface="A-OTF リュウミン Pr6N EB-KL"/>
              </a:rPr>
              <a:t>：</a:t>
            </a:r>
            <a:endParaRPr sz="1800" dirty="0">
              <a:latin typeface="A-OTF リュウミン Pr6N EB-KL"/>
              <a:cs typeface="A-OTF リュウミン Pr6N EB-KL"/>
            </a:endParaRPr>
          </a:p>
          <a:p>
            <a:pPr marL="12700">
              <a:lnSpc>
                <a:spcPct val="150000"/>
              </a:lnSpc>
              <a:spcBef>
                <a:spcPts val="490"/>
              </a:spcBef>
            </a:pPr>
            <a:r>
              <a:rPr lang="ja-JP" altLang="en-US" sz="1400" b="0" spc="25" dirty="0">
                <a:solidFill>
                  <a:srgbClr val="231F20"/>
                </a:solidFill>
                <a:latin typeface="A-OTF リュウミン Pr6N M-KL"/>
                <a:cs typeface="A-OTF リュウミン Pr6N M-KL"/>
              </a:rPr>
              <a:t>利用者への支援は、事業所全体として行うこととなります。利用者一人ひとりで異なる医療的ケアの内容を、事業所全体で共有するために、一人ひとりに応じた個別の医療的ケアマニュアル（実施手順書）を作成します。</a:t>
            </a:r>
          </a:p>
          <a:p>
            <a:pPr marL="12700">
              <a:lnSpc>
                <a:spcPct val="150000"/>
              </a:lnSpc>
              <a:spcBef>
                <a:spcPts val="490"/>
              </a:spcBef>
            </a:pPr>
            <a:r>
              <a:rPr lang="ja-JP" altLang="en-US" sz="1400" b="0" spc="25" dirty="0">
                <a:solidFill>
                  <a:srgbClr val="231F20"/>
                </a:solidFill>
                <a:latin typeface="A-OTF リュウミン Pr6N M-KL"/>
                <a:cs typeface="A-OTF リュウミン Pr6N M-KL"/>
              </a:rPr>
              <a:t>日々のケア実施に必要な情報を取りまとめ、どの職員が見ても分かりやすい内容となるように、図や写真等も用いながら、具体的な手順を取りまとめます。</a:t>
            </a:r>
          </a:p>
        </p:txBody>
      </p:sp>
      <p:pic>
        <p:nvPicPr>
          <p:cNvPr id="19" name="図 18">
            <a:extLst>
              <a:ext uri="{FF2B5EF4-FFF2-40B4-BE49-F238E27FC236}">
                <a16:creationId xmlns:a16="http://schemas.microsoft.com/office/drawing/2014/main" xmlns="" id="{DF46FC89-197C-43E7-ADE2-CE2137B9ACDF}"/>
              </a:ext>
            </a:extLst>
          </p:cNvPr>
          <p:cNvPicPr/>
          <p:nvPr/>
        </p:nvPicPr>
        <p:blipFill rotWithShape="1">
          <a:blip r:embed="rId2"/>
          <a:srcRect b="2449"/>
          <a:stretch/>
        </p:blipFill>
        <p:spPr bwMode="auto">
          <a:xfrm>
            <a:off x="165100" y="2561432"/>
            <a:ext cx="2492125" cy="3277393"/>
          </a:xfrm>
          <a:prstGeom prst="rect">
            <a:avLst/>
          </a:prstGeom>
          <a:ln>
            <a:solidFill>
              <a:schemeClr val="bg1">
                <a:lumMod val="50000"/>
              </a:schemeClr>
            </a:solidFill>
          </a:ln>
          <a:extLst>
            <a:ext uri="{53640926-AAD7-44D8-BBD7-CCE9431645EC}">
              <a14:shadowObscured xmlns:a14="http://schemas.microsoft.com/office/drawing/2010/main"/>
            </a:ext>
          </a:extLst>
        </p:spPr>
      </p:pic>
      <p:pic>
        <p:nvPicPr>
          <p:cNvPr id="20" name="図 19">
            <a:extLst>
              <a:ext uri="{FF2B5EF4-FFF2-40B4-BE49-F238E27FC236}">
                <a16:creationId xmlns:a16="http://schemas.microsoft.com/office/drawing/2014/main" xmlns="" id="{FF8475FB-95DD-4261-B8C8-574E601728AE}"/>
              </a:ext>
            </a:extLst>
          </p:cNvPr>
          <p:cNvPicPr/>
          <p:nvPr/>
        </p:nvPicPr>
        <p:blipFill>
          <a:blip r:embed="rId3"/>
          <a:stretch>
            <a:fillRect/>
          </a:stretch>
        </p:blipFill>
        <p:spPr>
          <a:xfrm>
            <a:off x="2689409" y="2561433"/>
            <a:ext cx="2492125" cy="3277392"/>
          </a:xfrm>
          <a:prstGeom prst="rect">
            <a:avLst/>
          </a:prstGeom>
          <a:ln>
            <a:solidFill>
              <a:schemeClr val="bg1">
                <a:lumMod val="50000"/>
              </a:schemeClr>
            </a:solidFill>
          </a:ln>
        </p:spPr>
      </p:pic>
      <p:sp>
        <p:nvSpPr>
          <p:cNvPr id="2" name="テキスト ボックス 1">
            <a:extLst>
              <a:ext uri="{FF2B5EF4-FFF2-40B4-BE49-F238E27FC236}">
                <a16:creationId xmlns:a16="http://schemas.microsoft.com/office/drawing/2014/main" xmlns="" id="{27DDCC3C-BFE6-4594-823C-632B54EA14DF}"/>
              </a:ext>
            </a:extLst>
          </p:cNvPr>
          <p:cNvSpPr txBox="1"/>
          <p:nvPr/>
        </p:nvSpPr>
        <p:spPr>
          <a:xfrm>
            <a:off x="1102640" y="1842562"/>
            <a:ext cx="3173538" cy="523220"/>
          </a:xfrm>
          <a:prstGeom prst="rect">
            <a:avLst/>
          </a:prstGeom>
          <a:noFill/>
          <a:ln>
            <a:solidFill>
              <a:schemeClr val="tx1"/>
            </a:solidFill>
          </a:ln>
        </p:spPr>
        <p:txBody>
          <a:bodyPr wrap="square" rtlCol="0">
            <a:spAutoFit/>
          </a:bodyPr>
          <a:lstStyle/>
          <a:p>
            <a:pPr algn="ctr"/>
            <a:r>
              <a:rPr kumimoji="1" lang="ja-JP" altLang="en-US" sz="1400" b="1" dirty="0"/>
              <a:t>医療的ケア実施手順書の例</a:t>
            </a:r>
            <a:endParaRPr kumimoji="1" lang="en-US" altLang="ja-JP" sz="1400" b="1" dirty="0"/>
          </a:p>
          <a:p>
            <a:pPr algn="ctr"/>
            <a:r>
              <a:rPr kumimoji="1" lang="ja-JP" altLang="en-US" sz="1400" b="1" dirty="0"/>
              <a:t>（経管栄養の場合）</a:t>
            </a:r>
          </a:p>
        </p:txBody>
      </p:sp>
      <p:sp>
        <p:nvSpPr>
          <p:cNvPr id="17" name="object 3">
            <a:extLst>
              <a:ext uri="{FF2B5EF4-FFF2-40B4-BE49-F238E27FC236}">
                <a16:creationId xmlns:a16="http://schemas.microsoft.com/office/drawing/2014/main" xmlns="" id="{1A9952F2-E297-49D6-AE17-EFE8386E867C}"/>
              </a:ext>
            </a:extLst>
          </p:cNvPr>
          <p:cNvSpPr txBox="1"/>
          <p:nvPr/>
        </p:nvSpPr>
        <p:spPr>
          <a:xfrm>
            <a:off x="559752" y="6899298"/>
            <a:ext cx="4114800" cy="462306"/>
          </a:xfrm>
          <a:prstGeom prst="rect">
            <a:avLst/>
          </a:prstGeom>
        </p:spPr>
        <p:txBody>
          <a:bodyPr vert="horz" wrap="square" lIns="0" tIns="92075" rIns="0" bIns="0" rtlCol="0">
            <a:spAutoFit/>
          </a:bodyPr>
          <a:lstStyle/>
          <a:p>
            <a:pPr marL="12700">
              <a:lnSpc>
                <a:spcPct val="100000"/>
              </a:lnSpc>
            </a:pPr>
            <a:r>
              <a:rPr lang="ja-JP" altLang="en-US" sz="800" spc="20" dirty="0">
                <a:solidFill>
                  <a:srgbClr val="231F20"/>
                </a:solidFill>
                <a:latin typeface="+mn-ea"/>
                <a:cs typeface="A-OTF リュウミン Pr6N M-KL"/>
              </a:rPr>
              <a:t>障害児通所支援事業所等における安全な医療的ケアの実施体制の構築に関する調査研究</a:t>
            </a:r>
          </a:p>
          <a:p>
            <a:pPr marL="12700">
              <a:lnSpc>
                <a:spcPct val="100000"/>
              </a:lnSpc>
            </a:pPr>
            <a:r>
              <a:rPr lang="ja-JP" altLang="en-US" sz="800" spc="20" dirty="0">
                <a:solidFill>
                  <a:srgbClr val="231F20"/>
                </a:solidFill>
                <a:latin typeface="+mn-ea"/>
                <a:cs typeface="A-OTF リュウミン Pr6N M-KL"/>
              </a:rPr>
              <a:t>みずほ情報総研株式会社</a:t>
            </a:r>
          </a:p>
          <a:p>
            <a:pPr marL="12700">
              <a:lnSpc>
                <a:spcPct val="100000"/>
              </a:lnSpc>
            </a:pPr>
            <a:r>
              <a:rPr lang="en-US" altLang="ja-JP" sz="800" spc="20" dirty="0">
                <a:solidFill>
                  <a:srgbClr val="231F20"/>
                </a:solidFill>
                <a:latin typeface="+mn-ea"/>
                <a:cs typeface="A-OTF リュウミン Pr6N M-KL"/>
              </a:rPr>
              <a:t>【</a:t>
            </a:r>
            <a:r>
              <a:rPr lang="en-US" altLang="ja-JP" sz="800" dirty="0" err="1">
                <a:latin typeface="+mn-ea"/>
                <a:cs typeface="A-OTF リュウミン Pr6N M-KL"/>
              </a:rPr>
              <a:t>Part.Ⅳ</a:t>
            </a:r>
            <a:r>
              <a:rPr lang="en-US" altLang="ja-JP" sz="800" spc="20" dirty="0">
                <a:solidFill>
                  <a:srgbClr val="231F20"/>
                </a:solidFill>
                <a:latin typeface="+mn-ea"/>
                <a:cs typeface="A-OTF リュウミン Pr6N M-KL"/>
              </a:rPr>
              <a:t>】</a:t>
            </a:r>
            <a:r>
              <a:rPr lang="ja-JP" altLang="en-US" sz="800" spc="20" dirty="0">
                <a:solidFill>
                  <a:srgbClr val="231F20"/>
                </a:solidFill>
                <a:latin typeface="+mn-ea"/>
                <a:cs typeface="A-OTF リュウミン Pr6N M-KL"/>
              </a:rPr>
              <a:t>医療的ケア児者受入れの流れ</a:t>
            </a:r>
          </a:p>
        </p:txBody>
      </p:sp>
      <p:sp>
        <p:nvSpPr>
          <p:cNvPr id="18" name="object 11">
            <a:extLst>
              <a:ext uri="{FF2B5EF4-FFF2-40B4-BE49-F238E27FC236}">
                <a16:creationId xmlns:a16="http://schemas.microsoft.com/office/drawing/2014/main" xmlns="" id="{070094E9-A381-42CF-A310-757CC0EB27E8}"/>
              </a:ext>
            </a:extLst>
          </p:cNvPr>
          <p:cNvSpPr/>
          <p:nvPr/>
        </p:nvSpPr>
        <p:spPr>
          <a:xfrm>
            <a:off x="546100" y="6859906"/>
            <a:ext cx="9524048"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sp>
        <p:nvSpPr>
          <p:cNvPr id="3" name="スライド番号プレースホルダー 2"/>
          <p:cNvSpPr>
            <a:spLocks noGrp="1"/>
          </p:cNvSpPr>
          <p:nvPr>
            <p:ph type="sldNum" sz="quarter" idx="7"/>
          </p:nvPr>
        </p:nvSpPr>
        <p:spPr/>
        <p:txBody>
          <a:bodyPr/>
          <a:lstStyle/>
          <a:p>
            <a:fld id="{B6F15528-21DE-4FAA-801E-634DDDAF4B2B}" type="slidenum">
              <a:rPr lang="en-US" altLang="ja-JP" smtClean="0"/>
              <a:pPr/>
              <a:t>61</a:t>
            </a:fld>
            <a:endParaRPr lang="ja-JP" altLang="en-US" dirty="0"/>
          </a:p>
        </p:txBody>
      </p:sp>
      <p:sp>
        <p:nvSpPr>
          <p:cNvPr id="21" name="テキスト ボックス 20">
            <a:extLst>
              <a:ext uri="{FF2B5EF4-FFF2-40B4-BE49-F238E27FC236}">
                <a16:creationId xmlns:a16="http://schemas.microsoft.com/office/drawing/2014/main" xmlns="" id="{3347FCFD-4DAD-4D58-9E17-9F6B6AD0FD0D}"/>
              </a:ext>
            </a:extLst>
          </p:cNvPr>
          <p:cNvSpPr txBox="1"/>
          <p:nvPr/>
        </p:nvSpPr>
        <p:spPr>
          <a:xfrm>
            <a:off x="114938" y="5908475"/>
            <a:ext cx="3060000" cy="252000"/>
          </a:xfrm>
          <a:prstGeom prst="rect">
            <a:avLst/>
          </a:prstGeom>
          <a:noFill/>
        </p:spPr>
        <p:txBody>
          <a:bodyPr wrap="square" rtlCol="0">
            <a:spAutoFit/>
          </a:bodyPr>
          <a:lstStyle/>
          <a:p>
            <a:r>
              <a:rPr lang="ja-JP" altLang="en-US" sz="1000" dirty="0"/>
              <a:t>資料提供：社会福祉法人むそう　</a:t>
            </a:r>
            <a:r>
              <a:rPr lang="ja-JP" altLang="en-US" sz="1000" dirty="0" err="1"/>
              <a:t>ほわわ</a:t>
            </a:r>
            <a:r>
              <a:rPr lang="ja-JP" altLang="en-US" sz="1000" dirty="0"/>
              <a:t>世田谷</a:t>
            </a:r>
            <a:endParaRPr kumimoji="1" lang="en-US" altLang="ja-JP" sz="1000" dirty="0"/>
          </a:p>
        </p:txBody>
      </p:sp>
    </p:spTree>
    <p:extLst>
      <p:ext uri="{BB962C8B-B14F-4D97-AF65-F5344CB8AC3E}">
        <p14:creationId xmlns:p14="http://schemas.microsoft.com/office/powerpoint/2010/main" val="1968387659"/>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0" y="0"/>
            <a:ext cx="10079990" cy="7543800"/>
            <a:chOff x="0" y="0"/>
            <a:chExt cx="10079990" cy="7543800"/>
          </a:xfrm>
        </p:grpSpPr>
        <p:sp>
          <p:nvSpPr>
            <p:cNvPr id="3" name="object 3"/>
            <p:cNvSpPr/>
            <p:nvPr/>
          </p:nvSpPr>
          <p:spPr>
            <a:xfrm>
              <a:off x="0" y="0"/>
              <a:ext cx="10072278" cy="7543596"/>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9516389" y="7044409"/>
              <a:ext cx="563880" cy="172085"/>
            </a:xfrm>
            <a:custGeom>
              <a:avLst/>
              <a:gdLst/>
              <a:ahLst/>
              <a:cxnLst/>
              <a:rect l="l" t="t" r="r" b="b"/>
              <a:pathLst>
                <a:path w="563879" h="172084">
                  <a:moveTo>
                    <a:pt x="563397" y="0"/>
                  </a:moveTo>
                  <a:lnTo>
                    <a:pt x="0" y="0"/>
                  </a:lnTo>
                  <a:lnTo>
                    <a:pt x="220459" y="171475"/>
                  </a:lnTo>
                  <a:lnTo>
                    <a:pt x="563397" y="171475"/>
                  </a:lnTo>
                  <a:lnTo>
                    <a:pt x="563397" y="0"/>
                  </a:lnTo>
                  <a:close/>
                </a:path>
              </a:pathLst>
            </a:custGeom>
            <a:solidFill>
              <a:srgbClr val="284278"/>
            </a:solidFill>
          </p:spPr>
          <p:txBody>
            <a:bodyPr wrap="square" lIns="0" tIns="0" rIns="0" bIns="0" rtlCol="0"/>
            <a:lstStyle/>
            <a:p>
              <a:endParaRPr/>
            </a:p>
          </p:txBody>
        </p:sp>
        <p:sp>
          <p:nvSpPr>
            <p:cNvPr id="5" name="object 5"/>
            <p:cNvSpPr/>
            <p:nvPr/>
          </p:nvSpPr>
          <p:spPr>
            <a:xfrm>
              <a:off x="9099965" y="7044411"/>
              <a:ext cx="636905" cy="172085"/>
            </a:xfrm>
            <a:custGeom>
              <a:avLst/>
              <a:gdLst/>
              <a:ahLst/>
              <a:cxnLst/>
              <a:rect l="l" t="t" r="r" b="b"/>
              <a:pathLst>
                <a:path w="636904" h="172084">
                  <a:moveTo>
                    <a:pt x="416420" y="0"/>
                  </a:moveTo>
                  <a:lnTo>
                    <a:pt x="0" y="0"/>
                  </a:lnTo>
                  <a:lnTo>
                    <a:pt x="0" y="171462"/>
                  </a:lnTo>
                  <a:lnTo>
                    <a:pt x="636879" y="171462"/>
                  </a:lnTo>
                  <a:lnTo>
                    <a:pt x="416420" y="0"/>
                  </a:lnTo>
                  <a:close/>
                </a:path>
              </a:pathLst>
            </a:custGeom>
            <a:solidFill>
              <a:srgbClr val="231F20"/>
            </a:solidFill>
          </p:spPr>
          <p:txBody>
            <a:bodyPr wrap="square" lIns="0" tIns="0" rIns="0" bIns="0" rtlCol="0"/>
            <a:lstStyle/>
            <a:p>
              <a:endParaRPr/>
            </a:p>
          </p:txBody>
        </p:sp>
      </p:grpSp>
      <p:sp>
        <p:nvSpPr>
          <p:cNvPr id="6" name="object 6"/>
          <p:cNvSpPr txBox="1">
            <a:spLocks noGrp="1"/>
          </p:cNvSpPr>
          <p:nvPr>
            <p:ph type="title"/>
          </p:nvPr>
        </p:nvSpPr>
        <p:spPr>
          <a:xfrm>
            <a:off x="530304" y="1962204"/>
            <a:ext cx="8016796" cy="2603661"/>
          </a:xfrm>
          <a:prstGeom prst="rect">
            <a:avLst/>
          </a:prstGeom>
        </p:spPr>
        <p:txBody>
          <a:bodyPr vert="horz" wrap="square" lIns="0" tIns="189230" rIns="0" bIns="0" rtlCol="0">
            <a:spAutoFit/>
          </a:bodyPr>
          <a:lstStyle/>
          <a:p>
            <a:pPr marL="57150">
              <a:lnSpc>
                <a:spcPct val="100000"/>
              </a:lnSpc>
              <a:spcBef>
                <a:spcPts val="1490"/>
              </a:spcBef>
            </a:pPr>
            <a:r>
              <a:rPr lang="ja-JP" altLang="en-US" sz="6000" b="0" i="0" spc="-105" dirty="0">
                <a:solidFill>
                  <a:srgbClr val="215198"/>
                </a:solidFill>
                <a:latin typeface="A-OTF リュウミン Pr6N M-KL"/>
                <a:cs typeface="A-OTF リュウミン Pr6N M-KL"/>
              </a:rPr>
              <a:t>（</a:t>
            </a:r>
            <a:r>
              <a:rPr lang="en-US" altLang="ja-JP" sz="6000" b="0" i="0" spc="-105" dirty="0">
                <a:solidFill>
                  <a:srgbClr val="215198"/>
                </a:solidFill>
                <a:latin typeface="A-OTF リュウミン Pr6N M-KL"/>
                <a:cs typeface="A-OTF リュウミン Pr6N M-KL"/>
              </a:rPr>
              <a:t>7</a:t>
            </a:r>
            <a:r>
              <a:rPr lang="ja-JP" altLang="en-US" sz="6000" b="0" i="0" spc="-105" dirty="0">
                <a:solidFill>
                  <a:srgbClr val="215198"/>
                </a:solidFill>
                <a:latin typeface="A-OTF リュウミン Pr6N M-KL"/>
                <a:cs typeface="A-OTF リュウミン Pr6N M-KL"/>
              </a:rPr>
              <a:t>）</a:t>
            </a:r>
            <a:endParaRPr sz="6000" dirty="0">
              <a:latin typeface="A-OTF リュウミン Pr6N M-KL"/>
              <a:cs typeface="A-OTF リュウミン Pr6N M-KL"/>
            </a:endParaRPr>
          </a:p>
          <a:p>
            <a:pPr marL="12700" marR="5080">
              <a:lnSpc>
                <a:spcPct val="104200"/>
              </a:lnSpc>
              <a:spcBef>
                <a:spcPts val="875"/>
              </a:spcBef>
            </a:pPr>
            <a:r>
              <a:rPr lang="ja-JP" altLang="en-US" sz="4800" b="0" i="0" dirty="0">
                <a:solidFill>
                  <a:srgbClr val="215198"/>
                </a:solidFill>
                <a:latin typeface="A-OTF リュウミン Pr6N M-KL"/>
                <a:cs typeface="A-OTF リュウミン Pr6N M-KL"/>
              </a:rPr>
              <a:t>緊急時対応の検討</a:t>
            </a:r>
            <a:r>
              <a:rPr lang="en-US" altLang="ja-JP" sz="4800" b="0" i="0" dirty="0">
                <a:solidFill>
                  <a:srgbClr val="215198"/>
                </a:solidFill>
                <a:latin typeface="A-OTF リュウミン Pr6N M-KL"/>
                <a:cs typeface="A-OTF リュウミン Pr6N M-KL"/>
              </a:rPr>
              <a:t/>
            </a:r>
            <a:br>
              <a:rPr lang="en-US" altLang="ja-JP" sz="4800" b="0" i="0" dirty="0">
                <a:solidFill>
                  <a:srgbClr val="215198"/>
                </a:solidFill>
                <a:latin typeface="A-OTF リュウミン Pr6N M-KL"/>
                <a:cs typeface="A-OTF リュウミン Pr6N M-KL"/>
              </a:rPr>
            </a:br>
            <a:r>
              <a:rPr lang="ja-JP" altLang="en-US" sz="4000" b="0" i="0" dirty="0">
                <a:solidFill>
                  <a:srgbClr val="215198"/>
                </a:solidFill>
                <a:latin typeface="A-OTF リュウミン Pr6N M-KL"/>
                <a:cs typeface="A-OTF リュウミン Pr6N M-KL"/>
              </a:rPr>
              <a:t>（契約にあたっての必要事項の確認）</a:t>
            </a:r>
            <a:endParaRPr sz="4800" dirty="0">
              <a:latin typeface="A-OTF リュウミン Pr6N M-KL"/>
              <a:cs typeface="A-OTF リュウミン Pr6N M-KL"/>
            </a:endParaRPr>
          </a:p>
        </p:txBody>
      </p:sp>
      <p:sp>
        <p:nvSpPr>
          <p:cNvPr id="8" name="object 8"/>
          <p:cNvSpPr txBox="1"/>
          <p:nvPr/>
        </p:nvSpPr>
        <p:spPr>
          <a:xfrm>
            <a:off x="6261100" y="747471"/>
            <a:ext cx="3810000" cy="394980"/>
          </a:xfrm>
          <a:prstGeom prst="rect">
            <a:avLst/>
          </a:prstGeom>
        </p:spPr>
        <p:txBody>
          <a:bodyPr vert="horz" wrap="square" lIns="0" tIns="12700" rIns="0" bIns="0" rtlCol="0">
            <a:spAutoFit/>
          </a:bodyPr>
          <a:lstStyle/>
          <a:p>
            <a:pPr marL="12700">
              <a:lnSpc>
                <a:spcPct val="100000"/>
              </a:lnSpc>
              <a:spcBef>
                <a:spcPts val="100"/>
              </a:spcBef>
            </a:pPr>
            <a:r>
              <a:rPr lang="en-US" altLang="ja-JP" sz="1200" b="0" dirty="0">
                <a:solidFill>
                  <a:srgbClr val="284278"/>
                </a:solidFill>
                <a:latin typeface="A-OTF リュウミン Pr6N M-KL"/>
                <a:cs typeface="A-OTF リュウミン Pr6N M-KL"/>
              </a:rPr>
              <a:t>Part</a:t>
            </a:r>
            <a:r>
              <a:rPr lang="ja-JP" altLang="en-US" sz="1200" b="0" spc="-45" dirty="0">
                <a:solidFill>
                  <a:srgbClr val="284278"/>
                </a:solidFill>
                <a:latin typeface="A-OTF リュウミン Pr6N M-KL"/>
                <a:cs typeface="A-OTF リュウミン Pr6N M-KL"/>
              </a:rPr>
              <a:t> </a:t>
            </a:r>
            <a:r>
              <a:rPr lang="en-US" altLang="ja-JP" sz="1200" b="0" spc="-45" dirty="0">
                <a:solidFill>
                  <a:srgbClr val="284278"/>
                </a:solidFill>
                <a:latin typeface="A-OTF リュウミン Pr6N M-KL"/>
                <a:cs typeface="A-OTF リュウミン Pr6N M-KL"/>
              </a:rPr>
              <a:t>Ⅳ</a:t>
            </a:r>
            <a:r>
              <a:rPr lang="en-US" altLang="ja-JP" sz="1200" b="0" dirty="0">
                <a:solidFill>
                  <a:srgbClr val="284278"/>
                </a:solidFill>
                <a:latin typeface="A-OTF リュウミン Pr6N M-KL"/>
                <a:cs typeface="A-OTF リュウミン Pr6N M-KL"/>
              </a:rPr>
              <a:t>.</a:t>
            </a:r>
            <a:r>
              <a:rPr lang="ja-JP" altLang="en-US" sz="1200" b="0" dirty="0">
                <a:solidFill>
                  <a:srgbClr val="284278"/>
                </a:solidFill>
                <a:latin typeface="A-OTF リュウミン Pr6N M-KL"/>
                <a:cs typeface="A-OTF リュウミン Pr6N M-KL"/>
              </a:rPr>
              <a:t>　</a:t>
            </a:r>
            <a:r>
              <a:rPr lang="ja-JP" altLang="en-US" sz="1200" b="0" spc="-45" dirty="0">
                <a:solidFill>
                  <a:srgbClr val="284278"/>
                </a:solidFill>
                <a:latin typeface="A-OTF リュウミン Pr6N M-KL"/>
                <a:cs typeface="A-OTF リュウミン Pr6N M-KL"/>
              </a:rPr>
              <a:t>医療的ケア児者受入れの流れ</a:t>
            </a:r>
          </a:p>
          <a:p>
            <a:pPr marL="12700">
              <a:lnSpc>
                <a:spcPct val="100000"/>
              </a:lnSpc>
              <a:spcBef>
                <a:spcPts val="100"/>
              </a:spcBef>
            </a:pPr>
            <a:endParaRPr lang="ja-JP" altLang="en-US" sz="1200" dirty="0">
              <a:latin typeface="A-OTF リュウミン Pr6N M-KL"/>
              <a:cs typeface="A-OTF リュウミン Pr6N M-KL"/>
            </a:endParaRPr>
          </a:p>
        </p:txBody>
      </p:sp>
      <p:sp>
        <p:nvSpPr>
          <p:cNvPr id="9" name="object 9"/>
          <p:cNvSpPr/>
          <p:nvPr/>
        </p:nvSpPr>
        <p:spPr>
          <a:xfrm>
            <a:off x="15633" y="982154"/>
            <a:ext cx="10054590" cy="13335"/>
          </a:xfrm>
          <a:custGeom>
            <a:avLst/>
            <a:gdLst/>
            <a:ahLst/>
            <a:cxnLst/>
            <a:rect l="l" t="t" r="r" b="b"/>
            <a:pathLst>
              <a:path w="10054590" h="13334">
                <a:moveTo>
                  <a:pt x="10054082" y="0"/>
                </a:moveTo>
                <a:lnTo>
                  <a:pt x="0" y="0"/>
                </a:lnTo>
                <a:lnTo>
                  <a:pt x="0" y="12712"/>
                </a:lnTo>
                <a:lnTo>
                  <a:pt x="10054082" y="12712"/>
                </a:lnTo>
                <a:lnTo>
                  <a:pt x="10054082" y="0"/>
                </a:lnTo>
                <a:close/>
              </a:path>
            </a:pathLst>
          </a:custGeom>
          <a:solidFill>
            <a:srgbClr val="284278"/>
          </a:solidFill>
        </p:spPr>
        <p:txBody>
          <a:bodyPr wrap="square" lIns="0" tIns="0" rIns="0" bIns="0" rtlCol="0"/>
          <a:lstStyle/>
          <a:p>
            <a:endParaRPr/>
          </a:p>
        </p:txBody>
      </p:sp>
      <p:sp>
        <p:nvSpPr>
          <p:cNvPr id="10" name="object 10"/>
          <p:cNvSpPr/>
          <p:nvPr/>
        </p:nvSpPr>
        <p:spPr>
          <a:xfrm>
            <a:off x="15633" y="544702"/>
            <a:ext cx="10059035" cy="172085"/>
          </a:xfrm>
          <a:custGeom>
            <a:avLst/>
            <a:gdLst/>
            <a:ahLst/>
            <a:cxnLst/>
            <a:rect l="l" t="t" r="r" b="b"/>
            <a:pathLst>
              <a:path w="10059035" h="172084">
                <a:moveTo>
                  <a:pt x="10058793" y="0"/>
                </a:moveTo>
                <a:lnTo>
                  <a:pt x="0" y="0"/>
                </a:lnTo>
                <a:lnTo>
                  <a:pt x="0" y="171881"/>
                </a:lnTo>
                <a:lnTo>
                  <a:pt x="10058793" y="171881"/>
                </a:lnTo>
                <a:lnTo>
                  <a:pt x="10058793" y="0"/>
                </a:lnTo>
                <a:close/>
              </a:path>
            </a:pathLst>
          </a:custGeom>
          <a:solidFill>
            <a:srgbClr val="284278"/>
          </a:solidFill>
        </p:spPr>
        <p:txBody>
          <a:bodyPr wrap="square" lIns="0" tIns="0" rIns="0" bIns="0" rtlCol="0"/>
          <a:lstStyle/>
          <a:p>
            <a:endParaRPr/>
          </a:p>
        </p:txBody>
      </p:sp>
      <p:sp>
        <p:nvSpPr>
          <p:cNvPr id="7" name="スライド番号プレースホルダー 6"/>
          <p:cNvSpPr>
            <a:spLocks noGrp="1"/>
          </p:cNvSpPr>
          <p:nvPr>
            <p:ph type="sldNum" sz="quarter" idx="7"/>
          </p:nvPr>
        </p:nvSpPr>
        <p:spPr/>
        <p:txBody>
          <a:bodyPr/>
          <a:lstStyle/>
          <a:p>
            <a:fld id="{B6F15528-21DE-4FAA-801E-634DDDAF4B2B}" type="slidenum">
              <a:rPr lang="en-US" altLang="ja-JP" smtClean="0"/>
              <a:pPr/>
              <a:t>62</a:t>
            </a:fld>
            <a:endParaRPr lang="ja-JP" altLang="en-US" dirty="0"/>
          </a:p>
        </p:txBody>
      </p:sp>
    </p:spTree>
    <p:extLst>
      <p:ext uri="{BB962C8B-B14F-4D97-AF65-F5344CB8AC3E}">
        <p14:creationId xmlns:p14="http://schemas.microsoft.com/office/powerpoint/2010/main" val="2906233103"/>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p:nvPr/>
        </p:nvSpPr>
        <p:spPr>
          <a:xfrm>
            <a:off x="7169243" y="809625"/>
            <a:ext cx="2794797" cy="394980"/>
          </a:xfrm>
          <a:prstGeom prst="rect">
            <a:avLst/>
          </a:prstGeom>
        </p:spPr>
        <p:txBody>
          <a:bodyPr vert="horz" wrap="square" lIns="0" tIns="12700" rIns="0" bIns="0" rtlCol="0">
            <a:spAutoFit/>
          </a:bodyPr>
          <a:lstStyle/>
          <a:p>
            <a:pPr marL="12700">
              <a:lnSpc>
                <a:spcPct val="100000"/>
              </a:lnSpc>
              <a:spcBef>
                <a:spcPts val="100"/>
              </a:spcBef>
            </a:pPr>
            <a:r>
              <a:rPr sz="1200" b="0" dirty="0">
                <a:solidFill>
                  <a:srgbClr val="284278"/>
                </a:solidFill>
                <a:latin typeface="A-OTF リュウミン Pr6N M-KL"/>
                <a:cs typeface="A-OTF リュウミン Pr6N M-KL"/>
              </a:rPr>
              <a:t>(</a:t>
            </a:r>
            <a:r>
              <a:rPr lang="en-US" altLang="ja-JP" sz="1200" dirty="0">
                <a:solidFill>
                  <a:srgbClr val="284278"/>
                </a:solidFill>
                <a:latin typeface="A-OTF リュウミン Pr6N M-KL"/>
                <a:cs typeface="A-OTF リュウミン Pr6N M-KL"/>
              </a:rPr>
              <a:t>7</a:t>
            </a:r>
            <a:r>
              <a:rPr sz="1200" b="0" dirty="0">
                <a:solidFill>
                  <a:srgbClr val="284278"/>
                </a:solidFill>
                <a:latin typeface="A-OTF リュウミン Pr6N M-KL"/>
                <a:cs typeface="A-OTF リュウミン Pr6N M-KL"/>
              </a:rPr>
              <a:t>)</a:t>
            </a:r>
            <a:r>
              <a:rPr lang="ja-JP" altLang="en-US" sz="1200" b="0" dirty="0">
                <a:solidFill>
                  <a:srgbClr val="284278"/>
                </a:solidFill>
                <a:latin typeface="A-OTF リュウミン Pr6N M-KL"/>
                <a:cs typeface="A-OTF リュウミン Pr6N M-KL"/>
              </a:rPr>
              <a:t>緊急時対応の検討</a:t>
            </a:r>
            <a:endParaRPr lang="en-US" altLang="ja-JP" sz="1200" b="0" dirty="0">
              <a:solidFill>
                <a:srgbClr val="284278"/>
              </a:solidFill>
              <a:latin typeface="A-OTF リュウミン Pr6N M-KL"/>
              <a:cs typeface="A-OTF リュウミン Pr6N M-KL"/>
            </a:endParaRPr>
          </a:p>
          <a:p>
            <a:pPr marL="12700">
              <a:lnSpc>
                <a:spcPct val="100000"/>
              </a:lnSpc>
              <a:spcBef>
                <a:spcPts val="100"/>
              </a:spcBef>
            </a:pPr>
            <a:r>
              <a:rPr lang="ja-JP" altLang="en-US" sz="1200" b="0" dirty="0">
                <a:solidFill>
                  <a:srgbClr val="284278"/>
                </a:solidFill>
                <a:latin typeface="A-OTF リュウミン Pr6N M-KL"/>
                <a:cs typeface="A-OTF リュウミン Pr6N M-KL"/>
              </a:rPr>
              <a:t>（契約にあたっての必要事項の確認）</a:t>
            </a:r>
            <a:endParaRPr sz="1200" dirty="0">
              <a:latin typeface="A-OTF リュウミン Pr6N M-KL"/>
              <a:cs typeface="A-OTF リュウミン Pr6N M-KL"/>
            </a:endParaRPr>
          </a:p>
        </p:txBody>
      </p:sp>
      <p:grpSp>
        <p:nvGrpSpPr>
          <p:cNvPr id="6" name="object 6"/>
          <p:cNvGrpSpPr/>
          <p:nvPr/>
        </p:nvGrpSpPr>
        <p:grpSpPr>
          <a:xfrm>
            <a:off x="8663" y="15233"/>
            <a:ext cx="10066020" cy="1259205"/>
            <a:chOff x="8663" y="15233"/>
            <a:chExt cx="10066020" cy="1259205"/>
          </a:xfrm>
        </p:grpSpPr>
        <p:sp>
          <p:nvSpPr>
            <p:cNvPr id="7" name="object 7"/>
            <p:cNvSpPr/>
            <p:nvPr/>
          </p:nvSpPr>
          <p:spPr>
            <a:xfrm>
              <a:off x="5771845" y="15239"/>
              <a:ext cx="4302760" cy="701675"/>
            </a:xfrm>
            <a:custGeom>
              <a:avLst/>
              <a:gdLst/>
              <a:ahLst/>
              <a:cxnLst/>
              <a:rect l="l" t="t" r="r" b="b"/>
              <a:pathLst>
                <a:path w="4302759" h="701675">
                  <a:moveTo>
                    <a:pt x="4302582" y="529475"/>
                  </a:moveTo>
                  <a:lnTo>
                    <a:pt x="1066965" y="529475"/>
                  </a:lnTo>
                  <a:lnTo>
                    <a:pt x="597877" y="0"/>
                  </a:lnTo>
                  <a:lnTo>
                    <a:pt x="146519" y="529475"/>
                  </a:lnTo>
                  <a:lnTo>
                    <a:pt x="146088" y="529971"/>
                  </a:lnTo>
                  <a:lnTo>
                    <a:pt x="0" y="701357"/>
                  </a:lnTo>
                  <a:lnTo>
                    <a:pt x="4302582" y="701357"/>
                  </a:lnTo>
                  <a:lnTo>
                    <a:pt x="4302582" y="529475"/>
                  </a:lnTo>
                  <a:close/>
                </a:path>
              </a:pathLst>
            </a:custGeom>
            <a:solidFill>
              <a:srgbClr val="284278"/>
            </a:solidFill>
          </p:spPr>
          <p:txBody>
            <a:bodyPr wrap="square" lIns="0" tIns="0" rIns="0" bIns="0" rtlCol="0"/>
            <a:lstStyle/>
            <a:p>
              <a:endParaRPr/>
            </a:p>
          </p:txBody>
        </p:sp>
        <p:sp>
          <p:nvSpPr>
            <p:cNvPr id="8" name="object 8"/>
            <p:cNvSpPr/>
            <p:nvPr/>
          </p:nvSpPr>
          <p:spPr>
            <a:xfrm>
              <a:off x="8663" y="15233"/>
              <a:ext cx="6361430" cy="1259205"/>
            </a:xfrm>
            <a:custGeom>
              <a:avLst/>
              <a:gdLst/>
              <a:ahLst/>
              <a:cxnLst/>
              <a:rect l="l" t="t" r="r" b="b"/>
              <a:pathLst>
                <a:path w="6361430" h="1259205">
                  <a:moveTo>
                    <a:pt x="6361074" y="0"/>
                  </a:moveTo>
                  <a:lnTo>
                    <a:pt x="0" y="0"/>
                  </a:lnTo>
                  <a:lnTo>
                    <a:pt x="0" y="1259179"/>
                  </a:lnTo>
                  <a:lnTo>
                    <a:pt x="5286997" y="1259179"/>
                  </a:lnTo>
                  <a:lnTo>
                    <a:pt x="6361074" y="0"/>
                  </a:lnTo>
                  <a:close/>
                </a:path>
              </a:pathLst>
            </a:custGeom>
            <a:solidFill>
              <a:srgbClr val="215198"/>
            </a:solidFill>
          </p:spPr>
          <p:txBody>
            <a:bodyPr wrap="square" lIns="0" tIns="0" rIns="0" bIns="0" rtlCol="0"/>
            <a:lstStyle/>
            <a:p>
              <a:endParaRPr/>
            </a:p>
          </p:txBody>
        </p:sp>
      </p:grpSp>
      <p:sp>
        <p:nvSpPr>
          <p:cNvPr id="9" name="object 9"/>
          <p:cNvSpPr txBox="1">
            <a:spLocks noGrp="1"/>
          </p:cNvSpPr>
          <p:nvPr>
            <p:ph type="title"/>
          </p:nvPr>
        </p:nvSpPr>
        <p:spPr>
          <a:xfrm>
            <a:off x="592793" y="624959"/>
            <a:ext cx="4144307" cy="382156"/>
          </a:xfrm>
          <a:prstGeom prst="rect">
            <a:avLst/>
          </a:prstGeom>
        </p:spPr>
        <p:txBody>
          <a:bodyPr vert="horz" wrap="square" lIns="0" tIns="12700" rIns="0" bIns="0" rtlCol="0">
            <a:spAutoFit/>
          </a:bodyPr>
          <a:lstStyle/>
          <a:p>
            <a:pPr marL="12700">
              <a:lnSpc>
                <a:spcPct val="100000"/>
              </a:lnSpc>
              <a:spcBef>
                <a:spcPts val="100"/>
              </a:spcBef>
            </a:pPr>
            <a:r>
              <a:rPr lang="ja-JP" altLang="en-US" sz="2400" b="0" i="0" dirty="0">
                <a:latin typeface="A-OTF リュウミン Pr6N M-KL"/>
                <a:cs typeface="A-OTF リュウミン Pr6N M-KL"/>
              </a:rPr>
              <a:t>緊急時対応の検討</a:t>
            </a:r>
            <a:endParaRPr sz="2400" b="0" i="0" dirty="0">
              <a:latin typeface="A-OTF リュウミン Pr6N M-KL"/>
              <a:cs typeface="A-OTF リュウミン Pr6N M-KL"/>
            </a:endParaRPr>
          </a:p>
        </p:txBody>
      </p:sp>
      <p:sp>
        <p:nvSpPr>
          <p:cNvPr id="11" name="object 11"/>
          <p:cNvSpPr/>
          <p:nvPr/>
        </p:nvSpPr>
        <p:spPr>
          <a:xfrm>
            <a:off x="5372201" y="1266366"/>
            <a:ext cx="4711599"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grpSp>
        <p:nvGrpSpPr>
          <p:cNvPr id="12" name="object 12"/>
          <p:cNvGrpSpPr/>
          <p:nvPr/>
        </p:nvGrpSpPr>
        <p:grpSpPr>
          <a:xfrm>
            <a:off x="9099959" y="7044409"/>
            <a:ext cx="980440" cy="172085"/>
            <a:chOff x="9099959" y="7044409"/>
            <a:chExt cx="980440" cy="172085"/>
          </a:xfrm>
        </p:grpSpPr>
        <p:sp>
          <p:nvSpPr>
            <p:cNvPr id="13" name="object 13"/>
            <p:cNvSpPr/>
            <p:nvPr/>
          </p:nvSpPr>
          <p:spPr>
            <a:xfrm>
              <a:off x="9516378" y="7044409"/>
              <a:ext cx="563880" cy="172085"/>
            </a:xfrm>
            <a:custGeom>
              <a:avLst/>
              <a:gdLst/>
              <a:ahLst/>
              <a:cxnLst/>
              <a:rect l="l" t="t" r="r" b="b"/>
              <a:pathLst>
                <a:path w="563879" h="172084">
                  <a:moveTo>
                    <a:pt x="563410" y="0"/>
                  </a:moveTo>
                  <a:lnTo>
                    <a:pt x="0" y="0"/>
                  </a:lnTo>
                  <a:lnTo>
                    <a:pt x="220459" y="171475"/>
                  </a:lnTo>
                  <a:lnTo>
                    <a:pt x="563410" y="171475"/>
                  </a:lnTo>
                  <a:lnTo>
                    <a:pt x="563410" y="0"/>
                  </a:lnTo>
                  <a:close/>
                </a:path>
              </a:pathLst>
            </a:custGeom>
            <a:solidFill>
              <a:srgbClr val="284278"/>
            </a:solidFill>
          </p:spPr>
          <p:txBody>
            <a:bodyPr wrap="square" lIns="0" tIns="0" rIns="0" bIns="0" rtlCol="0"/>
            <a:lstStyle/>
            <a:p>
              <a:endParaRPr/>
            </a:p>
          </p:txBody>
        </p:sp>
        <p:sp>
          <p:nvSpPr>
            <p:cNvPr id="14" name="object 14"/>
            <p:cNvSpPr/>
            <p:nvPr/>
          </p:nvSpPr>
          <p:spPr>
            <a:xfrm>
              <a:off x="9099959" y="7044412"/>
              <a:ext cx="636905" cy="172085"/>
            </a:xfrm>
            <a:custGeom>
              <a:avLst/>
              <a:gdLst/>
              <a:ahLst/>
              <a:cxnLst/>
              <a:rect l="l" t="t" r="r" b="b"/>
              <a:pathLst>
                <a:path w="636904" h="172084">
                  <a:moveTo>
                    <a:pt x="416420" y="0"/>
                  </a:moveTo>
                  <a:lnTo>
                    <a:pt x="0" y="0"/>
                  </a:lnTo>
                  <a:lnTo>
                    <a:pt x="0" y="171462"/>
                  </a:lnTo>
                  <a:lnTo>
                    <a:pt x="636879" y="171462"/>
                  </a:lnTo>
                  <a:lnTo>
                    <a:pt x="416420" y="0"/>
                  </a:lnTo>
                  <a:close/>
                </a:path>
              </a:pathLst>
            </a:custGeom>
            <a:solidFill>
              <a:srgbClr val="231F20"/>
            </a:solidFill>
          </p:spPr>
          <p:txBody>
            <a:bodyPr wrap="square" lIns="0" tIns="0" rIns="0" bIns="0" rtlCol="0"/>
            <a:lstStyle/>
            <a:p>
              <a:endParaRPr/>
            </a:p>
          </p:txBody>
        </p:sp>
      </p:grpSp>
      <p:sp>
        <p:nvSpPr>
          <p:cNvPr id="16" name="object 2">
            <a:extLst>
              <a:ext uri="{FF2B5EF4-FFF2-40B4-BE49-F238E27FC236}">
                <a16:creationId xmlns:a16="http://schemas.microsoft.com/office/drawing/2014/main" xmlns="" id="{561CD2EF-AB4F-41A8-A37D-739685200DC5}"/>
              </a:ext>
            </a:extLst>
          </p:cNvPr>
          <p:cNvSpPr txBox="1"/>
          <p:nvPr/>
        </p:nvSpPr>
        <p:spPr>
          <a:xfrm>
            <a:off x="5501153" y="1391681"/>
            <a:ext cx="4015226" cy="3692999"/>
          </a:xfrm>
          <a:prstGeom prst="rect">
            <a:avLst/>
          </a:prstGeom>
        </p:spPr>
        <p:txBody>
          <a:bodyPr vert="horz" wrap="square" lIns="0" tIns="92075" rIns="0" bIns="0" rtlCol="0">
            <a:spAutoFit/>
          </a:bodyPr>
          <a:lstStyle/>
          <a:p>
            <a:pPr marL="12700">
              <a:lnSpc>
                <a:spcPct val="100000"/>
              </a:lnSpc>
              <a:spcBef>
                <a:spcPts val="725"/>
              </a:spcBef>
            </a:pPr>
            <a:r>
              <a:rPr lang="ja-JP" altLang="en-US" b="1" dirty="0">
                <a:solidFill>
                  <a:srgbClr val="EF4136"/>
                </a:solidFill>
                <a:latin typeface="A-OTF リュウミン Pr6N EB-KL"/>
                <a:cs typeface="A-OTF リュウミン Pr6N EB-KL"/>
              </a:rPr>
              <a:t>緊急時、災害発生時の対応方法</a:t>
            </a:r>
            <a:r>
              <a:rPr sz="1800" b="1" dirty="0">
                <a:solidFill>
                  <a:srgbClr val="EF4136"/>
                </a:solidFill>
                <a:latin typeface="A-OTF リュウミン Pr6N EB-KL"/>
                <a:cs typeface="A-OTF リュウミン Pr6N EB-KL"/>
              </a:rPr>
              <a:t>：</a:t>
            </a:r>
            <a:endParaRPr sz="1800" dirty="0">
              <a:latin typeface="A-OTF リュウミン Pr6N EB-KL"/>
              <a:cs typeface="A-OTF リュウミン Pr6N EB-KL"/>
            </a:endParaRPr>
          </a:p>
          <a:p>
            <a:pPr marL="12700">
              <a:lnSpc>
                <a:spcPct val="150000"/>
              </a:lnSpc>
              <a:spcBef>
                <a:spcPts val="490"/>
              </a:spcBef>
            </a:pPr>
            <a:r>
              <a:rPr lang="ja-JP" altLang="en-US" sz="1400" b="0" spc="25" dirty="0">
                <a:solidFill>
                  <a:srgbClr val="231F20"/>
                </a:solidFill>
                <a:latin typeface="A-OTF リュウミン Pr6N M-KL"/>
                <a:cs typeface="A-OTF リュウミン Pr6N M-KL"/>
              </a:rPr>
              <a:t>利用者の急な体調不良、事故発生時等の緊急連絡先、連絡の手順、対応方法については、主治医からの指示の内容を踏まえ、利用に先立ち保護者との間であらかじめ相談し、取り決めた内容を文書にて取り交わします。</a:t>
            </a:r>
          </a:p>
          <a:p>
            <a:pPr marL="12700">
              <a:lnSpc>
                <a:spcPct val="150000"/>
              </a:lnSpc>
              <a:spcBef>
                <a:spcPts val="490"/>
              </a:spcBef>
            </a:pPr>
            <a:r>
              <a:rPr lang="ja-JP" altLang="en-US" sz="1400" b="0" spc="25" dirty="0">
                <a:solidFill>
                  <a:srgbClr val="231F20"/>
                </a:solidFill>
                <a:latin typeface="A-OTF リュウミン Pr6N M-KL"/>
                <a:cs typeface="A-OTF リュウミン Pr6N M-KL"/>
              </a:rPr>
              <a:t>災害発生時等の非常時の対応についても、必要な医療的ケアの内容に応じて、考え得る事象を想定し、あらかじめ対応策を検討するとともに避難訓練を実施します（例：非常時の薬剤・物品や食料、機器のための電源確保等）。</a:t>
            </a:r>
          </a:p>
        </p:txBody>
      </p:sp>
      <p:sp>
        <p:nvSpPr>
          <p:cNvPr id="17" name="object 2">
            <a:extLst>
              <a:ext uri="{FF2B5EF4-FFF2-40B4-BE49-F238E27FC236}">
                <a16:creationId xmlns:a16="http://schemas.microsoft.com/office/drawing/2014/main" xmlns="" id="{FFA1A7F9-2165-49E5-901B-A34A7E1B2F02}"/>
              </a:ext>
            </a:extLst>
          </p:cNvPr>
          <p:cNvSpPr txBox="1"/>
          <p:nvPr/>
        </p:nvSpPr>
        <p:spPr>
          <a:xfrm>
            <a:off x="5501153" y="5243078"/>
            <a:ext cx="4015226" cy="1366721"/>
          </a:xfrm>
          <a:prstGeom prst="rect">
            <a:avLst/>
          </a:prstGeom>
        </p:spPr>
        <p:txBody>
          <a:bodyPr vert="horz" wrap="square" lIns="0" tIns="92075" rIns="0" bIns="0" rtlCol="0">
            <a:spAutoFit/>
          </a:bodyPr>
          <a:lstStyle/>
          <a:p>
            <a:pPr marL="12700">
              <a:lnSpc>
                <a:spcPct val="100000"/>
              </a:lnSpc>
              <a:spcBef>
                <a:spcPts val="725"/>
              </a:spcBef>
            </a:pPr>
            <a:r>
              <a:rPr lang="ja-JP" altLang="en-US" b="1" dirty="0">
                <a:solidFill>
                  <a:srgbClr val="EF4136"/>
                </a:solidFill>
                <a:latin typeface="A-OTF リュウミン Pr6N EB-KL"/>
                <a:cs typeface="A-OTF リュウミン Pr6N EB-KL"/>
              </a:rPr>
              <a:t>事業所としての保険加入：</a:t>
            </a:r>
            <a:endParaRPr lang="ja-JP" altLang="en-US" sz="1800" dirty="0">
              <a:latin typeface="A-OTF リュウミン Pr6N EB-KL"/>
              <a:cs typeface="A-OTF リュウミン Pr6N EB-KL"/>
            </a:endParaRPr>
          </a:p>
          <a:p>
            <a:pPr marL="12700">
              <a:lnSpc>
                <a:spcPct val="150000"/>
              </a:lnSpc>
              <a:spcBef>
                <a:spcPts val="490"/>
              </a:spcBef>
            </a:pPr>
            <a:r>
              <a:rPr lang="ja-JP" altLang="en-US" sz="1400" b="0" spc="25" dirty="0">
                <a:solidFill>
                  <a:srgbClr val="231F20"/>
                </a:solidFill>
                <a:latin typeface="A-OTF リュウミン Pr6N M-KL"/>
                <a:cs typeface="A-OTF リュウミン Pr6N M-KL"/>
              </a:rPr>
              <a:t>事故等に備え、保険に加入することも重要です。外出や送迎時等、事業所外の活動にも対応している任意保険もあります。</a:t>
            </a:r>
          </a:p>
        </p:txBody>
      </p:sp>
      <p:sp>
        <p:nvSpPr>
          <p:cNvPr id="21" name="テキスト ボックス 20">
            <a:extLst>
              <a:ext uri="{FF2B5EF4-FFF2-40B4-BE49-F238E27FC236}">
                <a16:creationId xmlns:a16="http://schemas.microsoft.com/office/drawing/2014/main" xmlns="" id="{B0ABC23B-922D-49A6-847B-B34D1D20C454}"/>
              </a:ext>
            </a:extLst>
          </p:cNvPr>
          <p:cNvSpPr txBox="1"/>
          <p:nvPr/>
        </p:nvSpPr>
        <p:spPr>
          <a:xfrm>
            <a:off x="1102640" y="1842562"/>
            <a:ext cx="3173538" cy="523220"/>
          </a:xfrm>
          <a:prstGeom prst="rect">
            <a:avLst/>
          </a:prstGeom>
          <a:noFill/>
          <a:ln>
            <a:solidFill>
              <a:schemeClr val="tx1"/>
            </a:solidFill>
          </a:ln>
        </p:spPr>
        <p:txBody>
          <a:bodyPr wrap="square" rtlCol="0">
            <a:spAutoFit/>
          </a:bodyPr>
          <a:lstStyle/>
          <a:p>
            <a:pPr algn="ctr"/>
            <a:r>
              <a:rPr kumimoji="1" lang="ja-JP" altLang="en-US" sz="1400" b="1" dirty="0"/>
              <a:t>緊急時マニュアルの例</a:t>
            </a:r>
            <a:endParaRPr kumimoji="1" lang="en-US" altLang="ja-JP" sz="1400" b="1" dirty="0"/>
          </a:p>
          <a:p>
            <a:pPr algn="ctr"/>
            <a:r>
              <a:rPr kumimoji="1" lang="ja-JP" altLang="en-US" sz="1400" b="1" dirty="0"/>
              <a:t>（経管栄養の場合）</a:t>
            </a:r>
          </a:p>
        </p:txBody>
      </p:sp>
      <p:pic>
        <p:nvPicPr>
          <p:cNvPr id="22" name="図 21">
            <a:extLst>
              <a:ext uri="{FF2B5EF4-FFF2-40B4-BE49-F238E27FC236}">
                <a16:creationId xmlns:a16="http://schemas.microsoft.com/office/drawing/2014/main" xmlns="" id="{D13AA50F-FFE0-41AB-B77D-39635B62C392}"/>
              </a:ext>
            </a:extLst>
          </p:cNvPr>
          <p:cNvPicPr/>
          <p:nvPr/>
        </p:nvPicPr>
        <p:blipFill>
          <a:blip r:embed="rId3"/>
          <a:stretch>
            <a:fillRect/>
          </a:stretch>
        </p:blipFill>
        <p:spPr>
          <a:xfrm>
            <a:off x="165100" y="2617885"/>
            <a:ext cx="2524309" cy="3221149"/>
          </a:xfrm>
          <a:prstGeom prst="rect">
            <a:avLst/>
          </a:prstGeom>
          <a:ln>
            <a:solidFill>
              <a:schemeClr val="bg1">
                <a:lumMod val="50000"/>
              </a:schemeClr>
            </a:solidFill>
          </a:ln>
        </p:spPr>
      </p:pic>
      <p:pic>
        <p:nvPicPr>
          <p:cNvPr id="23" name="図 22">
            <a:extLst>
              <a:ext uri="{FF2B5EF4-FFF2-40B4-BE49-F238E27FC236}">
                <a16:creationId xmlns:a16="http://schemas.microsoft.com/office/drawing/2014/main" xmlns="" id="{F40BFF6F-8D0B-4AFD-AB0F-80695F43BA72}"/>
              </a:ext>
            </a:extLst>
          </p:cNvPr>
          <p:cNvPicPr/>
          <p:nvPr/>
        </p:nvPicPr>
        <p:blipFill rotWithShape="1">
          <a:blip r:embed="rId4"/>
          <a:srcRect b="-33234"/>
          <a:stretch/>
        </p:blipFill>
        <p:spPr bwMode="auto">
          <a:xfrm>
            <a:off x="2726014" y="2598092"/>
            <a:ext cx="2533380" cy="3206862"/>
          </a:xfrm>
          <a:prstGeom prst="rect">
            <a:avLst/>
          </a:prstGeom>
          <a:ln>
            <a:solidFill>
              <a:schemeClr val="bg1">
                <a:lumMod val="50000"/>
              </a:schemeClr>
            </a:solidFill>
          </a:ln>
          <a:extLst>
            <a:ext uri="{53640926-AAD7-44D8-BBD7-CCE9431645EC}">
              <a14:shadowObscured xmlns:a14="http://schemas.microsoft.com/office/drawing/2010/main"/>
            </a:ext>
          </a:extLst>
        </p:spPr>
      </p:pic>
      <p:sp>
        <p:nvSpPr>
          <p:cNvPr id="18" name="object 3">
            <a:extLst>
              <a:ext uri="{FF2B5EF4-FFF2-40B4-BE49-F238E27FC236}">
                <a16:creationId xmlns:a16="http://schemas.microsoft.com/office/drawing/2014/main" xmlns="" id="{1AF70667-5AAC-4863-96F6-A5AB9FC08778}"/>
              </a:ext>
            </a:extLst>
          </p:cNvPr>
          <p:cNvSpPr txBox="1"/>
          <p:nvPr/>
        </p:nvSpPr>
        <p:spPr>
          <a:xfrm>
            <a:off x="559752" y="6899298"/>
            <a:ext cx="4114800" cy="462306"/>
          </a:xfrm>
          <a:prstGeom prst="rect">
            <a:avLst/>
          </a:prstGeom>
        </p:spPr>
        <p:txBody>
          <a:bodyPr vert="horz" wrap="square" lIns="0" tIns="92075" rIns="0" bIns="0" rtlCol="0">
            <a:spAutoFit/>
          </a:bodyPr>
          <a:lstStyle/>
          <a:p>
            <a:pPr marL="12700">
              <a:lnSpc>
                <a:spcPct val="100000"/>
              </a:lnSpc>
            </a:pPr>
            <a:r>
              <a:rPr lang="ja-JP" altLang="en-US" sz="800" spc="20" dirty="0">
                <a:solidFill>
                  <a:srgbClr val="231F20"/>
                </a:solidFill>
                <a:latin typeface="+mn-ea"/>
                <a:cs typeface="A-OTF リュウミン Pr6N M-KL"/>
              </a:rPr>
              <a:t>障害児通所支援事業所等における安全な医療的ケアの実施体制の構築に関する調査研究</a:t>
            </a:r>
          </a:p>
          <a:p>
            <a:pPr marL="12700">
              <a:lnSpc>
                <a:spcPct val="100000"/>
              </a:lnSpc>
            </a:pPr>
            <a:r>
              <a:rPr lang="ja-JP" altLang="en-US" sz="800" spc="20" dirty="0">
                <a:solidFill>
                  <a:srgbClr val="231F20"/>
                </a:solidFill>
                <a:latin typeface="+mn-ea"/>
                <a:cs typeface="A-OTF リュウミン Pr6N M-KL"/>
              </a:rPr>
              <a:t>みずほ情報総研株式会社</a:t>
            </a:r>
          </a:p>
          <a:p>
            <a:pPr marL="12700">
              <a:lnSpc>
                <a:spcPct val="100000"/>
              </a:lnSpc>
            </a:pPr>
            <a:r>
              <a:rPr lang="en-US" altLang="ja-JP" sz="800" spc="20" dirty="0">
                <a:solidFill>
                  <a:srgbClr val="231F20"/>
                </a:solidFill>
                <a:latin typeface="+mn-ea"/>
                <a:cs typeface="A-OTF リュウミン Pr6N M-KL"/>
              </a:rPr>
              <a:t>【</a:t>
            </a:r>
            <a:r>
              <a:rPr lang="en-US" altLang="ja-JP" sz="800" dirty="0" err="1">
                <a:latin typeface="+mn-ea"/>
                <a:cs typeface="A-OTF リュウミン Pr6N M-KL"/>
              </a:rPr>
              <a:t>Part.Ⅳ</a:t>
            </a:r>
            <a:r>
              <a:rPr lang="en-US" altLang="ja-JP" sz="800" spc="20" dirty="0">
                <a:solidFill>
                  <a:srgbClr val="231F20"/>
                </a:solidFill>
                <a:latin typeface="+mn-ea"/>
                <a:cs typeface="A-OTF リュウミン Pr6N M-KL"/>
              </a:rPr>
              <a:t>】</a:t>
            </a:r>
            <a:r>
              <a:rPr lang="ja-JP" altLang="en-US" sz="800" spc="20" dirty="0">
                <a:solidFill>
                  <a:srgbClr val="231F20"/>
                </a:solidFill>
                <a:latin typeface="+mn-ea"/>
                <a:cs typeface="A-OTF リュウミン Pr6N M-KL"/>
              </a:rPr>
              <a:t>医療的ケア児者受入れの流れ</a:t>
            </a:r>
          </a:p>
        </p:txBody>
      </p:sp>
      <p:sp>
        <p:nvSpPr>
          <p:cNvPr id="19" name="object 11">
            <a:extLst>
              <a:ext uri="{FF2B5EF4-FFF2-40B4-BE49-F238E27FC236}">
                <a16:creationId xmlns:a16="http://schemas.microsoft.com/office/drawing/2014/main" xmlns="" id="{33852E0D-0D17-4B30-BFB8-31BC1CFFB33E}"/>
              </a:ext>
            </a:extLst>
          </p:cNvPr>
          <p:cNvSpPr/>
          <p:nvPr/>
        </p:nvSpPr>
        <p:spPr>
          <a:xfrm>
            <a:off x="546100" y="6859906"/>
            <a:ext cx="9524048"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sp>
        <p:nvSpPr>
          <p:cNvPr id="2" name="スライド番号プレースホルダー 1"/>
          <p:cNvSpPr>
            <a:spLocks noGrp="1"/>
          </p:cNvSpPr>
          <p:nvPr>
            <p:ph type="sldNum" sz="quarter" idx="7"/>
          </p:nvPr>
        </p:nvSpPr>
        <p:spPr/>
        <p:txBody>
          <a:bodyPr/>
          <a:lstStyle/>
          <a:p>
            <a:fld id="{B6F15528-21DE-4FAA-801E-634DDDAF4B2B}" type="slidenum">
              <a:rPr lang="en-US" altLang="ja-JP" smtClean="0"/>
              <a:pPr/>
              <a:t>63</a:t>
            </a:fld>
            <a:endParaRPr lang="ja-JP" altLang="en-US" dirty="0"/>
          </a:p>
        </p:txBody>
      </p:sp>
      <p:sp>
        <p:nvSpPr>
          <p:cNvPr id="20" name="テキスト ボックス 19">
            <a:extLst>
              <a:ext uri="{FF2B5EF4-FFF2-40B4-BE49-F238E27FC236}">
                <a16:creationId xmlns:a16="http://schemas.microsoft.com/office/drawing/2014/main" xmlns="" id="{3347FCFD-4DAD-4D58-9E17-9F6B6AD0FD0D}"/>
              </a:ext>
            </a:extLst>
          </p:cNvPr>
          <p:cNvSpPr txBox="1"/>
          <p:nvPr/>
        </p:nvSpPr>
        <p:spPr>
          <a:xfrm>
            <a:off x="114938" y="5908475"/>
            <a:ext cx="3060000" cy="252000"/>
          </a:xfrm>
          <a:prstGeom prst="rect">
            <a:avLst/>
          </a:prstGeom>
          <a:noFill/>
        </p:spPr>
        <p:txBody>
          <a:bodyPr wrap="square" rtlCol="0">
            <a:spAutoFit/>
          </a:bodyPr>
          <a:lstStyle/>
          <a:p>
            <a:r>
              <a:rPr lang="ja-JP" altLang="en-US" sz="1000" dirty="0"/>
              <a:t>資料提供：社会福祉法人むそう　</a:t>
            </a:r>
            <a:r>
              <a:rPr lang="ja-JP" altLang="en-US" sz="1000" dirty="0" err="1"/>
              <a:t>ほわわ</a:t>
            </a:r>
            <a:r>
              <a:rPr lang="ja-JP" altLang="en-US" sz="1000" dirty="0"/>
              <a:t>世田谷</a:t>
            </a:r>
            <a:endParaRPr kumimoji="1" lang="en-US" altLang="ja-JP" sz="1000" dirty="0"/>
          </a:p>
        </p:txBody>
      </p:sp>
    </p:spTree>
    <p:extLst>
      <p:ext uri="{BB962C8B-B14F-4D97-AF65-F5344CB8AC3E}">
        <p14:creationId xmlns:p14="http://schemas.microsoft.com/office/powerpoint/2010/main" val="337494699"/>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0" y="0"/>
            <a:ext cx="10079990" cy="7543800"/>
            <a:chOff x="0" y="0"/>
            <a:chExt cx="10079990" cy="7543800"/>
          </a:xfrm>
        </p:grpSpPr>
        <p:sp>
          <p:nvSpPr>
            <p:cNvPr id="3" name="object 3"/>
            <p:cNvSpPr/>
            <p:nvPr/>
          </p:nvSpPr>
          <p:spPr>
            <a:xfrm>
              <a:off x="0" y="0"/>
              <a:ext cx="10072278" cy="7543596"/>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9516389" y="7044409"/>
              <a:ext cx="563880" cy="172085"/>
            </a:xfrm>
            <a:custGeom>
              <a:avLst/>
              <a:gdLst/>
              <a:ahLst/>
              <a:cxnLst/>
              <a:rect l="l" t="t" r="r" b="b"/>
              <a:pathLst>
                <a:path w="563879" h="172084">
                  <a:moveTo>
                    <a:pt x="563397" y="0"/>
                  </a:moveTo>
                  <a:lnTo>
                    <a:pt x="0" y="0"/>
                  </a:lnTo>
                  <a:lnTo>
                    <a:pt x="220459" y="171475"/>
                  </a:lnTo>
                  <a:lnTo>
                    <a:pt x="563397" y="171475"/>
                  </a:lnTo>
                  <a:lnTo>
                    <a:pt x="563397" y="0"/>
                  </a:lnTo>
                  <a:close/>
                </a:path>
              </a:pathLst>
            </a:custGeom>
            <a:solidFill>
              <a:srgbClr val="284278"/>
            </a:solidFill>
          </p:spPr>
          <p:txBody>
            <a:bodyPr wrap="square" lIns="0" tIns="0" rIns="0" bIns="0" rtlCol="0"/>
            <a:lstStyle/>
            <a:p>
              <a:endParaRPr/>
            </a:p>
          </p:txBody>
        </p:sp>
        <p:sp>
          <p:nvSpPr>
            <p:cNvPr id="5" name="object 5"/>
            <p:cNvSpPr/>
            <p:nvPr/>
          </p:nvSpPr>
          <p:spPr>
            <a:xfrm>
              <a:off x="9099965" y="7044411"/>
              <a:ext cx="636905" cy="172085"/>
            </a:xfrm>
            <a:custGeom>
              <a:avLst/>
              <a:gdLst/>
              <a:ahLst/>
              <a:cxnLst/>
              <a:rect l="l" t="t" r="r" b="b"/>
              <a:pathLst>
                <a:path w="636904" h="172084">
                  <a:moveTo>
                    <a:pt x="416420" y="0"/>
                  </a:moveTo>
                  <a:lnTo>
                    <a:pt x="0" y="0"/>
                  </a:lnTo>
                  <a:lnTo>
                    <a:pt x="0" y="171462"/>
                  </a:lnTo>
                  <a:lnTo>
                    <a:pt x="636879" y="171462"/>
                  </a:lnTo>
                  <a:lnTo>
                    <a:pt x="416420" y="0"/>
                  </a:lnTo>
                  <a:close/>
                </a:path>
              </a:pathLst>
            </a:custGeom>
            <a:solidFill>
              <a:srgbClr val="231F20"/>
            </a:solidFill>
          </p:spPr>
          <p:txBody>
            <a:bodyPr wrap="square" lIns="0" tIns="0" rIns="0" bIns="0" rtlCol="0"/>
            <a:lstStyle/>
            <a:p>
              <a:endParaRPr/>
            </a:p>
          </p:txBody>
        </p:sp>
      </p:grpSp>
      <p:sp>
        <p:nvSpPr>
          <p:cNvPr id="6" name="object 6"/>
          <p:cNvSpPr txBox="1">
            <a:spLocks noGrp="1"/>
          </p:cNvSpPr>
          <p:nvPr>
            <p:ph type="title"/>
          </p:nvPr>
        </p:nvSpPr>
        <p:spPr>
          <a:xfrm>
            <a:off x="530304" y="1962204"/>
            <a:ext cx="8016796" cy="2724785"/>
          </a:xfrm>
          <a:prstGeom prst="rect">
            <a:avLst/>
          </a:prstGeom>
        </p:spPr>
        <p:txBody>
          <a:bodyPr vert="horz" wrap="square" lIns="0" tIns="189230" rIns="0" bIns="0" rtlCol="0">
            <a:spAutoFit/>
          </a:bodyPr>
          <a:lstStyle/>
          <a:p>
            <a:pPr marL="57150">
              <a:lnSpc>
                <a:spcPct val="100000"/>
              </a:lnSpc>
              <a:spcBef>
                <a:spcPts val="1490"/>
              </a:spcBef>
            </a:pPr>
            <a:r>
              <a:rPr lang="ja-JP" altLang="en-US" sz="6000" b="0" i="0" spc="-105" dirty="0">
                <a:solidFill>
                  <a:srgbClr val="215198"/>
                </a:solidFill>
                <a:latin typeface="A-OTF リュウミン Pr6N M-KL"/>
                <a:cs typeface="A-OTF リュウミン Pr6N M-KL"/>
              </a:rPr>
              <a:t>（</a:t>
            </a:r>
            <a:r>
              <a:rPr lang="en-US" altLang="ja-JP" sz="6000" b="0" i="0" spc="-105" dirty="0">
                <a:solidFill>
                  <a:srgbClr val="215198"/>
                </a:solidFill>
                <a:latin typeface="A-OTF リュウミン Pr6N M-KL"/>
                <a:cs typeface="A-OTF リュウミン Pr6N M-KL"/>
              </a:rPr>
              <a:t>8</a:t>
            </a:r>
            <a:r>
              <a:rPr lang="ja-JP" altLang="en-US" sz="6000" b="0" i="0" spc="-105" dirty="0">
                <a:solidFill>
                  <a:srgbClr val="215198"/>
                </a:solidFill>
                <a:latin typeface="A-OTF リュウミン Pr6N M-KL"/>
                <a:cs typeface="A-OTF リュウミン Pr6N M-KL"/>
              </a:rPr>
              <a:t>）</a:t>
            </a:r>
            <a:endParaRPr sz="6000" dirty="0">
              <a:latin typeface="A-OTF リュウミン Pr6N M-KL"/>
              <a:cs typeface="A-OTF リュウミン Pr6N M-KL"/>
            </a:endParaRPr>
          </a:p>
          <a:p>
            <a:pPr marL="12700" marR="5080">
              <a:lnSpc>
                <a:spcPct val="104200"/>
              </a:lnSpc>
              <a:spcBef>
                <a:spcPts val="875"/>
              </a:spcBef>
            </a:pPr>
            <a:r>
              <a:rPr lang="ja-JP" altLang="en-US" sz="4800" b="0" i="0" dirty="0">
                <a:solidFill>
                  <a:srgbClr val="215198"/>
                </a:solidFill>
                <a:latin typeface="A-OTF リュウミン Pr6N M-KL"/>
                <a:cs typeface="A-OTF リュウミン Pr6N M-KL"/>
              </a:rPr>
              <a:t>その他医療的ケア実施に</a:t>
            </a:r>
            <a:r>
              <a:rPr lang="en-US" altLang="ja-JP" sz="4800" b="0" i="0" dirty="0">
                <a:solidFill>
                  <a:srgbClr val="215198"/>
                </a:solidFill>
                <a:latin typeface="A-OTF リュウミン Pr6N M-KL"/>
                <a:cs typeface="A-OTF リュウミン Pr6N M-KL"/>
              </a:rPr>
              <a:t/>
            </a:r>
            <a:br>
              <a:rPr lang="en-US" altLang="ja-JP" sz="4800" b="0" i="0" dirty="0">
                <a:solidFill>
                  <a:srgbClr val="215198"/>
                </a:solidFill>
                <a:latin typeface="A-OTF リュウミン Pr6N M-KL"/>
                <a:cs typeface="A-OTF リュウミン Pr6N M-KL"/>
              </a:rPr>
            </a:br>
            <a:r>
              <a:rPr lang="ja-JP" altLang="en-US" sz="4800" b="0" i="0" dirty="0">
                <a:solidFill>
                  <a:srgbClr val="215198"/>
                </a:solidFill>
                <a:latin typeface="A-OTF リュウミン Pr6N M-KL"/>
                <a:cs typeface="A-OTF リュウミン Pr6N M-KL"/>
              </a:rPr>
              <a:t>あたっての留意点</a:t>
            </a:r>
            <a:endParaRPr sz="4800" dirty="0">
              <a:latin typeface="A-OTF リュウミン Pr6N M-KL"/>
              <a:cs typeface="A-OTF リュウミン Pr6N M-KL"/>
            </a:endParaRPr>
          </a:p>
        </p:txBody>
      </p:sp>
      <p:sp>
        <p:nvSpPr>
          <p:cNvPr id="8" name="object 8"/>
          <p:cNvSpPr txBox="1"/>
          <p:nvPr/>
        </p:nvSpPr>
        <p:spPr>
          <a:xfrm>
            <a:off x="6261100" y="747471"/>
            <a:ext cx="3810000" cy="394980"/>
          </a:xfrm>
          <a:prstGeom prst="rect">
            <a:avLst/>
          </a:prstGeom>
        </p:spPr>
        <p:txBody>
          <a:bodyPr vert="horz" wrap="square" lIns="0" tIns="12700" rIns="0" bIns="0" rtlCol="0">
            <a:spAutoFit/>
          </a:bodyPr>
          <a:lstStyle/>
          <a:p>
            <a:pPr marL="12700">
              <a:lnSpc>
                <a:spcPct val="100000"/>
              </a:lnSpc>
              <a:spcBef>
                <a:spcPts val="100"/>
              </a:spcBef>
            </a:pPr>
            <a:r>
              <a:rPr lang="en-US" altLang="ja-JP" sz="1200" b="0" dirty="0">
                <a:solidFill>
                  <a:srgbClr val="284278"/>
                </a:solidFill>
                <a:latin typeface="A-OTF リュウミン Pr6N M-KL"/>
                <a:cs typeface="A-OTF リュウミン Pr6N M-KL"/>
              </a:rPr>
              <a:t>Part</a:t>
            </a:r>
            <a:r>
              <a:rPr lang="ja-JP" altLang="en-US" sz="1200" b="0" spc="-45" dirty="0">
                <a:solidFill>
                  <a:srgbClr val="284278"/>
                </a:solidFill>
                <a:latin typeface="A-OTF リュウミン Pr6N M-KL"/>
                <a:cs typeface="A-OTF リュウミン Pr6N M-KL"/>
              </a:rPr>
              <a:t> </a:t>
            </a:r>
            <a:r>
              <a:rPr lang="en-US" altLang="ja-JP" sz="1200" b="0" spc="-45" dirty="0">
                <a:solidFill>
                  <a:srgbClr val="284278"/>
                </a:solidFill>
                <a:latin typeface="A-OTF リュウミン Pr6N M-KL"/>
                <a:cs typeface="A-OTF リュウミン Pr6N M-KL"/>
              </a:rPr>
              <a:t>Ⅳ</a:t>
            </a:r>
            <a:r>
              <a:rPr lang="en-US" altLang="ja-JP" sz="1200" b="0" dirty="0">
                <a:solidFill>
                  <a:srgbClr val="284278"/>
                </a:solidFill>
                <a:latin typeface="A-OTF リュウミン Pr6N M-KL"/>
                <a:cs typeface="A-OTF リュウミン Pr6N M-KL"/>
              </a:rPr>
              <a:t>.</a:t>
            </a:r>
            <a:r>
              <a:rPr lang="ja-JP" altLang="en-US" sz="1200" b="0" dirty="0">
                <a:solidFill>
                  <a:srgbClr val="284278"/>
                </a:solidFill>
                <a:latin typeface="A-OTF リュウミン Pr6N M-KL"/>
                <a:cs typeface="A-OTF リュウミン Pr6N M-KL"/>
              </a:rPr>
              <a:t>　</a:t>
            </a:r>
            <a:r>
              <a:rPr lang="ja-JP" altLang="en-US" sz="1200" b="0" spc="-45" dirty="0">
                <a:solidFill>
                  <a:srgbClr val="284278"/>
                </a:solidFill>
                <a:latin typeface="A-OTF リュウミン Pr6N M-KL"/>
                <a:cs typeface="A-OTF リュウミン Pr6N M-KL"/>
              </a:rPr>
              <a:t>医療的ケア児者受入れの流れ</a:t>
            </a:r>
          </a:p>
          <a:p>
            <a:pPr marL="12700">
              <a:lnSpc>
                <a:spcPct val="100000"/>
              </a:lnSpc>
              <a:spcBef>
                <a:spcPts val="100"/>
              </a:spcBef>
            </a:pPr>
            <a:endParaRPr lang="ja-JP" altLang="en-US" sz="1200" dirty="0">
              <a:latin typeface="A-OTF リュウミン Pr6N M-KL"/>
              <a:cs typeface="A-OTF リュウミン Pr6N M-KL"/>
            </a:endParaRPr>
          </a:p>
        </p:txBody>
      </p:sp>
      <p:sp>
        <p:nvSpPr>
          <p:cNvPr id="9" name="object 9"/>
          <p:cNvSpPr/>
          <p:nvPr/>
        </p:nvSpPr>
        <p:spPr>
          <a:xfrm>
            <a:off x="15633" y="982154"/>
            <a:ext cx="10054590" cy="13335"/>
          </a:xfrm>
          <a:custGeom>
            <a:avLst/>
            <a:gdLst/>
            <a:ahLst/>
            <a:cxnLst/>
            <a:rect l="l" t="t" r="r" b="b"/>
            <a:pathLst>
              <a:path w="10054590" h="13334">
                <a:moveTo>
                  <a:pt x="10054082" y="0"/>
                </a:moveTo>
                <a:lnTo>
                  <a:pt x="0" y="0"/>
                </a:lnTo>
                <a:lnTo>
                  <a:pt x="0" y="12712"/>
                </a:lnTo>
                <a:lnTo>
                  <a:pt x="10054082" y="12712"/>
                </a:lnTo>
                <a:lnTo>
                  <a:pt x="10054082" y="0"/>
                </a:lnTo>
                <a:close/>
              </a:path>
            </a:pathLst>
          </a:custGeom>
          <a:solidFill>
            <a:srgbClr val="284278"/>
          </a:solidFill>
        </p:spPr>
        <p:txBody>
          <a:bodyPr wrap="square" lIns="0" tIns="0" rIns="0" bIns="0" rtlCol="0"/>
          <a:lstStyle/>
          <a:p>
            <a:endParaRPr/>
          </a:p>
        </p:txBody>
      </p:sp>
      <p:sp>
        <p:nvSpPr>
          <p:cNvPr id="10" name="object 10"/>
          <p:cNvSpPr/>
          <p:nvPr/>
        </p:nvSpPr>
        <p:spPr>
          <a:xfrm>
            <a:off x="15633" y="544702"/>
            <a:ext cx="10059035" cy="172085"/>
          </a:xfrm>
          <a:custGeom>
            <a:avLst/>
            <a:gdLst/>
            <a:ahLst/>
            <a:cxnLst/>
            <a:rect l="l" t="t" r="r" b="b"/>
            <a:pathLst>
              <a:path w="10059035" h="172084">
                <a:moveTo>
                  <a:pt x="10058793" y="0"/>
                </a:moveTo>
                <a:lnTo>
                  <a:pt x="0" y="0"/>
                </a:lnTo>
                <a:lnTo>
                  <a:pt x="0" y="171881"/>
                </a:lnTo>
                <a:lnTo>
                  <a:pt x="10058793" y="171881"/>
                </a:lnTo>
                <a:lnTo>
                  <a:pt x="10058793" y="0"/>
                </a:lnTo>
                <a:close/>
              </a:path>
            </a:pathLst>
          </a:custGeom>
          <a:solidFill>
            <a:srgbClr val="284278"/>
          </a:solidFill>
        </p:spPr>
        <p:txBody>
          <a:bodyPr wrap="square" lIns="0" tIns="0" rIns="0" bIns="0" rtlCol="0"/>
          <a:lstStyle/>
          <a:p>
            <a:endParaRPr/>
          </a:p>
        </p:txBody>
      </p:sp>
      <p:sp>
        <p:nvSpPr>
          <p:cNvPr id="7" name="スライド番号プレースホルダー 6"/>
          <p:cNvSpPr>
            <a:spLocks noGrp="1"/>
          </p:cNvSpPr>
          <p:nvPr>
            <p:ph type="sldNum" sz="quarter" idx="7"/>
          </p:nvPr>
        </p:nvSpPr>
        <p:spPr/>
        <p:txBody>
          <a:bodyPr/>
          <a:lstStyle/>
          <a:p>
            <a:fld id="{B6F15528-21DE-4FAA-801E-634DDDAF4B2B}" type="slidenum">
              <a:rPr lang="en-US" altLang="ja-JP" smtClean="0"/>
              <a:pPr/>
              <a:t>64</a:t>
            </a:fld>
            <a:endParaRPr lang="ja-JP" altLang="en-US" dirty="0"/>
          </a:p>
        </p:txBody>
      </p:sp>
    </p:spTree>
    <p:extLst>
      <p:ext uri="{BB962C8B-B14F-4D97-AF65-F5344CB8AC3E}">
        <p14:creationId xmlns:p14="http://schemas.microsoft.com/office/powerpoint/2010/main" val="1593860272"/>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p:nvPr/>
        </p:nvSpPr>
        <p:spPr>
          <a:xfrm>
            <a:off x="6681777" y="864454"/>
            <a:ext cx="3140127" cy="197490"/>
          </a:xfrm>
          <a:prstGeom prst="rect">
            <a:avLst/>
          </a:prstGeom>
        </p:spPr>
        <p:txBody>
          <a:bodyPr vert="horz" wrap="square" lIns="0" tIns="12700" rIns="0" bIns="0" rtlCol="0">
            <a:spAutoFit/>
          </a:bodyPr>
          <a:lstStyle/>
          <a:p>
            <a:pPr marL="12700">
              <a:lnSpc>
                <a:spcPct val="100000"/>
              </a:lnSpc>
              <a:spcBef>
                <a:spcPts val="100"/>
              </a:spcBef>
            </a:pPr>
            <a:r>
              <a:rPr lang="ja-JP" altLang="en-US" sz="1200" b="0" dirty="0">
                <a:solidFill>
                  <a:srgbClr val="284278"/>
                </a:solidFill>
                <a:latin typeface="A-OTF リュウミン Pr6N M-KL"/>
                <a:cs typeface="A-OTF リュウミン Pr6N M-KL"/>
              </a:rPr>
              <a:t>（</a:t>
            </a:r>
            <a:r>
              <a:rPr lang="en-US" altLang="ja-JP" sz="1200" b="0" dirty="0">
                <a:solidFill>
                  <a:srgbClr val="284278"/>
                </a:solidFill>
                <a:latin typeface="A-OTF リュウミン Pr6N M-KL"/>
                <a:cs typeface="A-OTF リュウミン Pr6N M-KL"/>
              </a:rPr>
              <a:t>8</a:t>
            </a:r>
            <a:r>
              <a:rPr lang="ja-JP" altLang="en-US" sz="1200" b="0" dirty="0">
                <a:solidFill>
                  <a:srgbClr val="284278"/>
                </a:solidFill>
                <a:latin typeface="A-OTF リュウミン Pr6N M-KL"/>
                <a:cs typeface="A-OTF リュウミン Pr6N M-KL"/>
              </a:rPr>
              <a:t>）その他医療的ケア実施にあたっての留意点</a:t>
            </a:r>
            <a:endParaRPr sz="1200" dirty="0">
              <a:latin typeface="A-OTF リュウミン Pr6N M-KL"/>
              <a:cs typeface="A-OTF リュウミン Pr6N M-KL"/>
            </a:endParaRPr>
          </a:p>
        </p:txBody>
      </p:sp>
      <p:grpSp>
        <p:nvGrpSpPr>
          <p:cNvPr id="6" name="object 6"/>
          <p:cNvGrpSpPr/>
          <p:nvPr/>
        </p:nvGrpSpPr>
        <p:grpSpPr>
          <a:xfrm>
            <a:off x="8663" y="15233"/>
            <a:ext cx="10066020" cy="1259205"/>
            <a:chOff x="8663" y="15233"/>
            <a:chExt cx="10066020" cy="1259205"/>
          </a:xfrm>
        </p:grpSpPr>
        <p:sp>
          <p:nvSpPr>
            <p:cNvPr id="7" name="object 7"/>
            <p:cNvSpPr/>
            <p:nvPr/>
          </p:nvSpPr>
          <p:spPr>
            <a:xfrm>
              <a:off x="5771845" y="15239"/>
              <a:ext cx="4302760" cy="701675"/>
            </a:xfrm>
            <a:custGeom>
              <a:avLst/>
              <a:gdLst/>
              <a:ahLst/>
              <a:cxnLst/>
              <a:rect l="l" t="t" r="r" b="b"/>
              <a:pathLst>
                <a:path w="4302759" h="701675">
                  <a:moveTo>
                    <a:pt x="4302582" y="529475"/>
                  </a:moveTo>
                  <a:lnTo>
                    <a:pt x="1066965" y="529475"/>
                  </a:lnTo>
                  <a:lnTo>
                    <a:pt x="597877" y="0"/>
                  </a:lnTo>
                  <a:lnTo>
                    <a:pt x="146519" y="529475"/>
                  </a:lnTo>
                  <a:lnTo>
                    <a:pt x="146088" y="529971"/>
                  </a:lnTo>
                  <a:lnTo>
                    <a:pt x="0" y="701357"/>
                  </a:lnTo>
                  <a:lnTo>
                    <a:pt x="4302582" y="701357"/>
                  </a:lnTo>
                  <a:lnTo>
                    <a:pt x="4302582" y="529475"/>
                  </a:lnTo>
                  <a:close/>
                </a:path>
              </a:pathLst>
            </a:custGeom>
            <a:solidFill>
              <a:srgbClr val="284278"/>
            </a:solidFill>
          </p:spPr>
          <p:txBody>
            <a:bodyPr wrap="square" lIns="0" tIns="0" rIns="0" bIns="0" rtlCol="0"/>
            <a:lstStyle/>
            <a:p>
              <a:endParaRPr/>
            </a:p>
          </p:txBody>
        </p:sp>
        <p:sp>
          <p:nvSpPr>
            <p:cNvPr id="8" name="object 8"/>
            <p:cNvSpPr/>
            <p:nvPr/>
          </p:nvSpPr>
          <p:spPr>
            <a:xfrm>
              <a:off x="8663" y="15233"/>
              <a:ext cx="6361430" cy="1259205"/>
            </a:xfrm>
            <a:custGeom>
              <a:avLst/>
              <a:gdLst/>
              <a:ahLst/>
              <a:cxnLst/>
              <a:rect l="l" t="t" r="r" b="b"/>
              <a:pathLst>
                <a:path w="6361430" h="1259205">
                  <a:moveTo>
                    <a:pt x="6361074" y="0"/>
                  </a:moveTo>
                  <a:lnTo>
                    <a:pt x="0" y="0"/>
                  </a:lnTo>
                  <a:lnTo>
                    <a:pt x="0" y="1259179"/>
                  </a:lnTo>
                  <a:lnTo>
                    <a:pt x="5286997" y="1259179"/>
                  </a:lnTo>
                  <a:lnTo>
                    <a:pt x="6361074" y="0"/>
                  </a:lnTo>
                  <a:close/>
                </a:path>
              </a:pathLst>
            </a:custGeom>
            <a:solidFill>
              <a:srgbClr val="215198"/>
            </a:solidFill>
          </p:spPr>
          <p:txBody>
            <a:bodyPr wrap="square" lIns="0" tIns="0" rIns="0" bIns="0" rtlCol="0"/>
            <a:lstStyle/>
            <a:p>
              <a:endParaRPr/>
            </a:p>
          </p:txBody>
        </p:sp>
      </p:grpSp>
      <p:sp>
        <p:nvSpPr>
          <p:cNvPr id="9" name="object 9"/>
          <p:cNvSpPr txBox="1">
            <a:spLocks noGrp="1"/>
          </p:cNvSpPr>
          <p:nvPr>
            <p:ph type="title"/>
          </p:nvPr>
        </p:nvSpPr>
        <p:spPr>
          <a:xfrm>
            <a:off x="1356846" y="657225"/>
            <a:ext cx="4218454" cy="382156"/>
          </a:xfrm>
          <a:prstGeom prst="rect">
            <a:avLst/>
          </a:prstGeom>
        </p:spPr>
        <p:txBody>
          <a:bodyPr vert="horz" wrap="square" lIns="0" tIns="12700" rIns="0" bIns="0" rtlCol="0">
            <a:spAutoFit/>
          </a:bodyPr>
          <a:lstStyle/>
          <a:p>
            <a:pPr marL="12700">
              <a:lnSpc>
                <a:spcPct val="100000"/>
              </a:lnSpc>
              <a:spcBef>
                <a:spcPts val="100"/>
              </a:spcBef>
            </a:pPr>
            <a:r>
              <a:rPr lang="ja-JP" altLang="en-US" sz="2400" b="0" i="0" dirty="0">
                <a:latin typeface="A-OTF リュウミン Pr6N M-KL"/>
                <a:cs typeface="A-OTF リュウミン Pr6N M-KL"/>
              </a:rPr>
              <a:t>ヒヤリハット事例とその防止策</a:t>
            </a:r>
            <a:endParaRPr sz="2400" b="0" i="0" dirty="0">
              <a:latin typeface="A-OTF リュウミン Pr6N M-KL"/>
              <a:cs typeface="A-OTF リュウミン Pr6N M-KL"/>
            </a:endParaRPr>
          </a:p>
        </p:txBody>
      </p:sp>
      <p:sp>
        <p:nvSpPr>
          <p:cNvPr id="10" name="object 10"/>
          <p:cNvSpPr txBox="1"/>
          <p:nvPr/>
        </p:nvSpPr>
        <p:spPr>
          <a:xfrm>
            <a:off x="462483" y="380450"/>
            <a:ext cx="762000" cy="936154"/>
          </a:xfrm>
          <a:prstGeom prst="rect">
            <a:avLst/>
          </a:prstGeom>
        </p:spPr>
        <p:txBody>
          <a:bodyPr vert="horz" wrap="square" lIns="0" tIns="12700" rIns="0" bIns="0" rtlCol="0">
            <a:spAutoFit/>
          </a:bodyPr>
          <a:lstStyle/>
          <a:p>
            <a:pPr marL="12700">
              <a:lnSpc>
                <a:spcPct val="100000"/>
              </a:lnSpc>
              <a:spcBef>
                <a:spcPts val="100"/>
              </a:spcBef>
            </a:pPr>
            <a:r>
              <a:rPr sz="6000" b="0" spc="-105" dirty="0">
                <a:solidFill>
                  <a:srgbClr val="FFFFFF"/>
                </a:solidFill>
                <a:latin typeface="A-OTF リュウミン Pr6N M-KL"/>
                <a:cs typeface="A-OTF リュウミン Pr6N M-KL"/>
              </a:rPr>
              <a:t>0</a:t>
            </a:r>
            <a:r>
              <a:rPr lang="en-US" altLang="ja-JP" sz="6000" b="0" spc="-105" dirty="0">
                <a:solidFill>
                  <a:srgbClr val="FFFFFF"/>
                </a:solidFill>
                <a:latin typeface="A-OTF リュウミン Pr6N M-KL"/>
                <a:cs typeface="A-OTF リュウミン Pr6N M-KL"/>
              </a:rPr>
              <a:t>1</a:t>
            </a:r>
            <a:endParaRPr sz="6000" dirty="0">
              <a:latin typeface="A-OTF リュウミン Pr6N M-KL"/>
              <a:cs typeface="A-OTF リュウミン Pr6N M-KL"/>
            </a:endParaRPr>
          </a:p>
        </p:txBody>
      </p:sp>
      <p:sp>
        <p:nvSpPr>
          <p:cNvPr id="11" name="object 11"/>
          <p:cNvSpPr/>
          <p:nvPr/>
        </p:nvSpPr>
        <p:spPr>
          <a:xfrm>
            <a:off x="5372201" y="1266366"/>
            <a:ext cx="4711599"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grpSp>
        <p:nvGrpSpPr>
          <p:cNvPr id="12" name="object 12"/>
          <p:cNvGrpSpPr/>
          <p:nvPr/>
        </p:nvGrpSpPr>
        <p:grpSpPr>
          <a:xfrm>
            <a:off x="9099959" y="7044409"/>
            <a:ext cx="980440" cy="172085"/>
            <a:chOff x="9099959" y="7044409"/>
            <a:chExt cx="980440" cy="172085"/>
          </a:xfrm>
        </p:grpSpPr>
        <p:sp>
          <p:nvSpPr>
            <p:cNvPr id="13" name="object 13"/>
            <p:cNvSpPr/>
            <p:nvPr/>
          </p:nvSpPr>
          <p:spPr>
            <a:xfrm>
              <a:off x="9516378" y="7044409"/>
              <a:ext cx="563880" cy="172085"/>
            </a:xfrm>
            <a:custGeom>
              <a:avLst/>
              <a:gdLst/>
              <a:ahLst/>
              <a:cxnLst/>
              <a:rect l="l" t="t" r="r" b="b"/>
              <a:pathLst>
                <a:path w="563879" h="172084">
                  <a:moveTo>
                    <a:pt x="563410" y="0"/>
                  </a:moveTo>
                  <a:lnTo>
                    <a:pt x="0" y="0"/>
                  </a:lnTo>
                  <a:lnTo>
                    <a:pt x="220459" y="171475"/>
                  </a:lnTo>
                  <a:lnTo>
                    <a:pt x="563410" y="171475"/>
                  </a:lnTo>
                  <a:lnTo>
                    <a:pt x="563410" y="0"/>
                  </a:lnTo>
                  <a:close/>
                </a:path>
              </a:pathLst>
            </a:custGeom>
            <a:solidFill>
              <a:srgbClr val="284278"/>
            </a:solidFill>
          </p:spPr>
          <p:txBody>
            <a:bodyPr wrap="square" lIns="0" tIns="0" rIns="0" bIns="0" rtlCol="0"/>
            <a:lstStyle/>
            <a:p>
              <a:endParaRPr/>
            </a:p>
          </p:txBody>
        </p:sp>
        <p:sp>
          <p:nvSpPr>
            <p:cNvPr id="14" name="object 14"/>
            <p:cNvSpPr/>
            <p:nvPr/>
          </p:nvSpPr>
          <p:spPr>
            <a:xfrm>
              <a:off x="9099959" y="7044412"/>
              <a:ext cx="636905" cy="172085"/>
            </a:xfrm>
            <a:custGeom>
              <a:avLst/>
              <a:gdLst/>
              <a:ahLst/>
              <a:cxnLst/>
              <a:rect l="l" t="t" r="r" b="b"/>
              <a:pathLst>
                <a:path w="636904" h="172084">
                  <a:moveTo>
                    <a:pt x="416420" y="0"/>
                  </a:moveTo>
                  <a:lnTo>
                    <a:pt x="0" y="0"/>
                  </a:lnTo>
                  <a:lnTo>
                    <a:pt x="0" y="171462"/>
                  </a:lnTo>
                  <a:lnTo>
                    <a:pt x="636879" y="171462"/>
                  </a:lnTo>
                  <a:lnTo>
                    <a:pt x="416420" y="0"/>
                  </a:lnTo>
                  <a:close/>
                </a:path>
              </a:pathLst>
            </a:custGeom>
            <a:solidFill>
              <a:srgbClr val="231F20"/>
            </a:solidFill>
          </p:spPr>
          <p:txBody>
            <a:bodyPr wrap="square" lIns="0" tIns="0" rIns="0" bIns="0" rtlCol="0"/>
            <a:lstStyle/>
            <a:p>
              <a:endParaRPr/>
            </a:p>
          </p:txBody>
        </p:sp>
      </p:grpSp>
      <p:sp>
        <p:nvSpPr>
          <p:cNvPr id="16" name="object 2">
            <a:extLst>
              <a:ext uri="{FF2B5EF4-FFF2-40B4-BE49-F238E27FC236}">
                <a16:creationId xmlns:a16="http://schemas.microsoft.com/office/drawing/2014/main" xmlns="" id="{561CD2EF-AB4F-41A8-A37D-739685200DC5}"/>
              </a:ext>
            </a:extLst>
          </p:cNvPr>
          <p:cNvSpPr txBox="1"/>
          <p:nvPr/>
        </p:nvSpPr>
        <p:spPr>
          <a:xfrm>
            <a:off x="5372200" y="1419225"/>
            <a:ext cx="4241699" cy="3406702"/>
          </a:xfrm>
          <a:prstGeom prst="rect">
            <a:avLst/>
          </a:prstGeom>
        </p:spPr>
        <p:txBody>
          <a:bodyPr vert="horz" wrap="square" lIns="0" tIns="92075" rIns="0" bIns="0" rtlCol="0">
            <a:spAutoFit/>
          </a:bodyPr>
          <a:lstStyle/>
          <a:p>
            <a:pPr marL="12700">
              <a:lnSpc>
                <a:spcPct val="100000"/>
              </a:lnSpc>
              <a:spcBef>
                <a:spcPts val="725"/>
              </a:spcBef>
            </a:pPr>
            <a:r>
              <a:rPr lang="ja-JP" altLang="en-US" sz="1800" b="1" dirty="0">
                <a:solidFill>
                  <a:srgbClr val="EF4136"/>
                </a:solidFill>
                <a:latin typeface="A-OTF リュウミン Pr6N EB-KL"/>
                <a:cs typeface="A-OTF リュウミン Pr6N EB-KL"/>
              </a:rPr>
              <a:t>ヒヤリハット事例と防止策</a:t>
            </a:r>
            <a:r>
              <a:rPr sz="1800" b="1" dirty="0">
                <a:solidFill>
                  <a:srgbClr val="EF4136"/>
                </a:solidFill>
                <a:latin typeface="A-OTF リュウミン Pr6N EB-KL"/>
                <a:cs typeface="A-OTF リュウミン Pr6N EB-KL"/>
              </a:rPr>
              <a:t>：</a:t>
            </a:r>
            <a:endParaRPr sz="1800" dirty="0">
              <a:latin typeface="A-OTF リュウミン Pr6N EB-KL"/>
              <a:cs typeface="A-OTF リュウミン Pr6N EB-KL"/>
            </a:endParaRPr>
          </a:p>
          <a:p>
            <a:pPr marL="12700">
              <a:lnSpc>
                <a:spcPct val="150000"/>
              </a:lnSpc>
              <a:spcBef>
                <a:spcPts val="490"/>
              </a:spcBef>
            </a:pPr>
            <a:r>
              <a:rPr lang="ja-JP" altLang="en-US" sz="1400" b="0" spc="25" dirty="0">
                <a:solidFill>
                  <a:srgbClr val="231F20"/>
                </a:solidFill>
                <a:latin typeface="A-OTF リュウミン Pr6N M-KL"/>
                <a:cs typeface="A-OTF リュウミン Pr6N M-KL"/>
              </a:rPr>
              <a:t>医療的ケアに伴うヒヤリハット事例としては、気管カニューレや経管栄養チューブの事故抜去、薬剤が十分溶けきらずチューブにつまりそうになる、誤操作により機器の設定がずれる等、様々なケースが挙げられます。</a:t>
            </a:r>
          </a:p>
          <a:p>
            <a:pPr marL="12700">
              <a:lnSpc>
                <a:spcPct val="150000"/>
              </a:lnSpc>
              <a:spcBef>
                <a:spcPts val="490"/>
              </a:spcBef>
            </a:pPr>
            <a:r>
              <a:rPr lang="ja-JP" altLang="en-US" sz="1400" b="0" spc="25" dirty="0">
                <a:solidFill>
                  <a:srgbClr val="231F20"/>
                </a:solidFill>
                <a:latin typeface="A-OTF リュウミン Pr6N M-KL"/>
                <a:cs typeface="A-OTF リュウミン Pr6N M-KL"/>
              </a:rPr>
              <a:t>このような想定されるリスクについては、事業所内であらかじめ検討し、未然の防止策や発生時の対処方法を検討しておきます。医療機器等の取扱いにあたり、アラーム作動時の対応等、想定される問題事象についてもあらかじめ整理します。</a:t>
            </a:r>
          </a:p>
        </p:txBody>
      </p:sp>
      <p:sp>
        <p:nvSpPr>
          <p:cNvPr id="17" name="object 3">
            <a:extLst>
              <a:ext uri="{FF2B5EF4-FFF2-40B4-BE49-F238E27FC236}">
                <a16:creationId xmlns:a16="http://schemas.microsoft.com/office/drawing/2014/main" xmlns="" id="{45E516B8-5D1A-4D22-BB1E-65723DBE6BE1}"/>
              </a:ext>
            </a:extLst>
          </p:cNvPr>
          <p:cNvSpPr txBox="1"/>
          <p:nvPr/>
        </p:nvSpPr>
        <p:spPr>
          <a:xfrm>
            <a:off x="559752" y="6899298"/>
            <a:ext cx="4114800" cy="462306"/>
          </a:xfrm>
          <a:prstGeom prst="rect">
            <a:avLst/>
          </a:prstGeom>
        </p:spPr>
        <p:txBody>
          <a:bodyPr vert="horz" wrap="square" lIns="0" tIns="92075" rIns="0" bIns="0" rtlCol="0">
            <a:spAutoFit/>
          </a:bodyPr>
          <a:lstStyle/>
          <a:p>
            <a:pPr marL="12700">
              <a:lnSpc>
                <a:spcPct val="100000"/>
              </a:lnSpc>
            </a:pPr>
            <a:r>
              <a:rPr lang="ja-JP" altLang="en-US" sz="800" spc="20" dirty="0">
                <a:solidFill>
                  <a:srgbClr val="231F20"/>
                </a:solidFill>
                <a:latin typeface="+mn-ea"/>
                <a:cs typeface="A-OTF リュウミン Pr6N M-KL"/>
              </a:rPr>
              <a:t>障害児通所支援事業所等における安全な医療的ケアの実施体制の構築に関する調査研究</a:t>
            </a:r>
          </a:p>
          <a:p>
            <a:pPr marL="12700">
              <a:lnSpc>
                <a:spcPct val="100000"/>
              </a:lnSpc>
            </a:pPr>
            <a:r>
              <a:rPr lang="ja-JP" altLang="en-US" sz="800" spc="20" dirty="0">
                <a:solidFill>
                  <a:srgbClr val="231F20"/>
                </a:solidFill>
                <a:latin typeface="+mn-ea"/>
                <a:cs typeface="A-OTF リュウミン Pr6N M-KL"/>
              </a:rPr>
              <a:t>みずほ情報総研株式会社</a:t>
            </a:r>
          </a:p>
          <a:p>
            <a:pPr marL="12700">
              <a:lnSpc>
                <a:spcPct val="100000"/>
              </a:lnSpc>
            </a:pPr>
            <a:r>
              <a:rPr lang="en-US" altLang="ja-JP" sz="800" spc="20" dirty="0">
                <a:solidFill>
                  <a:srgbClr val="231F20"/>
                </a:solidFill>
                <a:latin typeface="+mn-ea"/>
                <a:cs typeface="A-OTF リュウミン Pr6N M-KL"/>
              </a:rPr>
              <a:t>【</a:t>
            </a:r>
            <a:r>
              <a:rPr lang="en-US" altLang="ja-JP" sz="800" dirty="0" err="1">
                <a:latin typeface="+mn-ea"/>
                <a:cs typeface="A-OTF リュウミン Pr6N M-KL"/>
              </a:rPr>
              <a:t>Part.Ⅳ</a:t>
            </a:r>
            <a:r>
              <a:rPr lang="en-US" altLang="ja-JP" sz="800" spc="20" dirty="0">
                <a:solidFill>
                  <a:srgbClr val="231F20"/>
                </a:solidFill>
                <a:latin typeface="+mn-ea"/>
                <a:cs typeface="A-OTF リュウミン Pr6N M-KL"/>
              </a:rPr>
              <a:t>】</a:t>
            </a:r>
            <a:r>
              <a:rPr lang="ja-JP" altLang="en-US" sz="800" spc="20" dirty="0">
                <a:solidFill>
                  <a:srgbClr val="231F20"/>
                </a:solidFill>
                <a:latin typeface="+mn-ea"/>
                <a:cs typeface="A-OTF リュウミン Pr6N M-KL"/>
              </a:rPr>
              <a:t>医療的ケア児者受入れの流れ</a:t>
            </a:r>
          </a:p>
        </p:txBody>
      </p:sp>
      <p:sp>
        <p:nvSpPr>
          <p:cNvPr id="19" name="object 11">
            <a:extLst>
              <a:ext uri="{FF2B5EF4-FFF2-40B4-BE49-F238E27FC236}">
                <a16:creationId xmlns:a16="http://schemas.microsoft.com/office/drawing/2014/main" xmlns="" id="{55D3A8E5-7AC2-4B56-A0DB-41F84B9DD53C}"/>
              </a:ext>
            </a:extLst>
          </p:cNvPr>
          <p:cNvSpPr/>
          <p:nvPr/>
        </p:nvSpPr>
        <p:spPr>
          <a:xfrm>
            <a:off x="546100" y="6859906"/>
            <a:ext cx="9524048"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sp>
        <p:nvSpPr>
          <p:cNvPr id="18" name="テキスト ボックス 17">
            <a:extLst>
              <a:ext uri="{FF2B5EF4-FFF2-40B4-BE49-F238E27FC236}">
                <a16:creationId xmlns:a16="http://schemas.microsoft.com/office/drawing/2014/main" xmlns="" id="{27DDCC3C-BFE6-4594-823C-632B54EA14DF}"/>
              </a:ext>
            </a:extLst>
          </p:cNvPr>
          <p:cNvSpPr txBox="1"/>
          <p:nvPr/>
        </p:nvSpPr>
        <p:spPr>
          <a:xfrm>
            <a:off x="1033928" y="1348539"/>
            <a:ext cx="3640623" cy="307777"/>
          </a:xfrm>
          <a:prstGeom prst="rect">
            <a:avLst/>
          </a:prstGeom>
          <a:noFill/>
          <a:ln>
            <a:solidFill>
              <a:schemeClr val="tx1"/>
            </a:solidFill>
          </a:ln>
        </p:spPr>
        <p:txBody>
          <a:bodyPr wrap="square" rtlCol="0">
            <a:spAutoFit/>
          </a:bodyPr>
          <a:lstStyle/>
          <a:p>
            <a:pPr algn="ctr"/>
            <a:r>
              <a:rPr lang="ja-JP" altLang="en-US" sz="1400" b="1" dirty="0"/>
              <a:t>想定されるヒヤリハット事例とその防止策の例</a:t>
            </a:r>
            <a:endParaRPr kumimoji="1" lang="ja-JP" altLang="en-US" sz="1400" b="1" dirty="0"/>
          </a:p>
        </p:txBody>
      </p:sp>
      <p:sp>
        <p:nvSpPr>
          <p:cNvPr id="2" name="スライド番号プレースホルダー 1"/>
          <p:cNvSpPr>
            <a:spLocks noGrp="1"/>
          </p:cNvSpPr>
          <p:nvPr>
            <p:ph type="sldNum" sz="quarter" idx="7"/>
          </p:nvPr>
        </p:nvSpPr>
        <p:spPr/>
        <p:txBody>
          <a:bodyPr/>
          <a:lstStyle/>
          <a:p>
            <a:fld id="{B6F15528-21DE-4FAA-801E-634DDDAF4B2B}" type="slidenum">
              <a:rPr lang="en-US" altLang="ja-JP" smtClean="0"/>
              <a:pPr/>
              <a:t>65</a:t>
            </a:fld>
            <a:endParaRPr lang="ja-JP" altLang="en-US" dirty="0"/>
          </a:p>
        </p:txBody>
      </p:sp>
      <p:pic>
        <p:nvPicPr>
          <p:cNvPr id="21" name="図 20"/>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33928" y="1775084"/>
            <a:ext cx="3723640" cy="4650105"/>
          </a:xfrm>
          <a:prstGeom prst="rect">
            <a:avLst/>
          </a:prstGeom>
          <a:noFill/>
          <a:ln>
            <a:solidFill>
              <a:schemeClr val="bg1">
                <a:lumMod val="50000"/>
              </a:schemeClr>
            </a:solidFill>
          </a:ln>
        </p:spPr>
      </p:pic>
      <p:sp>
        <p:nvSpPr>
          <p:cNvPr id="22" name="テキスト ボックス 21">
            <a:extLst>
              <a:ext uri="{FF2B5EF4-FFF2-40B4-BE49-F238E27FC236}">
                <a16:creationId xmlns:a16="http://schemas.microsoft.com/office/drawing/2014/main" xmlns="" id="{3347FCFD-4DAD-4D58-9E17-9F6B6AD0FD0D}"/>
              </a:ext>
            </a:extLst>
          </p:cNvPr>
          <p:cNvSpPr txBox="1"/>
          <p:nvPr/>
        </p:nvSpPr>
        <p:spPr>
          <a:xfrm>
            <a:off x="1033928" y="6477271"/>
            <a:ext cx="3060000" cy="252000"/>
          </a:xfrm>
          <a:prstGeom prst="rect">
            <a:avLst/>
          </a:prstGeom>
          <a:noFill/>
        </p:spPr>
        <p:txBody>
          <a:bodyPr wrap="square" rtlCol="0">
            <a:spAutoFit/>
          </a:bodyPr>
          <a:lstStyle/>
          <a:p>
            <a:r>
              <a:rPr lang="ja-JP" altLang="en-US" sz="1000" dirty="0"/>
              <a:t>資料提供：社会福祉法人</a:t>
            </a:r>
            <a:r>
              <a:rPr lang="ja-JP" altLang="en-US" sz="1000" dirty="0" err="1"/>
              <a:t>りべる</a:t>
            </a:r>
            <a:r>
              <a:rPr lang="ja-JP" altLang="en-US" sz="1000" dirty="0"/>
              <a:t>たす</a:t>
            </a:r>
            <a:endParaRPr kumimoji="1" lang="en-US" altLang="ja-JP" sz="1000" dirty="0"/>
          </a:p>
        </p:txBody>
      </p:sp>
    </p:spTree>
    <p:extLst>
      <p:ext uri="{BB962C8B-B14F-4D97-AF65-F5344CB8AC3E}">
        <p14:creationId xmlns:p14="http://schemas.microsoft.com/office/powerpoint/2010/main" val="2402371590"/>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p:nvPr/>
        </p:nvSpPr>
        <p:spPr>
          <a:xfrm>
            <a:off x="6681777" y="864454"/>
            <a:ext cx="3140127" cy="197490"/>
          </a:xfrm>
          <a:prstGeom prst="rect">
            <a:avLst/>
          </a:prstGeom>
        </p:spPr>
        <p:txBody>
          <a:bodyPr vert="horz" wrap="square" lIns="0" tIns="12700" rIns="0" bIns="0" rtlCol="0">
            <a:spAutoFit/>
          </a:bodyPr>
          <a:lstStyle/>
          <a:p>
            <a:pPr marL="12700">
              <a:lnSpc>
                <a:spcPct val="100000"/>
              </a:lnSpc>
              <a:spcBef>
                <a:spcPts val="100"/>
              </a:spcBef>
            </a:pPr>
            <a:r>
              <a:rPr lang="ja-JP" altLang="en-US" sz="1200" b="0" dirty="0">
                <a:solidFill>
                  <a:srgbClr val="284278"/>
                </a:solidFill>
                <a:latin typeface="A-OTF リュウミン Pr6N M-KL"/>
                <a:cs typeface="A-OTF リュウミン Pr6N M-KL"/>
              </a:rPr>
              <a:t>（</a:t>
            </a:r>
            <a:r>
              <a:rPr lang="en-US" altLang="ja-JP" sz="1200" b="0" dirty="0">
                <a:solidFill>
                  <a:srgbClr val="284278"/>
                </a:solidFill>
                <a:latin typeface="A-OTF リュウミン Pr6N M-KL"/>
                <a:cs typeface="A-OTF リュウミン Pr6N M-KL"/>
              </a:rPr>
              <a:t>8</a:t>
            </a:r>
            <a:r>
              <a:rPr lang="ja-JP" altLang="en-US" sz="1200" b="0" dirty="0">
                <a:solidFill>
                  <a:srgbClr val="284278"/>
                </a:solidFill>
                <a:latin typeface="A-OTF リュウミン Pr6N M-KL"/>
                <a:cs typeface="A-OTF リュウミン Pr6N M-KL"/>
              </a:rPr>
              <a:t>）その他医療的ケア実施にあたっての留意点</a:t>
            </a:r>
            <a:endParaRPr sz="1200" dirty="0">
              <a:latin typeface="A-OTF リュウミン Pr6N M-KL"/>
              <a:cs typeface="A-OTF リュウミン Pr6N M-KL"/>
            </a:endParaRPr>
          </a:p>
        </p:txBody>
      </p:sp>
      <p:grpSp>
        <p:nvGrpSpPr>
          <p:cNvPr id="6" name="object 6"/>
          <p:cNvGrpSpPr/>
          <p:nvPr/>
        </p:nvGrpSpPr>
        <p:grpSpPr>
          <a:xfrm>
            <a:off x="8663" y="15233"/>
            <a:ext cx="10066020" cy="1259205"/>
            <a:chOff x="8663" y="15233"/>
            <a:chExt cx="10066020" cy="1259205"/>
          </a:xfrm>
        </p:grpSpPr>
        <p:sp>
          <p:nvSpPr>
            <p:cNvPr id="7" name="object 7"/>
            <p:cNvSpPr/>
            <p:nvPr/>
          </p:nvSpPr>
          <p:spPr>
            <a:xfrm>
              <a:off x="5771845" y="15239"/>
              <a:ext cx="4302760" cy="701675"/>
            </a:xfrm>
            <a:custGeom>
              <a:avLst/>
              <a:gdLst/>
              <a:ahLst/>
              <a:cxnLst/>
              <a:rect l="l" t="t" r="r" b="b"/>
              <a:pathLst>
                <a:path w="4302759" h="701675">
                  <a:moveTo>
                    <a:pt x="4302582" y="529475"/>
                  </a:moveTo>
                  <a:lnTo>
                    <a:pt x="1066965" y="529475"/>
                  </a:lnTo>
                  <a:lnTo>
                    <a:pt x="597877" y="0"/>
                  </a:lnTo>
                  <a:lnTo>
                    <a:pt x="146519" y="529475"/>
                  </a:lnTo>
                  <a:lnTo>
                    <a:pt x="146088" y="529971"/>
                  </a:lnTo>
                  <a:lnTo>
                    <a:pt x="0" y="701357"/>
                  </a:lnTo>
                  <a:lnTo>
                    <a:pt x="4302582" y="701357"/>
                  </a:lnTo>
                  <a:lnTo>
                    <a:pt x="4302582" y="529475"/>
                  </a:lnTo>
                  <a:close/>
                </a:path>
              </a:pathLst>
            </a:custGeom>
            <a:solidFill>
              <a:srgbClr val="284278"/>
            </a:solidFill>
          </p:spPr>
          <p:txBody>
            <a:bodyPr wrap="square" lIns="0" tIns="0" rIns="0" bIns="0" rtlCol="0"/>
            <a:lstStyle/>
            <a:p>
              <a:endParaRPr/>
            </a:p>
          </p:txBody>
        </p:sp>
        <p:sp>
          <p:nvSpPr>
            <p:cNvPr id="8" name="object 8"/>
            <p:cNvSpPr/>
            <p:nvPr/>
          </p:nvSpPr>
          <p:spPr>
            <a:xfrm>
              <a:off x="8663" y="15233"/>
              <a:ext cx="6361430" cy="1259205"/>
            </a:xfrm>
            <a:custGeom>
              <a:avLst/>
              <a:gdLst/>
              <a:ahLst/>
              <a:cxnLst/>
              <a:rect l="l" t="t" r="r" b="b"/>
              <a:pathLst>
                <a:path w="6361430" h="1259205">
                  <a:moveTo>
                    <a:pt x="6361074" y="0"/>
                  </a:moveTo>
                  <a:lnTo>
                    <a:pt x="0" y="0"/>
                  </a:lnTo>
                  <a:lnTo>
                    <a:pt x="0" y="1259179"/>
                  </a:lnTo>
                  <a:lnTo>
                    <a:pt x="5286997" y="1259179"/>
                  </a:lnTo>
                  <a:lnTo>
                    <a:pt x="6361074" y="0"/>
                  </a:lnTo>
                  <a:close/>
                </a:path>
              </a:pathLst>
            </a:custGeom>
            <a:solidFill>
              <a:srgbClr val="215198"/>
            </a:solidFill>
          </p:spPr>
          <p:txBody>
            <a:bodyPr wrap="square" lIns="0" tIns="0" rIns="0" bIns="0" rtlCol="0"/>
            <a:lstStyle/>
            <a:p>
              <a:endParaRPr/>
            </a:p>
          </p:txBody>
        </p:sp>
      </p:grpSp>
      <p:sp>
        <p:nvSpPr>
          <p:cNvPr id="9" name="object 9"/>
          <p:cNvSpPr txBox="1">
            <a:spLocks noGrp="1"/>
          </p:cNvSpPr>
          <p:nvPr>
            <p:ph type="title"/>
          </p:nvPr>
        </p:nvSpPr>
        <p:spPr>
          <a:xfrm>
            <a:off x="1356846" y="428625"/>
            <a:ext cx="4144307" cy="751488"/>
          </a:xfrm>
          <a:prstGeom prst="rect">
            <a:avLst/>
          </a:prstGeom>
        </p:spPr>
        <p:txBody>
          <a:bodyPr vert="horz" wrap="square" lIns="0" tIns="12700" rIns="0" bIns="0" rtlCol="0">
            <a:spAutoFit/>
          </a:bodyPr>
          <a:lstStyle/>
          <a:p>
            <a:pPr marL="12700">
              <a:lnSpc>
                <a:spcPct val="100000"/>
              </a:lnSpc>
              <a:spcBef>
                <a:spcPts val="100"/>
              </a:spcBef>
            </a:pPr>
            <a:r>
              <a:rPr lang="ja-JP" altLang="en-US" sz="2400" b="0" i="0" dirty="0">
                <a:latin typeface="A-OTF リュウミン Pr6N M-KL"/>
                <a:cs typeface="A-OTF リュウミン Pr6N M-KL"/>
              </a:rPr>
              <a:t>ヒヤリハット・事故発生時の</a:t>
            </a:r>
            <a:r>
              <a:rPr lang="en-US" altLang="ja-JP" sz="2400" b="0" i="0" dirty="0">
                <a:latin typeface="A-OTF リュウミン Pr6N M-KL"/>
                <a:cs typeface="A-OTF リュウミン Pr6N M-KL"/>
              </a:rPr>
              <a:t/>
            </a:r>
            <a:br>
              <a:rPr lang="en-US" altLang="ja-JP" sz="2400" b="0" i="0" dirty="0">
                <a:latin typeface="A-OTF リュウミン Pr6N M-KL"/>
                <a:cs typeface="A-OTF リュウミン Pr6N M-KL"/>
              </a:rPr>
            </a:br>
            <a:r>
              <a:rPr lang="ja-JP" altLang="en-US" sz="2400" b="0" i="0" dirty="0">
                <a:latin typeface="A-OTF リュウミン Pr6N M-KL"/>
                <a:cs typeface="A-OTF リュウミン Pr6N M-KL"/>
              </a:rPr>
              <a:t>記録の作成・情報共有</a:t>
            </a:r>
            <a:endParaRPr sz="2400" b="0" i="0" dirty="0">
              <a:latin typeface="A-OTF リュウミン Pr6N M-KL"/>
              <a:cs typeface="A-OTF リュウミン Pr6N M-KL"/>
            </a:endParaRPr>
          </a:p>
        </p:txBody>
      </p:sp>
      <p:sp>
        <p:nvSpPr>
          <p:cNvPr id="10" name="object 10"/>
          <p:cNvSpPr txBox="1"/>
          <p:nvPr/>
        </p:nvSpPr>
        <p:spPr>
          <a:xfrm>
            <a:off x="462483" y="380450"/>
            <a:ext cx="762000" cy="936154"/>
          </a:xfrm>
          <a:prstGeom prst="rect">
            <a:avLst/>
          </a:prstGeom>
        </p:spPr>
        <p:txBody>
          <a:bodyPr vert="horz" wrap="square" lIns="0" tIns="12700" rIns="0" bIns="0" rtlCol="0">
            <a:spAutoFit/>
          </a:bodyPr>
          <a:lstStyle/>
          <a:p>
            <a:pPr marL="12700">
              <a:lnSpc>
                <a:spcPct val="100000"/>
              </a:lnSpc>
              <a:spcBef>
                <a:spcPts val="100"/>
              </a:spcBef>
            </a:pPr>
            <a:r>
              <a:rPr sz="6000" b="0" spc="-105" dirty="0">
                <a:solidFill>
                  <a:srgbClr val="FFFFFF"/>
                </a:solidFill>
                <a:latin typeface="A-OTF リュウミン Pr6N M-KL"/>
                <a:cs typeface="A-OTF リュウミン Pr6N M-KL"/>
              </a:rPr>
              <a:t>0</a:t>
            </a:r>
            <a:r>
              <a:rPr lang="en-US" altLang="ja-JP" sz="6000" spc="-105" dirty="0">
                <a:solidFill>
                  <a:srgbClr val="FFFFFF"/>
                </a:solidFill>
                <a:latin typeface="A-OTF リュウミン Pr6N M-KL"/>
                <a:cs typeface="A-OTF リュウミン Pr6N M-KL"/>
              </a:rPr>
              <a:t>2</a:t>
            </a:r>
            <a:endParaRPr sz="6000" dirty="0">
              <a:latin typeface="A-OTF リュウミン Pr6N M-KL"/>
              <a:cs typeface="A-OTF リュウミン Pr6N M-KL"/>
            </a:endParaRPr>
          </a:p>
        </p:txBody>
      </p:sp>
      <p:sp>
        <p:nvSpPr>
          <p:cNvPr id="11" name="object 11"/>
          <p:cNvSpPr/>
          <p:nvPr/>
        </p:nvSpPr>
        <p:spPr>
          <a:xfrm>
            <a:off x="5372201" y="1266366"/>
            <a:ext cx="4711599"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grpSp>
        <p:nvGrpSpPr>
          <p:cNvPr id="12" name="object 12"/>
          <p:cNvGrpSpPr/>
          <p:nvPr/>
        </p:nvGrpSpPr>
        <p:grpSpPr>
          <a:xfrm>
            <a:off x="9099959" y="7044409"/>
            <a:ext cx="980440" cy="172085"/>
            <a:chOff x="9099959" y="7044409"/>
            <a:chExt cx="980440" cy="172085"/>
          </a:xfrm>
        </p:grpSpPr>
        <p:sp>
          <p:nvSpPr>
            <p:cNvPr id="13" name="object 13"/>
            <p:cNvSpPr/>
            <p:nvPr/>
          </p:nvSpPr>
          <p:spPr>
            <a:xfrm>
              <a:off x="9516378" y="7044409"/>
              <a:ext cx="563880" cy="172085"/>
            </a:xfrm>
            <a:custGeom>
              <a:avLst/>
              <a:gdLst/>
              <a:ahLst/>
              <a:cxnLst/>
              <a:rect l="l" t="t" r="r" b="b"/>
              <a:pathLst>
                <a:path w="563879" h="172084">
                  <a:moveTo>
                    <a:pt x="563410" y="0"/>
                  </a:moveTo>
                  <a:lnTo>
                    <a:pt x="0" y="0"/>
                  </a:lnTo>
                  <a:lnTo>
                    <a:pt x="220459" y="171475"/>
                  </a:lnTo>
                  <a:lnTo>
                    <a:pt x="563410" y="171475"/>
                  </a:lnTo>
                  <a:lnTo>
                    <a:pt x="563410" y="0"/>
                  </a:lnTo>
                  <a:close/>
                </a:path>
              </a:pathLst>
            </a:custGeom>
            <a:solidFill>
              <a:srgbClr val="284278"/>
            </a:solidFill>
          </p:spPr>
          <p:txBody>
            <a:bodyPr wrap="square" lIns="0" tIns="0" rIns="0" bIns="0" rtlCol="0"/>
            <a:lstStyle/>
            <a:p>
              <a:endParaRPr/>
            </a:p>
          </p:txBody>
        </p:sp>
        <p:sp>
          <p:nvSpPr>
            <p:cNvPr id="14" name="object 14"/>
            <p:cNvSpPr/>
            <p:nvPr/>
          </p:nvSpPr>
          <p:spPr>
            <a:xfrm>
              <a:off x="9099959" y="7044412"/>
              <a:ext cx="636905" cy="172085"/>
            </a:xfrm>
            <a:custGeom>
              <a:avLst/>
              <a:gdLst/>
              <a:ahLst/>
              <a:cxnLst/>
              <a:rect l="l" t="t" r="r" b="b"/>
              <a:pathLst>
                <a:path w="636904" h="172084">
                  <a:moveTo>
                    <a:pt x="416420" y="0"/>
                  </a:moveTo>
                  <a:lnTo>
                    <a:pt x="0" y="0"/>
                  </a:lnTo>
                  <a:lnTo>
                    <a:pt x="0" y="171462"/>
                  </a:lnTo>
                  <a:lnTo>
                    <a:pt x="636879" y="171462"/>
                  </a:lnTo>
                  <a:lnTo>
                    <a:pt x="416420" y="0"/>
                  </a:lnTo>
                  <a:close/>
                </a:path>
              </a:pathLst>
            </a:custGeom>
            <a:solidFill>
              <a:srgbClr val="231F20"/>
            </a:solidFill>
          </p:spPr>
          <p:txBody>
            <a:bodyPr wrap="square" lIns="0" tIns="0" rIns="0" bIns="0" rtlCol="0"/>
            <a:lstStyle/>
            <a:p>
              <a:endParaRPr/>
            </a:p>
          </p:txBody>
        </p:sp>
      </p:grpSp>
      <p:sp>
        <p:nvSpPr>
          <p:cNvPr id="16" name="object 2">
            <a:extLst>
              <a:ext uri="{FF2B5EF4-FFF2-40B4-BE49-F238E27FC236}">
                <a16:creationId xmlns:a16="http://schemas.microsoft.com/office/drawing/2014/main" xmlns="" id="{561CD2EF-AB4F-41A8-A37D-739685200DC5}"/>
              </a:ext>
            </a:extLst>
          </p:cNvPr>
          <p:cNvSpPr txBox="1"/>
          <p:nvPr/>
        </p:nvSpPr>
        <p:spPr>
          <a:xfrm>
            <a:off x="5372200" y="1434486"/>
            <a:ext cx="4364663" cy="4403450"/>
          </a:xfrm>
          <a:prstGeom prst="rect">
            <a:avLst/>
          </a:prstGeom>
        </p:spPr>
        <p:txBody>
          <a:bodyPr vert="horz" wrap="square" lIns="0" tIns="92075" rIns="0" bIns="0" rtlCol="0">
            <a:spAutoFit/>
          </a:bodyPr>
          <a:lstStyle/>
          <a:p>
            <a:pPr marL="12700">
              <a:lnSpc>
                <a:spcPct val="100000"/>
              </a:lnSpc>
              <a:spcBef>
                <a:spcPts val="725"/>
              </a:spcBef>
            </a:pPr>
            <a:r>
              <a:rPr lang="ja-JP" altLang="en-US" sz="1800" b="1" dirty="0">
                <a:solidFill>
                  <a:srgbClr val="EF4136"/>
                </a:solidFill>
                <a:latin typeface="A-OTF リュウミン Pr6N EB-KL"/>
                <a:cs typeface="A-OTF リュウミン Pr6N EB-KL"/>
              </a:rPr>
              <a:t>ヒヤリハット・事故発生後の対応</a:t>
            </a:r>
            <a:r>
              <a:rPr sz="1800" b="1" dirty="0">
                <a:solidFill>
                  <a:srgbClr val="EF4136"/>
                </a:solidFill>
                <a:latin typeface="A-OTF リュウミン Pr6N EB-KL"/>
                <a:cs typeface="A-OTF リュウミン Pr6N EB-KL"/>
              </a:rPr>
              <a:t>：</a:t>
            </a:r>
            <a:endParaRPr sz="1800" dirty="0">
              <a:latin typeface="A-OTF リュウミン Pr6N EB-KL"/>
              <a:cs typeface="A-OTF リュウミン Pr6N EB-KL"/>
            </a:endParaRPr>
          </a:p>
          <a:p>
            <a:pPr marL="12700">
              <a:lnSpc>
                <a:spcPct val="150000"/>
              </a:lnSpc>
              <a:spcBef>
                <a:spcPts val="490"/>
              </a:spcBef>
            </a:pPr>
            <a:r>
              <a:rPr lang="ja-JP" altLang="en-US" sz="1400" b="0" spc="25" dirty="0">
                <a:solidFill>
                  <a:srgbClr val="231F20"/>
                </a:solidFill>
                <a:latin typeface="A-OTF リュウミン Pr6N M-KL"/>
                <a:cs typeface="A-OTF リュウミン Pr6N M-KL"/>
              </a:rPr>
              <a:t>ヒヤリハット発生時には、カニューレやチューブの再挿入等、主治医の指示および保護者等との取決めに従い迅速に対応します。また、発生したヒヤリハット事案については記録を作成し、同様の事案がおきないように職員間で共有します。また、一般の事業所では嘱託医の配置が必須ではありませんが、医療的ケアに関するヒヤリハットの振り返りには、嘱託医や協力医療機関の医師等も交えた検討を行うことも有効です。</a:t>
            </a:r>
          </a:p>
          <a:p>
            <a:pPr marL="12700">
              <a:lnSpc>
                <a:spcPct val="150000"/>
              </a:lnSpc>
              <a:spcBef>
                <a:spcPts val="490"/>
              </a:spcBef>
            </a:pPr>
            <a:r>
              <a:rPr lang="ja-JP" altLang="en-US" sz="1400" b="0" spc="25" dirty="0">
                <a:solidFill>
                  <a:srgbClr val="231F20"/>
                </a:solidFill>
                <a:latin typeface="A-OTF リュウミン Pr6N M-KL"/>
                <a:cs typeface="A-OTF リュウミン Pr6N M-KL"/>
              </a:rPr>
              <a:t>事故発生時には、適切に行政等関係機関への報告を行います。具体的な事故事例としては、例えば左記のようなものが考えられますが、各自治体の</a:t>
            </a:r>
            <a:r>
              <a:rPr lang="ja-JP" altLang="en-US" sz="1400" spc="25" dirty="0">
                <a:solidFill>
                  <a:srgbClr val="231F20"/>
                </a:solidFill>
                <a:latin typeface="A-OTF リュウミン Pr6N M-KL"/>
                <a:cs typeface="A-OTF リュウミン Pr6N M-KL"/>
              </a:rPr>
              <a:t>報告</a:t>
            </a:r>
            <a:r>
              <a:rPr lang="ja-JP" altLang="en-US" sz="1400" b="0" spc="25" dirty="0">
                <a:solidFill>
                  <a:srgbClr val="231F20"/>
                </a:solidFill>
                <a:latin typeface="A-OTF リュウミン Pr6N M-KL"/>
                <a:cs typeface="A-OTF リュウミン Pr6N M-KL"/>
              </a:rPr>
              <a:t>基準について確認が必要です。</a:t>
            </a:r>
          </a:p>
        </p:txBody>
      </p:sp>
      <p:sp>
        <p:nvSpPr>
          <p:cNvPr id="17" name="object 2">
            <a:extLst>
              <a:ext uri="{FF2B5EF4-FFF2-40B4-BE49-F238E27FC236}">
                <a16:creationId xmlns:a16="http://schemas.microsoft.com/office/drawing/2014/main" xmlns="" id="{67D78E38-66A2-4622-9988-FB7B4694CC6B}"/>
              </a:ext>
            </a:extLst>
          </p:cNvPr>
          <p:cNvSpPr txBox="1"/>
          <p:nvPr/>
        </p:nvSpPr>
        <p:spPr>
          <a:xfrm>
            <a:off x="500522" y="3018599"/>
            <a:ext cx="4163338" cy="2123338"/>
          </a:xfrm>
          <a:prstGeom prst="rect">
            <a:avLst/>
          </a:prstGeom>
        </p:spPr>
        <p:txBody>
          <a:bodyPr vert="horz" wrap="square" lIns="0" tIns="92075" rIns="0" bIns="0" rtlCol="0">
            <a:spAutoFit/>
          </a:bodyPr>
          <a:lstStyle/>
          <a:p>
            <a:pPr marL="12700">
              <a:lnSpc>
                <a:spcPct val="150000"/>
              </a:lnSpc>
              <a:spcBef>
                <a:spcPts val="490"/>
              </a:spcBef>
            </a:pPr>
            <a:r>
              <a:rPr lang="ja-JP" altLang="en-US" sz="1400" spc="25" dirty="0">
                <a:solidFill>
                  <a:srgbClr val="231F20"/>
                </a:solidFill>
                <a:latin typeface="A-OTF リュウミン Pr6N M-KL"/>
                <a:cs typeface="A-OTF リュウミン Pr6N M-KL"/>
              </a:rPr>
              <a:t>■利用者や職員が骨折や縫合が必要な外傷、治療を要するほどのやけど、また負傷等の重篤な事故で病院を受診した場合</a:t>
            </a:r>
          </a:p>
          <a:p>
            <a:pPr marL="12700">
              <a:lnSpc>
                <a:spcPct val="150000"/>
              </a:lnSpc>
              <a:spcBef>
                <a:spcPts val="490"/>
              </a:spcBef>
            </a:pPr>
            <a:r>
              <a:rPr lang="ja-JP" altLang="en-US" sz="1400" spc="25" dirty="0">
                <a:solidFill>
                  <a:srgbClr val="231F20"/>
                </a:solidFill>
                <a:latin typeface="A-OTF リュウミン Pr6N M-KL"/>
                <a:cs typeface="A-OTF リュウミン Pr6N M-KL"/>
              </a:rPr>
              <a:t>■利用者が何らかの理由で救急搬送された場合</a:t>
            </a:r>
          </a:p>
          <a:p>
            <a:pPr marL="12700">
              <a:lnSpc>
                <a:spcPct val="150000"/>
              </a:lnSpc>
              <a:spcBef>
                <a:spcPts val="490"/>
              </a:spcBef>
            </a:pPr>
            <a:r>
              <a:rPr lang="ja-JP" altLang="en-US" sz="1400" spc="25" dirty="0">
                <a:solidFill>
                  <a:srgbClr val="231F20"/>
                </a:solidFill>
                <a:latin typeface="A-OTF リュウミン Pr6N M-KL"/>
                <a:cs typeface="A-OTF リュウミン Pr6N M-KL"/>
              </a:rPr>
              <a:t>■利用者のアレルギーや、薬の服用について適切なケアを行うことができなかった場合　　　　　　　　　　等</a:t>
            </a:r>
          </a:p>
        </p:txBody>
      </p:sp>
      <p:sp>
        <p:nvSpPr>
          <p:cNvPr id="18" name="正方形/長方形 17">
            <a:extLst>
              <a:ext uri="{FF2B5EF4-FFF2-40B4-BE49-F238E27FC236}">
                <a16:creationId xmlns:a16="http://schemas.microsoft.com/office/drawing/2014/main" xmlns="" id="{D6B1442B-AA31-4D62-A6E4-F8BC8628E849}"/>
              </a:ext>
            </a:extLst>
          </p:cNvPr>
          <p:cNvSpPr/>
          <p:nvPr/>
        </p:nvSpPr>
        <p:spPr>
          <a:xfrm>
            <a:off x="346937" y="2397911"/>
            <a:ext cx="4481195" cy="3136114"/>
          </a:xfrm>
          <a:prstGeom prst="rect">
            <a:avLst/>
          </a:prstGeom>
          <a:noFill/>
          <a:ln w="12700">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テキスト ボックス 18">
            <a:extLst>
              <a:ext uri="{FF2B5EF4-FFF2-40B4-BE49-F238E27FC236}">
                <a16:creationId xmlns:a16="http://schemas.microsoft.com/office/drawing/2014/main" xmlns="" id="{FCA934D9-D0DF-4BF8-B46C-A0171C1D768D}"/>
              </a:ext>
            </a:extLst>
          </p:cNvPr>
          <p:cNvSpPr txBox="1"/>
          <p:nvPr/>
        </p:nvSpPr>
        <p:spPr>
          <a:xfrm>
            <a:off x="995422" y="2554367"/>
            <a:ext cx="3173538" cy="307777"/>
          </a:xfrm>
          <a:prstGeom prst="rect">
            <a:avLst/>
          </a:prstGeom>
          <a:solidFill>
            <a:schemeClr val="tx1"/>
          </a:solidFill>
          <a:ln>
            <a:solidFill>
              <a:schemeClr val="tx1"/>
            </a:solidFill>
          </a:ln>
        </p:spPr>
        <p:txBody>
          <a:bodyPr wrap="square" rtlCol="0">
            <a:spAutoFit/>
          </a:bodyPr>
          <a:lstStyle/>
          <a:p>
            <a:pPr algn="ctr"/>
            <a:r>
              <a:rPr lang="ja-JP" altLang="en-US" sz="1400" b="1" dirty="0">
                <a:solidFill>
                  <a:schemeClr val="bg1"/>
                </a:solidFill>
              </a:rPr>
              <a:t>具体的な事故事例</a:t>
            </a:r>
            <a:endParaRPr kumimoji="1" lang="en-US" altLang="ja-JP" sz="1400" b="1" dirty="0">
              <a:solidFill>
                <a:schemeClr val="bg1"/>
              </a:solidFill>
            </a:endParaRPr>
          </a:p>
        </p:txBody>
      </p:sp>
      <p:sp>
        <p:nvSpPr>
          <p:cNvPr id="20" name="object 3">
            <a:extLst>
              <a:ext uri="{FF2B5EF4-FFF2-40B4-BE49-F238E27FC236}">
                <a16:creationId xmlns:a16="http://schemas.microsoft.com/office/drawing/2014/main" xmlns="" id="{65ED4006-3BB3-40B1-85A5-0657DCFAF145}"/>
              </a:ext>
            </a:extLst>
          </p:cNvPr>
          <p:cNvSpPr txBox="1"/>
          <p:nvPr/>
        </p:nvSpPr>
        <p:spPr>
          <a:xfrm>
            <a:off x="559752" y="6899298"/>
            <a:ext cx="4114800" cy="462306"/>
          </a:xfrm>
          <a:prstGeom prst="rect">
            <a:avLst/>
          </a:prstGeom>
        </p:spPr>
        <p:txBody>
          <a:bodyPr vert="horz" wrap="square" lIns="0" tIns="92075" rIns="0" bIns="0" rtlCol="0">
            <a:spAutoFit/>
          </a:bodyPr>
          <a:lstStyle/>
          <a:p>
            <a:pPr marL="12700">
              <a:lnSpc>
                <a:spcPct val="100000"/>
              </a:lnSpc>
            </a:pPr>
            <a:r>
              <a:rPr lang="ja-JP" altLang="en-US" sz="800" spc="20" dirty="0">
                <a:solidFill>
                  <a:srgbClr val="231F20"/>
                </a:solidFill>
                <a:latin typeface="+mn-ea"/>
                <a:cs typeface="A-OTF リュウミン Pr6N M-KL"/>
              </a:rPr>
              <a:t>障害児通所支援事業所等における安全な医療的ケアの実施体制の構築に関する調査研究</a:t>
            </a:r>
          </a:p>
          <a:p>
            <a:pPr marL="12700">
              <a:lnSpc>
                <a:spcPct val="100000"/>
              </a:lnSpc>
            </a:pPr>
            <a:r>
              <a:rPr lang="ja-JP" altLang="en-US" sz="800" spc="20" dirty="0">
                <a:solidFill>
                  <a:srgbClr val="231F20"/>
                </a:solidFill>
                <a:latin typeface="+mn-ea"/>
                <a:cs typeface="A-OTF リュウミン Pr6N M-KL"/>
              </a:rPr>
              <a:t>みずほ情報総研株式会社</a:t>
            </a:r>
          </a:p>
          <a:p>
            <a:pPr marL="12700">
              <a:lnSpc>
                <a:spcPct val="100000"/>
              </a:lnSpc>
            </a:pPr>
            <a:r>
              <a:rPr lang="en-US" altLang="ja-JP" sz="800" spc="20" dirty="0">
                <a:solidFill>
                  <a:srgbClr val="231F20"/>
                </a:solidFill>
                <a:latin typeface="+mn-ea"/>
                <a:cs typeface="A-OTF リュウミン Pr6N M-KL"/>
              </a:rPr>
              <a:t>【</a:t>
            </a:r>
            <a:r>
              <a:rPr lang="en-US" altLang="ja-JP" sz="800" dirty="0" err="1">
                <a:latin typeface="+mn-ea"/>
                <a:cs typeface="A-OTF リュウミン Pr6N M-KL"/>
              </a:rPr>
              <a:t>Part.Ⅳ</a:t>
            </a:r>
            <a:r>
              <a:rPr lang="en-US" altLang="ja-JP" sz="800" spc="20" dirty="0">
                <a:solidFill>
                  <a:srgbClr val="231F20"/>
                </a:solidFill>
                <a:latin typeface="+mn-ea"/>
                <a:cs typeface="A-OTF リュウミン Pr6N M-KL"/>
              </a:rPr>
              <a:t>】</a:t>
            </a:r>
            <a:r>
              <a:rPr lang="ja-JP" altLang="en-US" sz="800" spc="20" dirty="0">
                <a:solidFill>
                  <a:srgbClr val="231F20"/>
                </a:solidFill>
                <a:latin typeface="+mn-ea"/>
                <a:cs typeface="A-OTF リュウミン Pr6N M-KL"/>
              </a:rPr>
              <a:t>医療的ケア児者受入れの流れ</a:t>
            </a:r>
          </a:p>
        </p:txBody>
      </p:sp>
      <p:sp>
        <p:nvSpPr>
          <p:cNvPr id="21" name="object 11">
            <a:extLst>
              <a:ext uri="{FF2B5EF4-FFF2-40B4-BE49-F238E27FC236}">
                <a16:creationId xmlns:a16="http://schemas.microsoft.com/office/drawing/2014/main" xmlns="" id="{0984BFCD-40FA-4E30-87BF-B39914E60473}"/>
              </a:ext>
            </a:extLst>
          </p:cNvPr>
          <p:cNvSpPr/>
          <p:nvPr/>
        </p:nvSpPr>
        <p:spPr>
          <a:xfrm>
            <a:off x="546100" y="6859906"/>
            <a:ext cx="9524048"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sp>
        <p:nvSpPr>
          <p:cNvPr id="2" name="スライド番号プレースホルダー 1"/>
          <p:cNvSpPr>
            <a:spLocks noGrp="1"/>
          </p:cNvSpPr>
          <p:nvPr>
            <p:ph type="sldNum" sz="quarter" idx="7"/>
          </p:nvPr>
        </p:nvSpPr>
        <p:spPr/>
        <p:txBody>
          <a:bodyPr/>
          <a:lstStyle/>
          <a:p>
            <a:fld id="{B6F15528-21DE-4FAA-801E-634DDDAF4B2B}" type="slidenum">
              <a:rPr lang="en-US" altLang="ja-JP" smtClean="0"/>
              <a:pPr/>
              <a:t>66</a:t>
            </a:fld>
            <a:endParaRPr lang="ja-JP" altLang="en-US" dirty="0"/>
          </a:p>
        </p:txBody>
      </p:sp>
    </p:spTree>
    <p:extLst>
      <p:ext uri="{BB962C8B-B14F-4D97-AF65-F5344CB8AC3E}">
        <p14:creationId xmlns:p14="http://schemas.microsoft.com/office/powerpoint/2010/main" val="2537106074"/>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object 6"/>
          <p:cNvGrpSpPr/>
          <p:nvPr/>
        </p:nvGrpSpPr>
        <p:grpSpPr>
          <a:xfrm>
            <a:off x="8663" y="15233"/>
            <a:ext cx="10066020" cy="1259205"/>
            <a:chOff x="8663" y="15233"/>
            <a:chExt cx="10066020" cy="1259205"/>
          </a:xfrm>
        </p:grpSpPr>
        <p:sp>
          <p:nvSpPr>
            <p:cNvPr id="7" name="object 7"/>
            <p:cNvSpPr/>
            <p:nvPr/>
          </p:nvSpPr>
          <p:spPr>
            <a:xfrm>
              <a:off x="5771845" y="15239"/>
              <a:ext cx="4302760" cy="701675"/>
            </a:xfrm>
            <a:custGeom>
              <a:avLst/>
              <a:gdLst/>
              <a:ahLst/>
              <a:cxnLst/>
              <a:rect l="l" t="t" r="r" b="b"/>
              <a:pathLst>
                <a:path w="4302759" h="701675">
                  <a:moveTo>
                    <a:pt x="4302582" y="529475"/>
                  </a:moveTo>
                  <a:lnTo>
                    <a:pt x="1066965" y="529475"/>
                  </a:lnTo>
                  <a:lnTo>
                    <a:pt x="597877" y="0"/>
                  </a:lnTo>
                  <a:lnTo>
                    <a:pt x="146519" y="529475"/>
                  </a:lnTo>
                  <a:lnTo>
                    <a:pt x="146088" y="529971"/>
                  </a:lnTo>
                  <a:lnTo>
                    <a:pt x="0" y="701357"/>
                  </a:lnTo>
                  <a:lnTo>
                    <a:pt x="4302582" y="701357"/>
                  </a:lnTo>
                  <a:lnTo>
                    <a:pt x="4302582" y="529475"/>
                  </a:lnTo>
                  <a:close/>
                </a:path>
              </a:pathLst>
            </a:custGeom>
            <a:solidFill>
              <a:srgbClr val="284278"/>
            </a:solidFill>
          </p:spPr>
          <p:txBody>
            <a:bodyPr wrap="square" lIns="0" tIns="0" rIns="0" bIns="0" rtlCol="0"/>
            <a:lstStyle/>
            <a:p>
              <a:endParaRPr/>
            </a:p>
          </p:txBody>
        </p:sp>
        <p:sp>
          <p:nvSpPr>
            <p:cNvPr id="8" name="object 8"/>
            <p:cNvSpPr/>
            <p:nvPr/>
          </p:nvSpPr>
          <p:spPr>
            <a:xfrm>
              <a:off x="8663" y="15233"/>
              <a:ext cx="6361430" cy="1259205"/>
            </a:xfrm>
            <a:custGeom>
              <a:avLst/>
              <a:gdLst/>
              <a:ahLst/>
              <a:cxnLst/>
              <a:rect l="l" t="t" r="r" b="b"/>
              <a:pathLst>
                <a:path w="6361430" h="1259205">
                  <a:moveTo>
                    <a:pt x="6361074" y="0"/>
                  </a:moveTo>
                  <a:lnTo>
                    <a:pt x="0" y="0"/>
                  </a:lnTo>
                  <a:lnTo>
                    <a:pt x="0" y="1259179"/>
                  </a:lnTo>
                  <a:lnTo>
                    <a:pt x="5286997" y="1259179"/>
                  </a:lnTo>
                  <a:lnTo>
                    <a:pt x="6361074" y="0"/>
                  </a:lnTo>
                  <a:close/>
                </a:path>
              </a:pathLst>
            </a:custGeom>
            <a:solidFill>
              <a:srgbClr val="215198"/>
            </a:solidFill>
          </p:spPr>
          <p:txBody>
            <a:bodyPr wrap="square" lIns="0" tIns="0" rIns="0" bIns="0" rtlCol="0"/>
            <a:lstStyle/>
            <a:p>
              <a:endParaRPr/>
            </a:p>
          </p:txBody>
        </p:sp>
      </p:grpSp>
      <p:sp>
        <p:nvSpPr>
          <p:cNvPr id="9" name="object 9"/>
          <p:cNvSpPr txBox="1">
            <a:spLocks noGrp="1"/>
          </p:cNvSpPr>
          <p:nvPr>
            <p:ph type="title"/>
          </p:nvPr>
        </p:nvSpPr>
        <p:spPr>
          <a:xfrm>
            <a:off x="1356846" y="606523"/>
            <a:ext cx="4144307" cy="382156"/>
          </a:xfrm>
          <a:prstGeom prst="rect">
            <a:avLst/>
          </a:prstGeom>
        </p:spPr>
        <p:txBody>
          <a:bodyPr vert="horz" wrap="square" lIns="0" tIns="12700" rIns="0" bIns="0" rtlCol="0">
            <a:spAutoFit/>
          </a:bodyPr>
          <a:lstStyle/>
          <a:p>
            <a:pPr marL="12700">
              <a:lnSpc>
                <a:spcPct val="100000"/>
              </a:lnSpc>
              <a:spcBef>
                <a:spcPts val="100"/>
              </a:spcBef>
            </a:pPr>
            <a:r>
              <a:rPr lang="ja-JP" altLang="en-US" sz="2400" b="0" i="0" dirty="0">
                <a:latin typeface="A-OTF リュウミン Pr6N M-KL"/>
                <a:cs typeface="A-OTF リュウミン Pr6N M-KL"/>
              </a:rPr>
              <a:t>身体拘束の対応</a:t>
            </a:r>
            <a:endParaRPr sz="2400" b="0" i="0" dirty="0">
              <a:latin typeface="A-OTF リュウミン Pr6N M-KL"/>
              <a:cs typeface="A-OTF リュウミン Pr6N M-KL"/>
            </a:endParaRPr>
          </a:p>
        </p:txBody>
      </p:sp>
      <p:sp>
        <p:nvSpPr>
          <p:cNvPr id="10" name="object 10"/>
          <p:cNvSpPr txBox="1"/>
          <p:nvPr/>
        </p:nvSpPr>
        <p:spPr>
          <a:xfrm>
            <a:off x="462483" y="380450"/>
            <a:ext cx="762000" cy="936154"/>
          </a:xfrm>
          <a:prstGeom prst="rect">
            <a:avLst/>
          </a:prstGeom>
        </p:spPr>
        <p:txBody>
          <a:bodyPr vert="horz" wrap="square" lIns="0" tIns="12700" rIns="0" bIns="0" rtlCol="0">
            <a:spAutoFit/>
          </a:bodyPr>
          <a:lstStyle/>
          <a:p>
            <a:pPr marL="12700">
              <a:lnSpc>
                <a:spcPct val="100000"/>
              </a:lnSpc>
              <a:spcBef>
                <a:spcPts val="100"/>
              </a:spcBef>
            </a:pPr>
            <a:r>
              <a:rPr sz="6000" b="0" spc="-105" dirty="0">
                <a:solidFill>
                  <a:srgbClr val="FFFFFF"/>
                </a:solidFill>
                <a:latin typeface="A-OTF リュウミン Pr6N M-KL"/>
                <a:cs typeface="A-OTF リュウミン Pr6N M-KL"/>
              </a:rPr>
              <a:t>0</a:t>
            </a:r>
            <a:r>
              <a:rPr lang="en-US" altLang="ja-JP" sz="6000" spc="-105" dirty="0">
                <a:solidFill>
                  <a:srgbClr val="FFFFFF"/>
                </a:solidFill>
                <a:latin typeface="A-OTF リュウミン Pr6N M-KL"/>
                <a:cs typeface="A-OTF リュウミン Pr6N M-KL"/>
              </a:rPr>
              <a:t>3</a:t>
            </a:r>
            <a:endParaRPr sz="6000" dirty="0">
              <a:latin typeface="A-OTF リュウミン Pr6N M-KL"/>
              <a:cs typeface="A-OTF リュウミン Pr6N M-KL"/>
            </a:endParaRPr>
          </a:p>
        </p:txBody>
      </p:sp>
      <p:sp>
        <p:nvSpPr>
          <p:cNvPr id="11" name="object 11"/>
          <p:cNvSpPr/>
          <p:nvPr/>
        </p:nvSpPr>
        <p:spPr>
          <a:xfrm>
            <a:off x="5372201" y="1266366"/>
            <a:ext cx="4711599"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grpSp>
        <p:nvGrpSpPr>
          <p:cNvPr id="12" name="object 12"/>
          <p:cNvGrpSpPr/>
          <p:nvPr/>
        </p:nvGrpSpPr>
        <p:grpSpPr>
          <a:xfrm>
            <a:off x="9099959" y="7044409"/>
            <a:ext cx="980440" cy="172085"/>
            <a:chOff x="9099959" y="7044409"/>
            <a:chExt cx="980440" cy="172085"/>
          </a:xfrm>
        </p:grpSpPr>
        <p:sp>
          <p:nvSpPr>
            <p:cNvPr id="13" name="object 13"/>
            <p:cNvSpPr/>
            <p:nvPr/>
          </p:nvSpPr>
          <p:spPr>
            <a:xfrm>
              <a:off x="9516378" y="7044409"/>
              <a:ext cx="563880" cy="172085"/>
            </a:xfrm>
            <a:custGeom>
              <a:avLst/>
              <a:gdLst/>
              <a:ahLst/>
              <a:cxnLst/>
              <a:rect l="l" t="t" r="r" b="b"/>
              <a:pathLst>
                <a:path w="563879" h="172084">
                  <a:moveTo>
                    <a:pt x="563410" y="0"/>
                  </a:moveTo>
                  <a:lnTo>
                    <a:pt x="0" y="0"/>
                  </a:lnTo>
                  <a:lnTo>
                    <a:pt x="220459" y="171475"/>
                  </a:lnTo>
                  <a:lnTo>
                    <a:pt x="563410" y="171475"/>
                  </a:lnTo>
                  <a:lnTo>
                    <a:pt x="563410" y="0"/>
                  </a:lnTo>
                  <a:close/>
                </a:path>
              </a:pathLst>
            </a:custGeom>
            <a:solidFill>
              <a:srgbClr val="284278"/>
            </a:solidFill>
          </p:spPr>
          <p:txBody>
            <a:bodyPr wrap="square" lIns="0" tIns="0" rIns="0" bIns="0" rtlCol="0"/>
            <a:lstStyle/>
            <a:p>
              <a:endParaRPr/>
            </a:p>
          </p:txBody>
        </p:sp>
        <p:sp>
          <p:nvSpPr>
            <p:cNvPr id="14" name="object 14"/>
            <p:cNvSpPr/>
            <p:nvPr/>
          </p:nvSpPr>
          <p:spPr>
            <a:xfrm>
              <a:off x="9099959" y="7044412"/>
              <a:ext cx="636905" cy="172085"/>
            </a:xfrm>
            <a:custGeom>
              <a:avLst/>
              <a:gdLst/>
              <a:ahLst/>
              <a:cxnLst/>
              <a:rect l="l" t="t" r="r" b="b"/>
              <a:pathLst>
                <a:path w="636904" h="172084">
                  <a:moveTo>
                    <a:pt x="416420" y="0"/>
                  </a:moveTo>
                  <a:lnTo>
                    <a:pt x="0" y="0"/>
                  </a:lnTo>
                  <a:lnTo>
                    <a:pt x="0" y="171462"/>
                  </a:lnTo>
                  <a:lnTo>
                    <a:pt x="636879" y="171462"/>
                  </a:lnTo>
                  <a:lnTo>
                    <a:pt x="416420" y="0"/>
                  </a:lnTo>
                  <a:close/>
                </a:path>
              </a:pathLst>
            </a:custGeom>
            <a:solidFill>
              <a:srgbClr val="231F20"/>
            </a:solidFill>
          </p:spPr>
          <p:txBody>
            <a:bodyPr wrap="square" lIns="0" tIns="0" rIns="0" bIns="0" rtlCol="0"/>
            <a:lstStyle/>
            <a:p>
              <a:endParaRPr/>
            </a:p>
          </p:txBody>
        </p:sp>
      </p:grpSp>
      <p:sp>
        <p:nvSpPr>
          <p:cNvPr id="16" name="object 2">
            <a:extLst>
              <a:ext uri="{FF2B5EF4-FFF2-40B4-BE49-F238E27FC236}">
                <a16:creationId xmlns:a16="http://schemas.microsoft.com/office/drawing/2014/main" xmlns="" id="{561CD2EF-AB4F-41A8-A37D-739685200DC5}"/>
              </a:ext>
            </a:extLst>
          </p:cNvPr>
          <p:cNvSpPr txBox="1"/>
          <p:nvPr/>
        </p:nvSpPr>
        <p:spPr>
          <a:xfrm>
            <a:off x="5372201" y="1417010"/>
            <a:ext cx="4144178" cy="4376198"/>
          </a:xfrm>
          <a:prstGeom prst="rect">
            <a:avLst/>
          </a:prstGeom>
        </p:spPr>
        <p:txBody>
          <a:bodyPr vert="horz" wrap="square" lIns="0" tIns="92075" rIns="0" bIns="0" rtlCol="0">
            <a:spAutoFit/>
          </a:bodyPr>
          <a:lstStyle/>
          <a:p>
            <a:pPr marL="12700">
              <a:lnSpc>
                <a:spcPct val="100000"/>
              </a:lnSpc>
              <a:spcBef>
                <a:spcPts val="725"/>
              </a:spcBef>
            </a:pPr>
            <a:r>
              <a:rPr lang="ja-JP" altLang="en-US" sz="1800" b="1" dirty="0">
                <a:solidFill>
                  <a:srgbClr val="EF4136"/>
                </a:solidFill>
                <a:latin typeface="A-OTF リュウミン Pr6N EB-KL"/>
                <a:cs typeface="A-OTF リュウミン Pr6N EB-KL"/>
              </a:rPr>
              <a:t>虐待防止と身体拘束</a:t>
            </a:r>
            <a:r>
              <a:rPr sz="1800" b="1" dirty="0">
                <a:solidFill>
                  <a:srgbClr val="EF4136"/>
                </a:solidFill>
                <a:latin typeface="A-OTF リュウミン Pr6N EB-KL"/>
                <a:cs typeface="A-OTF リュウミン Pr6N EB-KL"/>
              </a:rPr>
              <a:t>：</a:t>
            </a:r>
            <a:endParaRPr sz="1800" dirty="0">
              <a:latin typeface="A-OTF リュウミン Pr6N EB-KL"/>
              <a:cs typeface="A-OTF リュウミン Pr6N EB-KL"/>
            </a:endParaRPr>
          </a:p>
          <a:p>
            <a:pPr marL="12700">
              <a:lnSpc>
                <a:spcPct val="150000"/>
              </a:lnSpc>
              <a:spcBef>
                <a:spcPts val="490"/>
              </a:spcBef>
            </a:pPr>
            <a:r>
              <a:rPr lang="ja-JP" altLang="en-US" sz="1400" b="0" spc="25" dirty="0">
                <a:solidFill>
                  <a:srgbClr val="231F20"/>
                </a:solidFill>
                <a:latin typeface="A-OTF リュウミン Pr6N M-KL"/>
                <a:cs typeface="A-OTF リュウミン Pr6N M-KL"/>
              </a:rPr>
              <a:t>利用者の状態によっては、カニューレやチューブの事故抜去を防ぐためにやむを得ず身体拘束を行うことがあります。</a:t>
            </a:r>
          </a:p>
          <a:p>
            <a:pPr marL="12700">
              <a:lnSpc>
                <a:spcPct val="150000"/>
              </a:lnSpc>
              <a:spcBef>
                <a:spcPts val="490"/>
              </a:spcBef>
            </a:pPr>
            <a:r>
              <a:rPr lang="ja-JP" altLang="en-US" sz="1400" b="0" spc="25" dirty="0">
                <a:solidFill>
                  <a:srgbClr val="231F20"/>
                </a:solidFill>
                <a:latin typeface="A-OTF リュウミン Pr6N M-KL"/>
                <a:cs typeface="A-OTF リュウミン Pr6N M-KL"/>
              </a:rPr>
              <a:t>身体拘束に際しては、虐待防止の観点から、身体拘束その他の行動制限を行う以外に代替する方法がないこと（非代替性）、利用者もしくは他の利用者等の生命・身体・権利が危険にさらされる危険性が高いこと（切迫性）、身体拘束その他の行動制限が一時的であること（一時性）の</a:t>
            </a:r>
            <a:r>
              <a:rPr lang="en-US" altLang="ja-JP" sz="1400" b="0" spc="25" dirty="0">
                <a:solidFill>
                  <a:srgbClr val="231F20"/>
                </a:solidFill>
                <a:latin typeface="A-OTF リュウミン Pr6N M-KL"/>
                <a:cs typeface="A-OTF リュウミン Pr6N M-KL"/>
              </a:rPr>
              <a:t>3</a:t>
            </a:r>
            <a:r>
              <a:rPr lang="ja-JP" altLang="en-US" sz="1400" b="0" spc="25" dirty="0" err="1">
                <a:solidFill>
                  <a:srgbClr val="231F20"/>
                </a:solidFill>
                <a:latin typeface="A-OTF リュウミン Pr6N M-KL"/>
                <a:cs typeface="A-OTF リュウミン Pr6N M-KL"/>
              </a:rPr>
              <a:t>つの</a:t>
            </a:r>
            <a:r>
              <a:rPr lang="ja-JP" altLang="en-US" sz="1400" b="0" spc="25" dirty="0">
                <a:solidFill>
                  <a:srgbClr val="231F20"/>
                </a:solidFill>
                <a:latin typeface="A-OTF リュウミン Pr6N M-KL"/>
                <a:cs typeface="A-OTF リュウミン Pr6N M-KL"/>
              </a:rPr>
              <a:t>要件をすべて満たした上で、事前に保護者等からの同意書を取得することが必要です（</a:t>
            </a:r>
            <a:r>
              <a:rPr lang="en-US" altLang="ja-JP" sz="1400" b="0" spc="25" dirty="0">
                <a:solidFill>
                  <a:srgbClr val="231F20"/>
                </a:solidFill>
                <a:latin typeface="A-OTF リュウミン Pr6N M-KL"/>
                <a:cs typeface="A-OTF リュウミン Pr6N M-KL"/>
              </a:rPr>
              <a:t>※</a:t>
            </a:r>
            <a:r>
              <a:rPr lang="ja-JP" altLang="en-US" sz="1400" b="0" spc="25" dirty="0">
                <a:solidFill>
                  <a:srgbClr val="231F20"/>
                </a:solidFill>
                <a:latin typeface="A-OTF リュウミン Pr6N M-KL"/>
                <a:cs typeface="A-OTF リュウミン Pr6N M-KL"/>
              </a:rPr>
              <a:t>左記、参考）。個別支援計画に記すとともに、日々の記録をとることも必要です。</a:t>
            </a:r>
          </a:p>
        </p:txBody>
      </p:sp>
      <p:sp>
        <p:nvSpPr>
          <p:cNvPr id="17" name="object 5">
            <a:extLst>
              <a:ext uri="{FF2B5EF4-FFF2-40B4-BE49-F238E27FC236}">
                <a16:creationId xmlns:a16="http://schemas.microsoft.com/office/drawing/2014/main" xmlns="" id="{56E89EB5-FF6C-48E9-9626-07B32B369FC2}"/>
              </a:ext>
            </a:extLst>
          </p:cNvPr>
          <p:cNvSpPr txBox="1"/>
          <p:nvPr/>
        </p:nvSpPr>
        <p:spPr>
          <a:xfrm>
            <a:off x="6681777" y="864454"/>
            <a:ext cx="3140127" cy="197490"/>
          </a:xfrm>
          <a:prstGeom prst="rect">
            <a:avLst/>
          </a:prstGeom>
        </p:spPr>
        <p:txBody>
          <a:bodyPr vert="horz" wrap="square" lIns="0" tIns="12700" rIns="0" bIns="0" rtlCol="0">
            <a:spAutoFit/>
          </a:bodyPr>
          <a:lstStyle/>
          <a:p>
            <a:pPr marL="12700">
              <a:lnSpc>
                <a:spcPct val="100000"/>
              </a:lnSpc>
              <a:spcBef>
                <a:spcPts val="100"/>
              </a:spcBef>
            </a:pPr>
            <a:r>
              <a:rPr lang="ja-JP" altLang="en-US" sz="1200" b="0" dirty="0">
                <a:solidFill>
                  <a:srgbClr val="284278"/>
                </a:solidFill>
                <a:latin typeface="A-OTF リュウミン Pr6N M-KL"/>
                <a:cs typeface="A-OTF リュウミン Pr6N M-KL"/>
              </a:rPr>
              <a:t>（</a:t>
            </a:r>
            <a:r>
              <a:rPr lang="en-US" altLang="ja-JP" sz="1200" b="0" dirty="0">
                <a:solidFill>
                  <a:srgbClr val="284278"/>
                </a:solidFill>
                <a:latin typeface="A-OTF リュウミン Pr6N M-KL"/>
                <a:cs typeface="A-OTF リュウミン Pr6N M-KL"/>
              </a:rPr>
              <a:t>8</a:t>
            </a:r>
            <a:r>
              <a:rPr lang="ja-JP" altLang="en-US" sz="1200" b="0" dirty="0">
                <a:solidFill>
                  <a:srgbClr val="284278"/>
                </a:solidFill>
                <a:latin typeface="A-OTF リュウミン Pr6N M-KL"/>
                <a:cs typeface="A-OTF リュウミン Pr6N M-KL"/>
              </a:rPr>
              <a:t>）その他医療的ケア実施にあたっての留意点</a:t>
            </a:r>
            <a:endParaRPr sz="1200" dirty="0">
              <a:latin typeface="A-OTF リュウミン Pr6N M-KL"/>
              <a:cs typeface="A-OTF リュウミン Pr6N M-KL"/>
            </a:endParaRPr>
          </a:p>
        </p:txBody>
      </p:sp>
      <p:sp>
        <p:nvSpPr>
          <p:cNvPr id="19" name="object 3">
            <a:extLst>
              <a:ext uri="{FF2B5EF4-FFF2-40B4-BE49-F238E27FC236}">
                <a16:creationId xmlns:a16="http://schemas.microsoft.com/office/drawing/2014/main" xmlns="" id="{112862C3-62C6-4CB4-B804-7F52BB818A16}"/>
              </a:ext>
            </a:extLst>
          </p:cNvPr>
          <p:cNvSpPr txBox="1"/>
          <p:nvPr/>
        </p:nvSpPr>
        <p:spPr>
          <a:xfrm>
            <a:off x="559752" y="6899298"/>
            <a:ext cx="4114800" cy="462306"/>
          </a:xfrm>
          <a:prstGeom prst="rect">
            <a:avLst/>
          </a:prstGeom>
        </p:spPr>
        <p:txBody>
          <a:bodyPr vert="horz" wrap="square" lIns="0" tIns="92075" rIns="0" bIns="0" rtlCol="0">
            <a:spAutoFit/>
          </a:bodyPr>
          <a:lstStyle/>
          <a:p>
            <a:pPr marL="12700">
              <a:lnSpc>
                <a:spcPct val="100000"/>
              </a:lnSpc>
            </a:pPr>
            <a:r>
              <a:rPr lang="ja-JP" altLang="en-US" sz="800" spc="20" dirty="0">
                <a:solidFill>
                  <a:srgbClr val="231F20"/>
                </a:solidFill>
                <a:latin typeface="+mn-ea"/>
                <a:cs typeface="A-OTF リュウミン Pr6N M-KL"/>
              </a:rPr>
              <a:t>障害児通所支援事業所等における安全な医療的ケアの実施体制の構築に関する調査研究</a:t>
            </a:r>
          </a:p>
          <a:p>
            <a:pPr marL="12700">
              <a:lnSpc>
                <a:spcPct val="100000"/>
              </a:lnSpc>
            </a:pPr>
            <a:r>
              <a:rPr lang="ja-JP" altLang="en-US" sz="800" spc="20" dirty="0">
                <a:solidFill>
                  <a:srgbClr val="231F20"/>
                </a:solidFill>
                <a:latin typeface="+mn-ea"/>
                <a:cs typeface="A-OTF リュウミン Pr6N M-KL"/>
              </a:rPr>
              <a:t>みずほ情報総研株式会社</a:t>
            </a:r>
          </a:p>
          <a:p>
            <a:pPr marL="12700">
              <a:lnSpc>
                <a:spcPct val="100000"/>
              </a:lnSpc>
            </a:pPr>
            <a:r>
              <a:rPr lang="en-US" altLang="ja-JP" sz="800" spc="20" dirty="0">
                <a:solidFill>
                  <a:srgbClr val="231F20"/>
                </a:solidFill>
                <a:latin typeface="+mn-ea"/>
                <a:cs typeface="A-OTF リュウミン Pr6N M-KL"/>
              </a:rPr>
              <a:t>【</a:t>
            </a:r>
            <a:r>
              <a:rPr lang="en-US" altLang="ja-JP" sz="800" dirty="0" err="1">
                <a:latin typeface="+mn-ea"/>
                <a:cs typeface="A-OTF リュウミン Pr6N M-KL"/>
              </a:rPr>
              <a:t>Part.Ⅳ</a:t>
            </a:r>
            <a:r>
              <a:rPr lang="en-US" altLang="ja-JP" sz="800" spc="20" dirty="0">
                <a:solidFill>
                  <a:srgbClr val="231F20"/>
                </a:solidFill>
                <a:latin typeface="+mn-ea"/>
                <a:cs typeface="A-OTF リュウミン Pr6N M-KL"/>
              </a:rPr>
              <a:t>】</a:t>
            </a:r>
            <a:r>
              <a:rPr lang="ja-JP" altLang="en-US" sz="800" spc="20" dirty="0">
                <a:solidFill>
                  <a:srgbClr val="231F20"/>
                </a:solidFill>
                <a:latin typeface="+mn-ea"/>
                <a:cs typeface="A-OTF リュウミン Pr6N M-KL"/>
              </a:rPr>
              <a:t>医療的ケア児者受入れの流れ</a:t>
            </a:r>
          </a:p>
        </p:txBody>
      </p:sp>
      <p:sp>
        <p:nvSpPr>
          <p:cNvPr id="20" name="object 11">
            <a:extLst>
              <a:ext uri="{FF2B5EF4-FFF2-40B4-BE49-F238E27FC236}">
                <a16:creationId xmlns:a16="http://schemas.microsoft.com/office/drawing/2014/main" xmlns="" id="{1B345A0F-7816-4163-92C4-B6395F4C8FD5}"/>
              </a:ext>
            </a:extLst>
          </p:cNvPr>
          <p:cNvSpPr/>
          <p:nvPr/>
        </p:nvSpPr>
        <p:spPr>
          <a:xfrm>
            <a:off x="546100" y="6859906"/>
            <a:ext cx="9524048"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pic>
        <p:nvPicPr>
          <p:cNvPr id="3" name="図 2">
            <a:extLst>
              <a:ext uri="{FF2B5EF4-FFF2-40B4-BE49-F238E27FC236}">
                <a16:creationId xmlns:a16="http://schemas.microsoft.com/office/drawing/2014/main" xmlns="" id="{94EF39DE-6F6D-4354-902F-D68AF81E6B6E}"/>
              </a:ext>
            </a:extLst>
          </p:cNvPr>
          <p:cNvPicPr>
            <a:picLocks noChangeAspect="1"/>
          </p:cNvPicPr>
          <p:nvPr/>
        </p:nvPicPr>
        <p:blipFill rotWithShape="1">
          <a:blip r:embed="rId3"/>
          <a:srcRect l="46725" t="20220" r="28085" b="18027"/>
          <a:stretch/>
        </p:blipFill>
        <p:spPr>
          <a:xfrm>
            <a:off x="1356846" y="1477210"/>
            <a:ext cx="2776126" cy="3828215"/>
          </a:xfrm>
          <a:prstGeom prst="rect">
            <a:avLst/>
          </a:prstGeom>
          <a:ln>
            <a:solidFill>
              <a:schemeClr val="tx1"/>
            </a:solidFill>
          </a:ln>
        </p:spPr>
      </p:pic>
      <p:sp>
        <p:nvSpPr>
          <p:cNvPr id="21" name="正方形/長方形 20">
            <a:extLst>
              <a:ext uri="{FF2B5EF4-FFF2-40B4-BE49-F238E27FC236}">
                <a16:creationId xmlns:a16="http://schemas.microsoft.com/office/drawing/2014/main" xmlns="" id="{65F97B2A-F631-4333-B616-AE9535489AA6}"/>
              </a:ext>
            </a:extLst>
          </p:cNvPr>
          <p:cNvSpPr/>
          <p:nvPr/>
        </p:nvSpPr>
        <p:spPr>
          <a:xfrm>
            <a:off x="559752" y="5552963"/>
            <a:ext cx="4482148" cy="1168156"/>
          </a:xfrm>
          <a:prstGeom prst="rect">
            <a:avLst/>
          </a:prstGeom>
          <a:noFill/>
          <a:ln w="9525">
            <a:solidFill>
              <a:schemeClr val="tx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object 2">
            <a:extLst>
              <a:ext uri="{FF2B5EF4-FFF2-40B4-BE49-F238E27FC236}">
                <a16:creationId xmlns:a16="http://schemas.microsoft.com/office/drawing/2014/main" xmlns="" id="{796616DF-434B-4F70-BED8-BA09408B7922}"/>
              </a:ext>
            </a:extLst>
          </p:cNvPr>
          <p:cNvSpPr txBox="1"/>
          <p:nvPr/>
        </p:nvSpPr>
        <p:spPr>
          <a:xfrm>
            <a:off x="637489" y="5505088"/>
            <a:ext cx="4404412" cy="1126590"/>
          </a:xfrm>
          <a:prstGeom prst="rect">
            <a:avLst/>
          </a:prstGeom>
        </p:spPr>
        <p:txBody>
          <a:bodyPr vert="horz" wrap="square" lIns="0" tIns="92075" rIns="0" bIns="0" rtlCol="0">
            <a:spAutoFit/>
          </a:bodyPr>
          <a:lstStyle/>
          <a:p>
            <a:pPr marL="12700">
              <a:lnSpc>
                <a:spcPct val="150000"/>
              </a:lnSpc>
              <a:spcBef>
                <a:spcPts val="490"/>
              </a:spcBef>
            </a:pPr>
            <a:r>
              <a:rPr lang="ja-JP" altLang="en-US" sz="1050" spc="25" dirty="0">
                <a:solidFill>
                  <a:srgbClr val="231F20"/>
                </a:solidFill>
                <a:latin typeface="A-OTF リュウミン Pr6N M-KL"/>
                <a:cs typeface="A-OTF リュウミン Pr6N M-KL"/>
              </a:rPr>
              <a:t>＜</a:t>
            </a:r>
            <a:r>
              <a:rPr lang="en-US" altLang="ja-JP" sz="1050" spc="25" dirty="0">
                <a:solidFill>
                  <a:srgbClr val="231F20"/>
                </a:solidFill>
                <a:latin typeface="A-OTF リュウミン Pr6N M-KL"/>
                <a:cs typeface="A-OTF リュウミン Pr6N M-KL"/>
              </a:rPr>
              <a:t>※</a:t>
            </a:r>
            <a:r>
              <a:rPr lang="ja-JP" altLang="en-US" sz="1050" spc="25" dirty="0">
                <a:solidFill>
                  <a:srgbClr val="231F20"/>
                </a:solidFill>
                <a:latin typeface="A-OTF リュウミン Pr6N M-KL"/>
                <a:cs typeface="A-OTF リュウミン Pr6N M-KL"/>
              </a:rPr>
              <a:t>参考＞</a:t>
            </a:r>
            <a:r>
              <a:rPr lang="ja-JP" altLang="en-US" sz="1050" b="0" spc="25" dirty="0">
                <a:solidFill>
                  <a:srgbClr val="231F20"/>
                </a:solidFill>
                <a:latin typeface="A-OTF リュウミン Pr6N M-KL"/>
                <a:cs typeface="A-OTF リュウミン Pr6N M-KL"/>
              </a:rPr>
              <a:t> 　</a:t>
            </a:r>
            <a:endParaRPr lang="en-US" altLang="ja-JP" sz="1050" b="0" spc="25" dirty="0">
              <a:solidFill>
                <a:srgbClr val="231F20"/>
              </a:solidFill>
              <a:latin typeface="A-OTF リュウミン Pr6N M-KL"/>
              <a:cs typeface="A-OTF リュウミン Pr6N M-KL"/>
            </a:endParaRPr>
          </a:p>
          <a:p>
            <a:pPr marL="12700">
              <a:lnSpc>
                <a:spcPct val="150000"/>
              </a:lnSpc>
              <a:spcBef>
                <a:spcPts val="490"/>
              </a:spcBef>
            </a:pPr>
            <a:r>
              <a:rPr lang="ja-JP" altLang="en-US" sz="1050" b="0" spc="25" dirty="0">
                <a:solidFill>
                  <a:srgbClr val="231F20"/>
                </a:solidFill>
                <a:latin typeface="A-OTF リュウミン Pr6N M-KL"/>
                <a:cs typeface="A-OTF リュウミン Pr6N M-KL"/>
              </a:rPr>
              <a:t>厚生労働省　「障害者福祉施設等における障害者虐待の防止と対応の手引き</a:t>
            </a:r>
            <a:r>
              <a:rPr lang="ja-JP" altLang="en-US" sz="1050" spc="25" dirty="0">
                <a:solidFill>
                  <a:srgbClr val="231F20"/>
                </a:solidFill>
                <a:latin typeface="A-OTF リュウミン Pr6N M-KL"/>
                <a:cs typeface="A-OTF リュウミン Pr6N M-KL"/>
              </a:rPr>
              <a:t>」（令和</a:t>
            </a:r>
            <a:r>
              <a:rPr lang="en-US" altLang="ja-JP" sz="1050" spc="25" dirty="0">
                <a:solidFill>
                  <a:srgbClr val="231F20"/>
                </a:solidFill>
                <a:latin typeface="A-OTF リュウミン Pr6N M-KL"/>
                <a:cs typeface="A-OTF リュウミン Pr6N M-KL"/>
              </a:rPr>
              <a:t>2</a:t>
            </a:r>
            <a:r>
              <a:rPr lang="ja-JP" altLang="en-US" sz="1050" spc="25" dirty="0">
                <a:solidFill>
                  <a:srgbClr val="231F20"/>
                </a:solidFill>
                <a:latin typeface="A-OTF リュウミン Pr6N M-KL"/>
                <a:cs typeface="A-OTF リュウミン Pr6N M-KL"/>
              </a:rPr>
              <a:t>年</a:t>
            </a:r>
            <a:r>
              <a:rPr lang="en-US" altLang="ja-JP" sz="1050" spc="25" dirty="0">
                <a:solidFill>
                  <a:srgbClr val="231F20"/>
                </a:solidFill>
                <a:latin typeface="A-OTF リュウミン Pr6N M-KL"/>
                <a:cs typeface="A-OTF リュウミン Pr6N M-KL"/>
              </a:rPr>
              <a:t>10</a:t>
            </a:r>
            <a:r>
              <a:rPr lang="ja-JP" altLang="en-US" sz="1050" spc="25" dirty="0">
                <a:solidFill>
                  <a:srgbClr val="231F20"/>
                </a:solidFill>
                <a:latin typeface="A-OTF リュウミン Pr6N M-KL"/>
                <a:cs typeface="A-OTF リュウミン Pr6N M-KL"/>
              </a:rPr>
              <a:t>月）</a:t>
            </a:r>
            <a:r>
              <a:rPr lang="en-US" altLang="ja-JP" sz="1050" spc="25" dirty="0">
                <a:solidFill>
                  <a:srgbClr val="231F20"/>
                </a:solidFill>
                <a:latin typeface="A-OTF リュウミン Pr6N M-KL"/>
                <a:cs typeface="A-OTF リュウミン Pr6N M-KL"/>
              </a:rPr>
              <a:t>&lt; </a:t>
            </a:r>
            <a:r>
              <a:rPr lang="en-US" altLang="ja-JP" sz="1050" spc="25" dirty="0">
                <a:solidFill>
                  <a:srgbClr val="231F20"/>
                </a:solidFill>
                <a:latin typeface="A-OTF リュウミン Pr6N M-KL"/>
                <a:cs typeface="A-OTF リュウミン Pr6N M-KL"/>
                <a:hlinkClick r:id="rId4"/>
              </a:rPr>
              <a:t>https://www.mhlw.go.jp/content/000686499.pdf</a:t>
            </a:r>
            <a:r>
              <a:rPr lang="ja-JP" altLang="en-US" sz="1050" spc="25" dirty="0">
                <a:solidFill>
                  <a:srgbClr val="231F20"/>
                </a:solidFill>
                <a:latin typeface="A-OTF リュウミン Pr6N M-KL"/>
                <a:cs typeface="A-OTF リュウミン Pr6N M-KL"/>
                <a:hlinkClick r:id="rId4"/>
              </a:rPr>
              <a:t>＞</a:t>
            </a:r>
            <a:r>
              <a:rPr lang="ja-JP" altLang="en-US" sz="1050" spc="25" dirty="0">
                <a:solidFill>
                  <a:srgbClr val="231F20"/>
                </a:solidFill>
                <a:latin typeface="A-OTF リュウミン Pr6N M-KL"/>
                <a:cs typeface="A-OTF リュウミン Pr6N M-KL"/>
              </a:rPr>
              <a:t>（</a:t>
            </a:r>
            <a:r>
              <a:rPr lang="en-US" altLang="ja-JP" sz="1050" spc="25" dirty="0">
                <a:solidFill>
                  <a:srgbClr val="231F20"/>
                </a:solidFill>
                <a:latin typeface="A-OTF リュウミン Pr6N M-KL"/>
                <a:cs typeface="A-OTF リュウミン Pr6N M-KL"/>
              </a:rPr>
              <a:t>P34</a:t>
            </a:r>
            <a:r>
              <a:rPr lang="ja-JP" altLang="en-US" sz="1050" spc="25" dirty="0">
                <a:solidFill>
                  <a:srgbClr val="231F20"/>
                </a:solidFill>
                <a:latin typeface="A-OTF リュウミン Pr6N M-KL"/>
                <a:cs typeface="A-OTF リュウミン Pr6N M-KL"/>
              </a:rPr>
              <a:t>～）</a:t>
            </a:r>
            <a:endParaRPr lang="ja-JP" altLang="en-US" sz="1050" b="0" spc="25" dirty="0">
              <a:solidFill>
                <a:srgbClr val="231F20"/>
              </a:solidFill>
              <a:latin typeface="A-OTF リュウミン Pr6N M-KL"/>
              <a:cs typeface="A-OTF リュウミン Pr6N M-KL"/>
            </a:endParaRPr>
          </a:p>
        </p:txBody>
      </p:sp>
      <p:sp>
        <p:nvSpPr>
          <p:cNvPr id="2" name="スライド番号プレースホルダー 1"/>
          <p:cNvSpPr>
            <a:spLocks noGrp="1"/>
          </p:cNvSpPr>
          <p:nvPr>
            <p:ph type="sldNum" sz="quarter" idx="7"/>
          </p:nvPr>
        </p:nvSpPr>
        <p:spPr/>
        <p:txBody>
          <a:bodyPr/>
          <a:lstStyle/>
          <a:p>
            <a:fld id="{B6F15528-21DE-4FAA-801E-634DDDAF4B2B}" type="slidenum">
              <a:rPr lang="en-US" altLang="ja-JP" smtClean="0"/>
              <a:pPr/>
              <a:t>67</a:t>
            </a:fld>
            <a:endParaRPr lang="ja-JP" altLang="en-US" dirty="0"/>
          </a:p>
        </p:txBody>
      </p:sp>
    </p:spTree>
    <p:extLst>
      <p:ext uri="{BB962C8B-B14F-4D97-AF65-F5344CB8AC3E}">
        <p14:creationId xmlns:p14="http://schemas.microsoft.com/office/powerpoint/2010/main" val="696538850"/>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3775100"/>
            <a:ext cx="10080625" cy="3771265"/>
          </a:xfrm>
          <a:custGeom>
            <a:avLst/>
            <a:gdLst/>
            <a:ahLst/>
            <a:cxnLst/>
            <a:rect l="l" t="t" r="r" b="b"/>
            <a:pathLst>
              <a:path w="10080625" h="3771265">
                <a:moveTo>
                  <a:pt x="10080002" y="0"/>
                </a:moveTo>
                <a:lnTo>
                  <a:pt x="0" y="0"/>
                </a:lnTo>
                <a:lnTo>
                  <a:pt x="0" y="3770909"/>
                </a:lnTo>
                <a:lnTo>
                  <a:pt x="10080002" y="3770909"/>
                </a:lnTo>
                <a:lnTo>
                  <a:pt x="10080002" y="0"/>
                </a:lnTo>
                <a:close/>
              </a:path>
            </a:pathLst>
          </a:custGeom>
          <a:solidFill>
            <a:srgbClr val="E6E7E8"/>
          </a:solidFill>
        </p:spPr>
        <p:txBody>
          <a:bodyPr wrap="square" lIns="0" tIns="0" rIns="0" bIns="0" rtlCol="0"/>
          <a:lstStyle/>
          <a:p>
            <a:endParaRPr/>
          </a:p>
        </p:txBody>
      </p:sp>
      <p:sp>
        <p:nvSpPr>
          <p:cNvPr id="3" name="object 3"/>
          <p:cNvSpPr/>
          <p:nvPr/>
        </p:nvSpPr>
        <p:spPr>
          <a:xfrm>
            <a:off x="0" y="18122"/>
            <a:ext cx="10080625" cy="1141095"/>
          </a:xfrm>
          <a:custGeom>
            <a:avLst/>
            <a:gdLst/>
            <a:ahLst/>
            <a:cxnLst/>
            <a:rect l="l" t="t" r="r" b="b"/>
            <a:pathLst>
              <a:path w="10080625" h="1141095">
                <a:moveTo>
                  <a:pt x="10080002" y="0"/>
                </a:moveTo>
                <a:lnTo>
                  <a:pt x="0" y="0"/>
                </a:lnTo>
                <a:lnTo>
                  <a:pt x="0" y="1141006"/>
                </a:lnTo>
                <a:lnTo>
                  <a:pt x="10080002" y="1141006"/>
                </a:lnTo>
                <a:lnTo>
                  <a:pt x="10080002" y="0"/>
                </a:lnTo>
                <a:close/>
              </a:path>
            </a:pathLst>
          </a:custGeom>
          <a:solidFill>
            <a:srgbClr val="215198"/>
          </a:solidFill>
        </p:spPr>
        <p:txBody>
          <a:bodyPr wrap="square" lIns="0" tIns="0" rIns="0" bIns="0" rtlCol="0"/>
          <a:lstStyle/>
          <a:p>
            <a:endParaRPr/>
          </a:p>
        </p:txBody>
      </p:sp>
      <p:sp>
        <p:nvSpPr>
          <p:cNvPr id="4" name="object 4"/>
          <p:cNvSpPr/>
          <p:nvPr/>
        </p:nvSpPr>
        <p:spPr>
          <a:xfrm>
            <a:off x="0" y="1708150"/>
            <a:ext cx="10080625" cy="2067560"/>
          </a:xfrm>
          <a:custGeom>
            <a:avLst/>
            <a:gdLst/>
            <a:ahLst/>
            <a:cxnLst/>
            <a:rect l="l" t="t" r="r" b="b"/>
            <a:pathLst>
              <a:path w="10080625" h="2067560">
                <a:moveTo>
                  <a:pt x="10080002" y="0"/>
                </a:moveTo>
                <a:lnTo>
                  <a:pt x="0" y="0"/>
                </a:lnTo>
                <a:lnTo>
                  <a:pt x="0" y="2066963"/>
                </a:lnTo>
                <a:lnTo>
                  <a:pt x="10080002" y="2066963"/>
                </a:lnTo>
                <a:lnTo>
                  <a:pt x="10080002" y="0"/>
                </a:lnTo>
                <a:close/>
              </a:path>
            </a:pathLst>
          </a:custGeom>
          <a:solidFill>
            <a:srgbClr val="215198"/>
          </a:solidFill>
        </p:spPr>
        <p:txBody>
          <a:bodyPr wrap="square" lIns="0" tIns="0" rIns="0" bIns="0" rtlCol="0"/>
          <a:lstStyle/>
          <a:p>
            <a:endParaRPr/>
          </a:p>
        </p:txBody>
      </p:sp>
      <p:grpSp>
        <p:nvGrpSpPr>
          <p:cNvPr id="6" name="object 6"/>
          <p:cNvGrpSpPr/>
          <p:nvPr/>
        </p:nvGrpSpPr>
        <p:grpSpPr>
          <a:xfrm>
            <a:off x="9099953" y="7044409"/>
            <a:ext cx="980440" cy="172085"/>
            <a:chOff x="9099953" y="7044409"/>
            <a:chExt cx="980440" cy="172085"/>
          </a:xfrm>
        </p:grpSpPr>
        <p:sp>
          <p:nvSpPr>
            <p:cNvPr id="7" name="object 7"/>
            <p:cNvSpPr/>
            <p:nvPr/>
          </p:nvSpPr>
          <p:spPr>
            <a:xfrm>
              <a:off x="9516389" y="7044409"/>
              <a:ext cx="563880" cy="172085"/>
            </a:xfrm>
            <a:custGeom>
              <a:avLst/>
              <a:gdLst/>
              <a:ahLst/>
              <a:cxnLst/>
              <a:rect l="l" t="t" r="r" b="b"/>
              <a:pathLst>
                <a:path w="563879" h="172084">
                  <a:moveTo>
                    <a:pt x="563397" y="0"/>
                  </a:moveTo>
                  <a:lnTo>
                    <a:pt x="0" y="0"/>
                  </a:lnTo>
                  <a:lnTo>
                    <a:pt x="220446" y="171475"/>
                  </a:lnTo>
                  <a:lnTo>
                    <a:pt x="563397" y="171475"/>
                  </a:lnTo>
                  <a:lnTo>
                    <a:pt x="563397" y="0"/>
                  </a:lnTo>
                  <a:close/>
                </a:path>
              </a:pathLst>
            </a:custGeom>
            <a:solidFill>
              <a:srgbClr val="284278"/>
            </a:solidFill>
          </p:spPr>
          <p:txBody>
            <a:bodyPr wrap="square" lIns="0" tIns="0" rIns="0" bIns="0" rtlCol="0"/>
            <a:lstStyle/>
            <a:p>
              <a:endParaRPr/>
            </a:p>
          </p:txBody>
        </p:sp>
        <p:sp>
          <p:nvSpPr>
            <p:cNvPr id="8" name="object 8"/>
            <p:cNvSpPr/>
            <p:nvPr/>
          </p:nvSpPr>
          <p:spPr>
            <a:xfrm>
              <a:off x="9099953" y="7044412"/>
              <a:ext cx="636905" cy="172085"/>
            </a:xfrm>
            <a:custGeom>
              <a:avLst/>
              <a:gdLst/>
              <a:ahLst/>
              <a:cxnLst/>
              <a:rect l="l" t="t" r="r" b="b"/>
              <a:pathLst>
                <a:path w="636904" h="172084">
                  <a:moveTo>
                    <a:pt x="416432" y="0"/>
                  </a:moveTo>
                  <a:lnTo>
                    <a:pt x="0" y="0"/>
                  </a:lnTo>
                  <a:lnTo>
                    <a:pt x="0" y="171462"/>
                  </a:lnTo>
                  <a:lnTo>
                    <a:pt x="636892" y="171462"/>
                  </a:lnTo>
                  <a:lnTo>
                    <a:pt x="416432" y="0"/>
                  </a:lnTo>
                  <a:close/>
                </a:path>
              </a:pathLst>
            </a:custGeom>
            <a:solidFill>
              <a:srgbClr val="231F20"/>
            </a:solidFill>
          </p:spPr>
          <p:txBody>
            <a:bodyPr wrap="square" lIns="0" tIns="0" rIns="0" bIns="0" rtlCol="0"/>
            <a:lstStyle/>
            <a:p>
              <a:endParaRPr/>
            </a:p>
          </p:txBody>
        </p:sp>
      </p:grpSp>
      <p:sp>
        <p:nvSpPr>
          <p:cNvPr id="9" name="object 9"/>
          <p:cNvSpPr txBox="1"/>
          <p:nvPr/>
        </p:nvSpPr>
        <p:spPr>
          <a:xfrm>
            <a:off x="0" y="2236256"/>
            <a:ext cx="10083799" cy="730328"/>
          </a:xfrm>
          <a:prstGeom prst="rect">
            <a:avLst/>
          </a:prstGeom>
        </p:spPr>
        <p:txBody>
          <a:bodyPr vert="horz" wrap="square" lIns="0" tIns="67945" rIns="0" bIns="0" rtlCol="0">
            <a:spAutoFit/>
          </a:bodyPr>
          <a:lstStyle/>
          <a:p>
            <a:pPr algn="ctr">
              <a:lnSpc>
                <a:spcPct val="100000"/>
              </a:lnSpc>
              <a:spcBef>
                <a:spcPts val="535"/>
              </a:spcBef>
            </a:pPr>
            <a:r>
              <a:rPr lang="ja-JP" altLang="en-US" sz="4300" dirty="0">
                <a:solidFill>
                  <a:srgbClr val="FFFFFF"/>
                </a:solidFill>
                <a:latin typeface="A-OTF リュウミン Pr6N M-KL"/>
                <a:cs typeface="A-OTF リュウミン Pr6N M-KL"/>
              </a:rPr>
              <a:t>日々の利用における医</a:t>
            </a:r>
            <a:r>
              <a:rPr lang="ja-JP" altLang="en-US" sz="4300" b="0" dirty="0">
                <a:solidFill>
                  <a:srgbClr val="FFFFFF"/>
                </a:solidFill>
                <a:latin typeface="A-OTF リュウミン Pr6N M-KL"/>
                <a:cs typeface="A-OTF リュウミン Pr6N M-KL"/>
              </a:rPr>
              <a:t>療的ケアの提供</a:t>
            </a:r>
            <a:endParaRPr sz="4300" dirty="0">
              <a:latin typeface="A-OTF リュウミン Pr6N M-KL"/>
              <a:cs typeface="A-OTF リュウミン Pr6N M-KL"/>
            </a:endParaRPr>
          </a:p>
        </p:txBody>
      </p:sp>
      <p:sp>
        <p:nvSpPr>
          <p:cNvPr id="10" name="object 10"/>
          <p:cNvSpPr/>
          <p:nvPr/>
        </p:nvSpPr>
        <p:spPr>
          <a:xfrm>
            <a:off x="0" y="1159116"/>
            <a:ext cx="10080625" cy="549275"/>
          </a:xfrm>
          <a:custGeom>
            <a:avLst/>
            <a:gdLst/>
            <a:ahLst/>
            <a:cxnLst/>
            <a:rect l="l" t="t" r="r" b="b"/>
            <a:pathLst>
              <a:path w="10080625" h="549275">
                <a:moveTo>
                  <a:pt x="10080002" y="0"/>
                </a:moveTo>
                <a:lnTo>
                  <a:pt x="0" y="0"/>
                </a:lnTo>
                <a:lnTo>
                  <a:pt x="0" y="549021"/>
                </a:lnTo>
                <a:lnTo>
                  <a:pt x="10080002" y="549021"/>
                </a:lnTo>
                <a:lnTo>
                  <a:pt x="10080002" y="0"/>
                </a:lnTo>
                <a:close/>
              </a:path>
            </a:pathLst>
          </a:custGeom>
          <a:solidFill>
            <a:srgbClr val="284278"/>
          </a:solidFill>
        </p:spPr>
        <p:txBody>
          <a:bodyPr wrap="square" lIns="0" tIns="0" rIns="0" bIns="0" rtlCol="0"/>
          <a:lstStyle/>
          <a:p>
            <a:endParaRPr/>
          </a:p>
        </p:txBody>
      </p:sp>
      <p:sp>
        <p:nvSpPr>
          <p:cNvPr id="11" name="object 11"/>
          <p:cNvSpPr txBox="1">
            <a:spLocks noGrp="1"/>
          </p:cNvSpPr>
          <p:nvPr>
            <p:ph type="title"/>
          </p:nvPr>
        </p:nvSpPr>
        <p:spPr>
          <a:xfrm>
            <a:off x="4291461" y="1148266"/>
            <a:ext cx="1500876" cy="566822"/>
          </a:xfrm>
          <a:prstGeom prst="rect">
            <a:avLst/>
          </a:prstGeom>
        </p:spPr>
        <p:txBody>
          <a:bodyPr vert="horz" wrap="square" lIns="0" tIns="12700" rIns="0" bIns="0" rtlCol="0">
            <a:spAutoFit/>
          </a:bodyPr>
          <a:lstStyle/>
          <a:p>
            <a:pPr marL="12700">
              <a:lnSpc>
                <a:spcPct val="100000"/>
              </a:lnSpc>
              <a:spcBef>
                <a:spcPts val="100"/>
              </a:spcBef>
              <a:tabLst>
                <a:tab pos="1053465" algn="l"/>
              </a:tabLst>
            </a:pPr>
            <a:r>
              <a:rPr sz="3600" b="0" i="0" dirty="0" err="1">
                <a:latin typeface="A-OTF リュウミン Pr6N M-KL"/>
                <a:cs typeface="A-OTF リュウミン Pr6N M-KL"/>
              </a:rPr>
              <a:t>Part.</a:t>
            </a:r>
            <a:r>
              <a:rPr lang="en-US" altLang="ja-JP" sz="3600" b="0" i="0" dirty="0" err="1">
                <a:latin typeface="A-OTF リュウミン Pr6N M-KL"/>
                <a:cs typeface="A-OTF リュウミン Pr6N M-KL"/>
              </a:rPr>
              <a:t>Ⅴ</a:t>
            </a:r>
            <a:endParaRPr sz="3600" dirty="0">
              <a:latin typeface="A-OTF リュウミン Pr6N M-KL"/>
              <a:cs typeface="A-OTF リュウミン Pr6N M-KL"/>
            </a:endParaRPr>
          </a:p>
        </p:txBody>
      </p:sp>
      <p:sp>
        <p:nvSpPr>
          <p:cNvPr id="5" name="スライド番号プレースホルダー 4"/>
          <p:cNvSpPr>
            <a:spLocks noGrp="1"/>
          </p:cNvSpPr>
          <p:nvPr>
            <p:ph type="sldNum" sz="quarter" idx="7"/>
          </p:nvPr>
        </p:nvSpPr>
        <p:spPr/>
        <p:txBody>
          <a:bodyPr/>
          <a:lstStyle/>
          <a:p>
            <a:fld id="{B6F15528-21DE-4FAA-801E-634DDDAF4B2B}" type="slidenum">
              <a:rPr lang="en-US" altLang="ja-JP" smtClean="0"/>
              <a:pPr/>
              <a:t>68</a:t>
            </a:fld>
            <a:endParaRPr lang="ja-JP" altLang="en-US" dirty="0"/>
          </a:p>
        </p:txBody>
      </p:sp>
    </p:spTree>
    <p:extLst>
      <p:ext uri="{BB962C8B-B14F-4D97-AF65-F5344CB8AC3E}">
        <p14:creationId xmlns:p14="http://schemas.microsoft.com/office/powerpoint/2010/main" val="133757089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5515243" y="1419678"/>
            <a:ext cx="4221621" cy="3406702"/>
          </a:xfrm>
          <a:prstGeom prst="rect">
            <a:avLst/>
          </a:prstGeom>
        </p:spPr>
        <p:txBody>
          <a:bodyPr vert="horz" wrap="square" lIns="0" tIns="92075" rIns="0" bIns="0" rtlCol="0">
            <a:spAutoFit/>
          </a:bodyPr>
          <a:lstStyle/>
          <a:p>
            <a:pPr marL="12700">
              <a:lnSpc>
                <a:spcPct val="100000"/>
              </a:lnSpc>
              <a:spcBef>
                <a:spcPts val="725"/>
              </a:spcBef>
            </a:pPr>
            <a:r>
              <a:rPr lang="ja-JP" altLang="en-US" b="1" dirty="0">
                <a:solidFill>
                  <a:srgbClr val="EF4136"/>
                </a:solidFill>
                <a:latin typeface="A-OTF リュウミン Pr6N EB-KL"/>
                <a:cs typeface="A-OTF リュウミン Pr6N EB-KL"/>
              </a:rPr>
              <a:t>発達支援とは</a:t>
            </a:r>
            <a:r>
              <a:rPr lang="ja-JP" altLang="en-US" sz="1800" b="1" dirty="0">
                <a:solidFill>
                  <a:srgbClr val="EF4136"/>
                </a:solidFill>
                <a:latin typeface="A-OTF リュウミン Pr6N EB-KL"/>
                <a:cs typeface="A-OTF リュウミン Pr6N EB-KL"/>
              </a:rPr>
              <a:t>：</a:t>
            </a:r>
            <a:endParaRPr sz="1800" dirty="0">
              <a:latin typeface="A-OTF リュウミン Pr6N EB-KL"/>
              <a:cs typeface="A-OTF リュウミン Pr6N EB-KL"/>
            </a:endParaRPr>
          </a:p>
          <a:p>
            <a:pPr marL="12700">
              <a:lnSpc>
                <a:spcPct val="150000"/>
              </a:lnSpc>
              <a:spcBef>
                <a:spcPts val="490"/>
              </a:spcBef>
            </a:pPr>
            <a:r>
              <a:rPr lang="ja-JP" altLang="en-US" sz="1400" b="0" spc="25" dirty="0">
                <a:solidFill>
                  <a:srgbClr val="231F20"/>
                </a:solidFill>
                <a:latin typeface="A-OTF リュウミン Pr6N M-KL"/>
                <a:cs typeface="A-OTF リュウミン Pr6N M-KL"/>
              </a:rPr>
              <a:t>障害児通所支援では、障害のある子どもに対し、個々の障害の状態及び発達の過程・特性等にもとづく発達上の課題に対して、日常生活における基本的な動作の指導、生活能力向上のために必要な訓練、知能技能の付与、集団生活への適応訓練、社会との交流促進などの発達支援を行います。</a:t>
            </a:r>
            <a:endParaRPr lang="en-US" altLang="ja-JP" sz="1400" b="0" spc="25" dirty="0">
              <a:solidFill>
                <a:srgbClr val="231F20"/>
              </a:solidFill>
              <a:latin typeface="A-OTF リュウミン Pr6N M-KL"/>
              <a:cs typeface="A-OTF リュウミン Pr6N M-KL"/>
            </a:endParaRPr>
          </a:p>
          <a:p>
            <a:pPr marL="12700">
              <a:lnSpc>
                <a:spcPct val="150000"/>
              </a:lnSpc>
              <a:spcBef>
                <a:spcPts val="490"/>
              </a:spcBef>
            </a:pPr>
            <a:r>
              <a:rPr lang="ja-JP" altLang="en-US" sz="1400" spc="25" dirty="0">
                <a:solidFill>
                  <a:srgbClr val="231F20"/>
                </a:solidFill>
                <a:latin typeface="A-OTF リュウミン Pr6N M-KL"/>
                <a:cs typeface="A-OTF リュウミン Pr6N M-KL"/>
              </a:rPr>
              <a:t>地域</a:t>
            </a:r>
            <a:r>
              <a:rPr lang="ja-JP" altLang="en-US" sz="1400" b="0" spc="25" dirty="0">
                <a:solidFill>
                  <a:srgbClr val="231F20"/>
                </a:solidFill>
                <a:latin typeface="A-OTF リュウミン Pr6N M-KL"/>
                <a:cs typeface="A-OTF リュウミン Pr6N M-KL"/>
              </a:rPr>
              <a:t>社会への参加、包容を推進するには、</a:t>
            </a:r>
            <a:r>
              <a:rPr lang="ja-JP" altLang="en-US" sz="1400" spc="25" dirty="0">
                <a:solidFill>
                  <a:srgbClr val="231F20"/>
                </a:solidFill>
                <a:latin typeface="A-OTF リュウミン Pr6N M-KL"/>
                <a:cs typeface="A-OTF リュウミン Pr6N M-KL"/>
              </a:rPr>
              <a:t>医療的ケアが必要な子どもであっても、</a:t>
            </a:r>
            <a:r>
              <a:rPr lang="ja-JP" altLang="en-US" sz="1400" b="0" spc="25" dirty="0">
                <a:solidFill>
                  <a:srgbClr val="231F20"/>
                </a:solidFill>
                <a:latin typeface="A-OTF リュウミン Pr6N M-KL"/>
                <a:cs typeface="A-OTF リュウミン Pr6N M-KL"/>
              </a:rPr>
              <a:t>必要な医療的ケアを受けながらこれらの機会を得られることが重要です。</a:t>
            </a:r>
            <a:endParaRPr lang="ja-JP" altLang="en-US" sz="1400" dirty="0">
              <a:latin typeface="A-OTF リュウミン Pr6N M-KL"/>
              <a:cs typeface="A-OTF リュウミン Pr6N M-KL"/>
            </a:endParaRPr>
          </a:p>
        </p:txBody>
      </p:sp>
      <p:sp>
        <p:nvSpPr>
          <p:cNvPr id="5" name="object 5"/>
          <p:cNvSpPr txBox="1"/>
          <p:nvPr/>
        </p:nvSpPr>
        <p:spPr>
          <a:xfrm>
            <a:off x="7901510" y="878925"/>
            <a:ext cx="1719807" cy="197490"/>
          </a:xfrm>
          <a:prstGeom prst="rect">
            <a:avLst/>
          </a:prstGeom>
        </p:spPr>
        <p:txBody>
          <a:bodyPr vert="horz" wrap="square" lIns="0" tIns="12700" rIns="0" bIns="0" rtlCol="0">
            <a:spAutoFit/>
          </a:bodyPr>
          <a:lstStyle/>
          <a:p>
            <a:pPr marL="12700">
              <a:lnSpc>
                <a:spcPct val="100000"/>
              </a:lnSpc>
              <a:spcBef>
                <a:spcPts val="100"/>
              </a:spcBef>
            </a:pPr>
            <a:r>
              <a:rPr sz="1200" b="0" dirty="0">
                <a:solidFill>
                  <a:srgbClr val="284278"/>
                </a:solidFill>
                <a:latin typeface="A-OTF リュウミン Pr6N M-KL"/>
                <a:cs typeface="A-OTF リュウミン Pr6N M-KL"/>
              </a:rPr>
              <a:t>(</a:t>
            </a:r>
            <a:r>
              <a:rPr lang="en-US" sz="1200" b="0" dirty="0">
                <a:solidFill>
                  <a:srgbClr val="284278"/>
                </a:solidFill>
                <a:latin typeface="A-OTF リュウミン Pr6N M-KL"/>
                <a:cs typeface="A-OTF リュウミン Pr6N M-KL"/>
              </a:rPr>
              <a:t>2</a:t>
            </a:r>
            <a:r>
              <a:rPr sz="1200" b="0" dirty="0">
                <a:solidFill>
                  <a:srgbClr val="284278"/>
                </a:solidFill>
                <a:latin typeface="A-OTF リュウミン Pr6N M-KL"/>
                <a:cs typeface="A-OTF リュウミン Pr6N M-KL"/>
              </a:rPr>
              <a:t>)</a:t>
            </a:r>
            <a:r>
              <a:rPr lang="ja-JP" altLang="en-US" sz="1200" b="0" spc="-80" dirty="0">
                <a:solidFill>
                  <a:srgbClr val="284278"/>
                </a:solidFill>
                <a:latin typeface="A-OTF リュウミン Pr6N M-KL"/>
                <a:cs typeface="A-OTF リュウミン Pr6N M-KL"/>
              </a:rPr>
              <a:t>発達支援と医療的ケア</a:t>
            </a:r>
            <a:endParaRPr sz="1200" dirty="0">
              <a:latin typeface="A-OTF リュウミン Pr6N M-KL"/>
              <a:cs typeface="A-OTF リュウミン Pr6N M-KL"/>
            </a:endParaRPr>
          </a:p>
        </p:txBody>
      </p:sp>
      <p:grpSp>
        <p:nvGrpSpPr>
          <p:cNvPr id="6" name="object 6"/>
          <p:cNvGrpSpPr/>
          <p:nvPr/>
        </p:nvGrpSpPr>
        <p:grpSpPr>
          <a:xfrm>
            <a:off x="8663" y="15233"/>
            <a:ext cx="10066020" cy="1259205"/>
            <a:chOff x="8663" y="15233"/>
            <a:chExt cx="10066020" cy="1259205"/>
          </a:xfrm>
        </p:grpSpPr>
        <p:sp>
          <p:nvSpPr>
            <p:cNvPr id="7" name="object 7"/>
            <p:cNvSpPr/>
            <p:nvPr/>
          </p:nvSpPr>
          <p:spPr>
            <a:xfrm>
              <a:off x="5771845" y="15239"/>
              <a:ext cx="4302760" cy="701675"/>
            </a:xfrm>
            <a:custGeom>
              <a:avLst/>
              <a:gdLst/>
              <a:ahLst/>
              <a:cxnLst/>
              <a:rect l="l" t="t" r="r" b="b"/>
              <a:pathLst>
                <a:path w="4302759" h="701675">
                  <a:moveTo>
                    <a:pt x="4302582" y="529475"/>
                  </a:moveTo>
                  <a:lnTo>
                    <a:pt x="1066965" y="529475"/>
                  </a:lnTo>
                  <a:lnTo>
                    <a:pt x="597877" y="0"/>
                  </a:lnTo>
                  <a:lnTo>
                    <a:pt x="146519" y="529475"/>
                  </a:lnTo>
                  <a:lnTo>
                    <a:pt x="146088" y="529971"/>
                  </a:lnTo>
                  <a:lnTo>
                    <a:pt x="0" y="701357"/>
                  </a:lnTo>
                  <a:lnTo>
                    <a:pt x="4302582" y="701357"/>
                  </a:lnTo>
                  <a:lnTo>
                    <a:pt x="4302582" y="529475"/>
                  </a:lnTo>
                  <a:close/>
                </a:path>
              </a:pathLst>
            </a:custGeom>
            <a:solidFill>
              <a:srgbClr val="284278"/>
            </a:solidFill>
          </p:spPr>
          <p:txBody>
            <a:bodyPr wrap="square" lIns="0" tIns="0" rIns="0" bIns="0" rtlCol="0"/>
            <a:lstStyle/>
            <a:p>
              <a:endParaRPr/>
            </a:p>
          </p:txBody>
        </p:sp>
        <p:sp>
          <p:nvSpPr>
            <p:cNvPr id="8" name="object 8"/>
            <p:cNvSpPr/>
            <p:nvPr/>
          </p:nvSpPr>
          <p:spPr>
            <a:xfrm>
              <a:off x="8663" y="15233"/>
              <a:ext cx="6361430" cy="1259205"/>
            </a:xfrm>
            <a:custGeom>
              <a:avLst/>
              <a:gdLst/>
              <a:ahLst/>
              <a:cxnLst/>
              <a:rect l="l" t="t" r="r" b="b"/>
              <a:pathLst>
                <a:path w="6361430" h="1259205">
                  <a:moveTo>
                    <a:pt x="6361074" y="0"/>
                  </a:moveTo>
                  <a:lnTo>
                    <a:pt x="0" y="0"/>
                  </a:lnTo>
                  <a:lnTo>
                    <a:pt x="0" y="1259179"/>
                  </a:lnTo>
                  <a:lnTo>
                    <a:pt x="5286997" y="1259179"/>
                  </a:lnTo>
                  <a:lnTo>
                    <a:pt x="6361074" y="0"/>
                  </a:lnTo>
                  <a:close/>
                </a:path>
              </a:pathLst>
            </a:custGeom>
            <a:solidFill>
              <a:srgbClr val="215198"/>
            </a:solidFill>
          </p:spPr>
          <p:txBody>
            <a:bodyPr wrap="square" lIns="0" tIns="0" rIns="0" bIns="0" rtlCol="0"/>
            <a:lstStyle/>
            <a:p>
              <a:endParaRPr/>
            </a:p>
          </p:txBody>
        </p:sp>
      </p:grpSp>
      <p:sp>
        <p:nvSpPr>
          <p:cNvPr id="9" name="object 9"/>
          <p:cNvSpPr txBox="1">
            <a:spLocks noGrp="1"/>
          </p:cNvSpPr>
          <p:nvPr>
            <p:ph type="title"/>
          </p:nvPr>
        </p:nvSpPr>
        <p:spPr>
          <a:xfrm>
            <a:off x="1512577" y="678136"/>
            <a:ext cx="3859624" cy="382156"/>
          </a:xfrm>
          <a:prstGeom prst="rect">
            <a:avLst/>
          </a:prstGeom>
        </p:spPr>
        <p:txBody>
          <a:bodyPr vert="horz" wrap="square" lIns="0" tIns="12700" rIns="0" bIns="0" rtlCol="0">
            <a:spAutoFit/>
          </a:bodyPr>
          <a:lstStyle/>
          <a:p>
            <a:pPr marL="12700">
              <a:lnSpc>
                <a:spcPct val="100000"/>
              </a:lnSpc>
              <a:spcBef>
                <a:spcPts val="100"/>
              </a:spcBef>
            </a:pPr>
            <a:r>
              <a:rPr lang="ja-JP" altLang="en-US" sz="2400" b="0" i="0" spc="-85" dirty="0">
                <a:latin typeface="A-OTF リュウミン Pr6N M-KL"/>
                <a:cs typeface="A-OTF リュウミン Pr6N M-KL"/>
              </a:rPr>
              <a:t>発達支援とは</a:t>
            </a:r>
            <a:endParaRPr sz="2400" dirty="0">
              <a:latin typeface="A-OTF リュウミン Pr6N M-KL"/>
              <a:cs typeface="A-OTF リュウミン Pr6N M-KL"/>
            </a:endParaRPr>
          </a:p>
        </p:txBody>
      </p:sp>
      <p:sp>
        <p:nvSpPr>
          <p:cNvPr id="10" name="object 10"/>
          <p:cNvSpPr txBox="1"/>
          <p:nvPr/>
        </p:nvSpPr>
        <p:spPr>
          <a:xfrm>
            <a:off x="462483" y="380450"/>
            <a:ext cx="762000" cy="939800"/>
          </a:xfrm>
          <a:prstGeom prst="rect">
            <a:avLst/>
          </a:prstGeom>
        </p:spPr>
        <p:txBody>
          <a:bodyPr vert="horz" wrap="square" lIns="0" tIns="12700" rIns="0" bIns="0" rtlCol="0">
            <a:spAutoFit/>
          </a:bodyPr>
          <a:lstStyle/>
          <a:p>
            <a:pPr marL="12700">
              <a:lnSpc>
                <a:spcPct val="100000"/>
              </a:lnSpc>
              <a:spcBef>
                <a:spcPts val="100"/>
              </a:spcBef>
            </a:pPr>
            <a:r>
              <a:rPr sz="6000" b="0" spc="-105" dirty="0">
                <a:solidFill>
                  <a:srgbClr val="FFFFFF"/>
                </a:solidFill>
                <a:latin typeface="A-OTF リュウミン Pr6N M-KL"/>
                <a:cs typeface="A-OTF リュウミン Pr6N M-KL"/>
              </a:rPr>
              <a:t>01</a:t>
            </a:r>
            <a:endParaRPr sz="6000">
              <a:latin typeface="A-OTF リュウミン Pr6N M-KL"/>
              <a:cs typeface="A-OTF リュウミン Pr6N M-KL"/>
            </a:endParaRPr>
          </a:p>
        </p:txBody>
      </p:sp>
      <p:sp>
        <p:nvSpPr>
          <p:cNvPr id="11" name="object 11"/>
          <p:cNvSpPr/>
          <p:nvPr/>
        </p:nvSpPr>
        <p:spPr>
          <a:xfrm>
            <a:off x="5372201" y="1266366"/>
            <a:ext cx="4711599"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grpSp>
        <p:nvGrpSpPr>
          <p:cNvPr id="12" name="object 12"/>
          <p:cNvGrpSpPr/>
          <p:nvPr/>
        </p:nvGrpSpPr>
        <p:grpSpPr>
          <a:xfrm>
            <a:off x="9099959" y="7044409"/>
            <a:ext cx="980440" cy="172085"/>
            <a:chOff x="9099959" y="7044409"/>
            <a:chExt cx="980440" cy="172085"/>
          </a:xfrm>
        </p:grpSpPr>
        <p:sp>
          <p:nvSpPr>
            <p:cNvPr id="13" name="object 13"/>
            <p:cNvSpPr/>
            <p:nvPr/>
          </p:nvSpPr>
          <p:spPr>
            <a:xfrm>
              <a:off x="9516378" y="7044409"/>
              <a:ext cx="563880" cy="172085"/>
            </a:xfrm>
            <a:custGeom>
              <a:avLst/>
              <a:gdLst/>
              <a:ahLst/>
              <a:cxnLst/>
              <a:rect l="l" t="t" r="r" b="b"/>
              <a:pathLst>
                <a:path w="563879" h="172084">
                  <a:moveTo>
                    <a:pt x="563410" y="0"/>
                  </a:moveTo>
                  <a:lnTo>
                    <a:pt x="0" y="0"/>
                  </a:lnTo>
                  <a:lnTo>
                    <a:pt x="220459" y="171475"/>
                  </a:lnTo>
                  <a:lnTo>
                    <a:pt x="563410" y="171475"/>
                  </a:lnTo>
                  <a:lnTo>
                    <a:pt x="563410" y="0"/>
                  </a:lnTo>
                  <a:close/>
                </a:path>
              </a:pathLst>
            </a:custGeom>
            <a:solidFill>
              <a:srgbClr val="284278"/>
            </a:solidFill>
          </p:spPr>
          <p:txBody>
            <a:bodyPr wrap="square" lIns="0" tIns="0" rIns="0" bIns="0" rtlCol="0"/>
            <a:lstStyle/>
            <a:p>
              <a:endParaRPr/>
            </a:p>
          </p:txBody>
        </p:sp>
        <p:sp>
          <p:nvSpPr>
            <p:cNvPr id="14" name="object 14"/>
            <p:cNvSpPr/>
            <p:nvPr/>
          </p:nvSpPr>
          <p:spPr>
            <a:xfrm>
              <a:off x="9099959" y="7044412"/>
              <a:ext cx="636905" cy="172085"/>
            </a:xfrm>
            <a:custGeom>
              <a:avLst/>
              <a:gdLst/>
              <a:ahLst/>
              <a:cxnLst/>
              <a:rect l="l" t="t" r="r" b="b"/>
              <a:pathLst>
                <a:path w="636904" h="172084">
                  <a:moveTo>
                    <a:pt x="416420" y="0"/>
                  </a:moveTo>
                  <a:lnTo>
                    <a:pt x="0" y="0"/>
                  </a:lnTo>
                  <a:lnTo>
                    <a:pt x="0" y="171462"/>
                  </a:lnTo>
                  <a:lnTo>
                    <a:pt x="636879" y="171462"/>
                  </a:lnTo>
                  <a:lnTo>
                    <a:pt x="416420" y="0"/>
                  </a:lnTo>
                  <a:close/>
                </a:path>
              </a:pathLst>
            </a:custGeom>
            <a:solidFill>
              <a:srgbClr val="231F20"/>
            </a:solidFill>
          </p:spPr>
          <p:txBody>
            <a:bodyPr wrap="square" lIns="0" tIns="0" rIns="0" bIns="0" rtlCol="0"/>
            <a:lstStyle/>
            <a:p>
              <a:endParaRPr/>
            </a:p>
          </p:txBody>
        </p:sp>
      </p:grpSp>
      <p:sp>
        <p:nvSpPr>
          <p:cNvPr id="17" name="object 3">
            <a:extLst>
              <a:ext uri="{FF2B5EF4-FFF2-40B4-BE49-F238E27FC236}">
                <a16:creationId xmlns:a16="http://schemas.microsoft.com/office/drawing/2014/main" xmlns="" id="{1E8B6B98-8859-41EF-B136-752ECE8BA8F7}"/>
              </a:ext>
            </a:extLst>
          </p:cNvPr>
          <p:cNvSpPr txBox="1"/>
          <p:nvPr/>
        </p:nvSpPr>
        <p:spPr>
          <a:xfrm>
            <a:off x="559752" y="6899298"/>
            <a:ext cx="6006148" cy="585417"/>
          </a:xfrm>
          <a:prstGeom prst="rect">
            <a:avLst/>
          </a:prstGeom>
        </p:spPr>
        <p:txBody>
          <a:bodyPr vert="horz" wrap="square" lIns="0" tIns="92075" rIns="0" bIns="0" rtlCol="0">
            <a:spAutoFit/>
          </a:bodyPr>
          <a:lstStyle/>
          <a:p>
            <a:pPr marL="12700">
              <a:lnSpc>
                <a:spcPct val="100000"/>
              </a:lnSpc>
            </a:pPr>
            <a:r>
              <a:rPr lang="ja-JP" altLang="en-US" sz="800" spc="20" dirty="0">
                <a:solidFill>
                  <a:srgbClr val="231F20"/>
                </a:solidFill>
                <a:latin typeface="+mn-ea"/>
                <a:cs typeface="A-OTF リュウミン Pr6N M-KL"/>
              </a:rPr>
              <a:t>障害児通所支援事業所等における安全な医療的ケアの実施体制の構築に関する調査研究</a:t>
            </a:r>
          </a:p>
          <a:p>
            <a:pPr marL="12700">
              <a:lnSpc>
                <a:spcPct val="100000"/>
              </a:lnSpc>
            </a:pPr>
            <a:r>
              <a:rPr lang="ja-JP" altLang="en-US" sz="800" spc="20" dirty="0">
                <a:solidFill>
                  <a:srgbClr val="231F20"/>
                </a:solidFill>
                <a:latin typeface="+mn-ea"/>
                <a:cs typeface="A-OTF リュウミン Pr6N M-KL"/>
              </a:rPr>
              <a:t>みずほ情報総研株式会社</a:t>
            </a:r>
          </a:p>
          <a:p>
            <a:pPr marL="12700">
              <a:lnSpc>
                <a:spcPct val="100000"/>
              </a:lnSpc>
            </a:pPr>
            <a:r>
              <a:rPr lang="en-US" altLang="ja-JP" sz="800" spc="20" dirty="0">
                <a:solidFill>
                  <a:srgbClr val="231F20"/>
                </a:solidFill>
                <a:latin typeface="+mn-ea"/>
                <a:cs typeface="A-OTF リュウミン Pr6N M-KL"/>
              </a:rPr>
              <a:t>【</a:t>
            </a:r>
            <a:r>
              <a:rPr lang="en-US" altLang="ja-JP" sz="800" dirty="0" err="1">
                <a:latin typeface="+mn-ea"/>
                <a:cs typeface="A-OTF リュウミン Pr6N M-KL"/>
              </a:rPr>
              <a:t>Part.Ⅰ</a:t>
            </a:r>
            <a:r>
              <a:rPr lang="en-US" altLang="ja-JP" sz="800" spc="20" dirty="0">
                <a:solidFill>
                  <a:srgbClr val="231F20"/>
                </a:solidFill>
                <a:latin typeface="+mn-ea"/>
                <a:cs typeface="A-OTF リュウミン Pr6N M-KL"/>
              </a:rPr>
              <a:t>】</a:t>
            </a:r>
            <a:r>
              <a:rPr lang="ja-JP" altLang="en-US" sz="800" spc="20" dirty="0">
                <a:solidFill>
                  <a:srgbClr val="231F20"/>
                </a:solidFill>
                <a:latin typeface="+mn-ea"/>
                <a:cs typeface="A-OTF リュウミン Pr6N M-KL"/>
              </a:rPr>
              <a:t>障害児通所支援事業所等（障害児通所支援、生活介護およびグループホーム）における医療的ケアとは</a:t>
            </a:r>
          </a:p>
          <a:p>
            <a:pPr marL="12700">
              <a:lnSpc>
                <a:spcPct val="100000"/>
              </a:lnSpc>
            </a:pPr>
            <a:endParaRPr sz="800" dirty="0">
              <a:latin typeface="+mn-ea"/>
              <a:cs typeface="A-OTF リュウミン Pr6N M-KL"/>
            </a:endParaRPr>
          </a:p>
        </p:txBody>
      </p:sp>
      <p:sp>
        <p:nvSpPr>
          <p:cNvPr id="18" name="object 11">
            <a:extLst>
              <a:ext uri="{FF2B5EF4-FFF2-40B4-BE49-F238E27FC236}">
                <a16:creationId xmlns:a16="http://schemas.microsoft.com/office/drawing/2014/main" xmlns="" id="{C762FF47-C67B-4851-92EB-25E37228CA05}"/>
              </a:ext>
            </a:extLst>
          </p:cNvPr>
          <p:cNvSpPr/>
          <p:nvPr/>
        </p:nvSpPr>
        <p:spPr>
          <a:xfrm>
            <a:off x="546100" y="6859906"/>
            <a:ext cx="9524048"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sp>
        <p:nvSpPr>
          <p:cNvPr id="3" name="スライド番号プレースホルダー 2"/>
          <p:cNvSpPr>
            <a:spLocks noGrp="1"/>
          </p:cNvSpPr>
          <p:nvPr>
            <p:ph type="sldNum" sz="quarter" idx="7"/>
          </p:nvPr>
        </p:nvSpPr>
        <p:spPr/>
        <p:txBody>
          <a:bodyPr/>
          <a:lstStyle/>
          <a:p>
            <a:fld id="{B6F15528-21DE-4FAA-801E-634DDDAF4B2B}" type="slidenum">
              <a:rPr lang="en-US" altLang="ja-JP" smtClean="0"/>
              <a:pPr/>
              <a:t>6</a:t>
            </a:fld>
            <a:endParaRPr lang="ja-JP" altLang="en-US" dirty="0"/>
          </a:p>
        </p:txBody>
      </p:sp>
      <p:pic>
        <p:nvPicPr>
          <p:cNvPr id="16" name="図 15"/>
          <p:cNvPicPr>
            <a:picLocks noChangeAspect="1"/>
          </p:cNvPicPr>
          <p:nvPr/>
        </p:nvPicPr>
        <p:blipFill rotWithShape="1">
          <a:blip r:embed="rId2" cstate="print">
            <a:extLst>
              <a:ext uri="{28A0092B-C50C-407E-A947-70E740481C1C}">
                <a14:useLocalDpi xmlns:a14="http://schemas.microsoft.com/office/drawing/2010/main" val="0"/>
              </a:ext>
            </a:extLst>
          </a:blip>
          <a:srcRect b="-66"/>
          <a:stretch/>
        </p:blipFill>
        <p:spPr>
          <a:xfrm>
            <a:off x="843483" y="1913881"/>
            <a:ext cx="3898978" cy="4344230"/>
          </a:xfrm>
          <a:prstGeom prst="rect">
            <a:avLst/>
          </a:prstGeom>
        </p:spPr>
      </p:pic>
    </p:spTree>
    <p:extLst>
      <p:ext uri="{BB962C8B-B14F-4D97-AF65-F5344CB8AC3E}">
        <p14:creationId xmlns:p14="http://schemas.microsoft.com/office/powerpoint/2010/main" val="1798554565"/>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0" y="0"/>
            <a:ext cx="10079990" cy="7543800"/>
            <a:chOff x="0" y="0"/>
            <a:chExt cx="10079990" cy="7543800"/>
          </a:xfrm>
        </p:grpSpPr>
        <p:sp>
          <p:nvSpPr>
            <p:cNvPr id="3" name="object 3"/>
            <p:cNvSpPr/>
            <p:nvPr/>
          </p:nvSpPr>
          <p:spPr>
            <a:xfrm>
              <a:off x="0" y="0"/>
              <a:ext cx="10072278" cy="7543596"/>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9516389" y="7044409"/>
              <a:ext cx="563880" cy="172085"/>
            </a:xfrm>
            <a:custGeom>
              <a:avLst/>
              <a:gdLst/>
              <a:ahLst/>
              <a:cxnLst/>
              <a:rect l="l" t="t" r="r" b="b"/>
              <a:pathLst>
                <a:path w="563879" h="172084">
                  <a:moveTo>
                    <a:pt x="563397" y="0"/>
                  </a:moveTo>
                  <a:lnTo>
                    <a:pt x="0" y="0"/>
                  </a:lnTo>
                  <a:lnTo>
                    <a:pt x="220459" y="171475"/>
                  </a:lnTo>
                  <a:lnTo>
                    <a:pt x="563397" y="171475"/>
                  </a:lnTo>
                  <a:lnTo>
                    <a:pt x="563397" y="0"/>
                  </a:lnTo>
                  <a:close/>
                </a:path>
              </a:pathLst>
            </a:custGeom>
            <a:solidFill>
              <a:srgbClr val="284278"/>
            </a:solidFill>
          </p:spPr>
          <p:txBody>
            <a:bodyPr wrap="square" lIns="0" tIns="0" rIns="0" bIns="0" rtlCol="0"/>
            <a:lstStyle/>
            <a:p>
              <a:endParaRPr/>
            </a:p>
          </p:txBody>
        </p:sp>
        <p:sp>
          <p:nvSpPr>
            <p:cNvPr id="5" name="object 5"/>
            <p:cNvSpPr/>
            <p:nvPr/>
          </p:nvSpPr>
          <p:spPr>
            <a:xfrm>
              <a:off x="9099965" y="7044411"/>
              <a:ext cx="636905" cy="172085"/>
            </a:xfrm>
            <a:custGeom>
              <a:avLst/>
              <a:gdLst/>
              <a:ahLst/>
              <a:cxnLst/>
              <a:rect l="l" t="t" r="r" b="b"/>
              <a:pathLst>
                <a:path w="636904" h="172084">
                  <a:moveTo>
                    <a:pt x="416420" y="0"/>
                  </a:moveTo>
                  <a:lnTo>
                    <a:pt x="0" y="0"/>
                  </a:lnTo>
                  <a:lnTo>
                    <a:pt x="0" y="171462"/>
                  </a:lnTo>
                  <a:lnTo>
                    <a:pt x="636879" y="171462"/>
                  </a:lnTo>
                  <a:lnTo>
                    <a:pt x="416420" y="0"/>
                  </a:lnTo>
                  <a:close/>
                </a:path>
              </a:pathLst>
            </a:custGeom>
            <a:solidFill>
              <a:srgbClr val="231F20"/>
            </a:solidFill>
          </p:spPr>
          <p:txBody>
            <a:bodyPr wrap="square" lIns="0" tIns="0" rIns="0" bIns="0" rtlCol="0"/>
            <a:lstStyle/>
            <a:p>
              <a:endParaRPr/>
            </a:p>
          </p:txBody>
        </p:sp>
      </p:grpSp>
      <p:sp>
        <p:nvSpPr>
          <p:cNvPr id="6" name="object 6"/>
          <p:cNvSpPr txBox="1">
            <a:spLocks noGrp="1"/>
          </p:cNvSpPr>
          <p:nvPr>
            <p:ph type="title"/>
          </p:nvPr>
        </p:nvSpPr>
        <p:spPr>
          <a:xfrm>
            <a:off x="530304" y="1962204"/>
            <a:ext cx="8016796" cy="1956561"/>
          </a:xfrm>
          <a:prstGeom prst="rect">
            <a:avLst/>
          </a:prstGeom>
        </p:spPr>
        <p:txBody>
          <a:bodyPr vert="horz" wrap="square" lIns="0" tIns="189230" rIns="0" bIns="0" rtlCol="0">
            <a:spAutoFit/>
          </a:bodyPr>
          <a:lstStyle/>
          <a:p>
            <a:pPr marL="57150">
              <a:lnSpc>
                <a:spcPct val="100000"/>
              </a:lnSpc>
              <a:spcBef>
                <a:spcPts val="1490"/>
              </a:spcBef>
            </a:pPr>
            <a:r>
              <a:rPr lang="ja-JP" altLang="en-US" sz="6000" b="0" i="0" spc="-105" dirty="0">
                <a:solidFill>
                  <a:srgbClr val="215198"/>
                </a:solidFill>
                <a:latin typeface="A-OTF リュウミン Pr6N M-KL"/>
                <a:cs typeface="A-OTF リュウミン Pr6N M-KL"/>
              </a:rPr>
              <a:t>（</a:t>
            </a:r>
            <a:r>
              <a:rPr lang="en-US" altLang="ja-JP" sz="6000" b="0" i="0" spc="-105" dirty="0">
                <a:solidFill>
                  <a:srgbClr val="215198"/>
                </a:solidFill>
                <a:latin typeface="A-OTF リュウミン Pr6N M-KL"/>
                <a:cs typeface="A-OTF リュウミン Pr6N M-KL"/>
              </a:rPr>
              <a:t>1</a:t>
            </a:r>
            <a:r>
              <a:rPr lang="ja-JP" altLang="en-US" sz="6000" b="0" i="0" spc="-105" dirty="0">
                <a:solidFill>
                  <a:srgbClr val="215198"/>
                </a:solidFill>
                <a:latin typeface="A-OTF リュウミン Pr6N M-KL"/>
                <a:cs typeface="A-OTF リュウミン Pr6N M-KL"/>
              </a:rPr>
              <a:t>）</a:t>
            </a:r>
            <a:endParaRPr sz="6000" dirty="0">
              <a:latin typeface="A-OTF リュウミン Pr6N M-KL"/>
              <a:cs typeface="A-OTF リュウミン Pr6N M-KL"/>
            </a:endParaRPr>
          </a:p>
          <a:p>
            <a:pPr marL="12700" marR="5080">
              <a:lnSpc>
                <a:spcPct val="104200"/>
              </a:lnSpc>
              <a:spcBef>
                <a:spcPts val="875"/>
              </a:spcBef>
            </a:pPr>
            <a:r>
              <a:rPr lang="ja-JP" altLang="en-US" sz="4800" b="0" i="0" dirty="0">
                <a:solidFill>
                  <a:srgbClr val="215198"/>
                </a:solidFill>
                <a:latin typeface="A-OTF リュウミン Pr6N M-KL"/>
                <a:cs typeface="A-OTF リュウミン Pr6N M-KL"/>
              </a:rPr>
              <a:t>日常的な医療的ケアの提供</a:t>
            </a:r>
            <a:endParaRPr sz="4800" dirty="0">
              <a:latin typeface="A-OTF リュウミン Pr6N M-KL"/>
              <a:cs typeface="A-OTF リュウミン Pr6N M-KL"/>
            </a:endParaRPr>
          </a:p>
        </p:txBody>
      </p:sp>
      <p:sp>
        <p:nvSpPr>
          <p:cNvPr id="8" name="object 8"/>
          <p:cNvSpPr txBox="1"/>
          <p:nvPr/>
        </p:nvSpPr>
        <p:spPr>
          <a:xfrm>
            <a:off x="6718300" y="747471"/>
            <a:ext cx="3810000" cy="394980"/>
          </a:xfrm>
          <a:prstGeom prst="rect">
            <a:avLst/>
          </a:prstGeom>
        </p:spPr>
        <p:txBody>
          <a:bodyPr vert="horz" wrap="square" lIns="0" tIns="12700" rIns="0" bIns="0" rtlCol="0">
            <a:spAutoFit/>
          </a:bodyPr>
          <a:lstStyle/>
          <a:p>
            <a:pPr marL="12700">
              <a:lnSpc>
                <a:spcPct val="100000"/>
              </a:lnSpc>
              <a:spcBef>
                <a:spcPts val="100"/>
              </a:spcBef>
            </a:pPr>
            <a:r>
              <a:rPr lang="en-US" altLang="ja-JP" sz="1200" b="0" dirty="0">
                <a:solidFill>
                  <a:srgbClr val="284278"/>
                </a:solidFill>
                <a:latin typeface="A-OTF リュウミン Pr6N M-KL"/>
                <a:cs typeface="A-OTF リュウミン Pr6N M-KL"/>
              </a:rPr>
              <a:t>Part</a:t>
            </a:r>
            <a:r>
              <a:rPr lang="ja-JP" altLang="en-US" sz="1200" b="0" spc="-45" dirty="0">
                <a:solidFill>
                  <a:srgbClr val="284278"/>
                </a:solidFill>
                <a:latin typeface="A-OTF リュウミン Pr6N M-KL"/>
                <a:cs typeface="A-OTF リュウミン Pr6N M-KL"/>
              </a:rPr>
              <a:t> </a:t>
            </a:r>
            <a:r>
              <a:rPr lang="en-US" altLang="ja-JP" sz="1200" spc="-45" dirty="0">
                <a:solidFill>
                  <a:srgbClr val="284278"/>
                </a:solidFill>
                <a:latin typeface="A-OTF リュウミン Pr6N M-KL"/>
                <a:cs typeface="A-OTF リュウミン Pr6N M-KL"/>
              </a:rPr>
              <a:t>Ⅴ</a:t>
            </a:r>
            <a:r>
              <a:rPr lang="en-US" altLang="ja-JP" sz="1200" b="0" dirty="0">
                <a:solidFill>
                  <a:srgbClr val="284278"/>
                </a:solidFill>
                <a:latin typeface="A-OTF リュウミン Pr6N M-KL"/>
                <a:cs typeface="A-OTF リュウミン Pr6N M-KL"/>
              </a:rPr>
              <a:t>.</a:t>
            </a:r>
            <a:r>
              <a:rPr lang="ja-JP" altLang="en-US" sz="1200" b="0" dirty="0">
                <a:solidFill>
                  <a:srgbClr val="284278"/>
                </a:solidFill>
                <a:latin typeface="A-OTF リュウミン Pr6N M-KL"/>
                <a:cs typeface="A-OTF リュウミン Pr6N M-KL"/>
              </a:rPr>
              <a:t>　</a:t>
            </a:r>
            <a:r>
              <a:rPr lang="ja-JP" altLang="en-US" sz="1200" b="0" spc="-45" dirty="0">
                <a:solidFill>
                  <a:srgbClr val="284278"/>
                </a:solidFill>
                <a:latin typeface="A-OTF リュウミン Pr6N M-KL"/>
                <a:cs typeface="A-OTF リュウミン Pr6N M-KL"/>
              </a:rPr>
              <a:t>日々の利用における医療的ケアの提供</a:t>
            </a:r>
          </a:p>
          <a:p>
            <a:pPr marL="12700">
              <a:lnSpc>
                <a:spcPct val="100000"/>
              </a:lnSpc>
              <a:spcBef>
                <a:spcPts val="100"/>
              </a:spcBef>
            </a:pPr>
            <a:endParaRPr lang="ja-JP" altLang="en-US" sz="1200" dirty="0">
              <a:latin typeface="A-OTF リュウミン Pr6N M-KL"/>
              <a:cs typeface="A-OTF リュウミン Pr6N M-KL"/>
            </a:endParaRPr>
          </a:p>
        </p:txBody>
      </p:sp>
      <p:sp>
        <p:nvSpPr>
          <p:cNvPr id="9" name="object 9"/>
          <p:cNvSpPr/>
          <p:nvPr/>
        </p:nvSpPr>
        <p:spPr>
          <a:xfrm>
            <a:off x="15633" y="982154"/>
            <a:ext cx="10054590" cy="13335"/>
          </a:xfrm>
          <a:custGeom>
            <a:avLst/>
            <a:gdLst/>
            <a:ahLst/>
            <a:cxnLst/>
            <a:rect l="l" t="t" r="r" b="b"/>
            <a:pathLst>
              <a:path w="10054590" h="13334">
                <a:moveTo>
                  <a:pt x="10054082" y="0"/>
                </a:moveTo>
                <a:lnTo>
                  <a:pt x="0" y="0"/>
                </a:lnTo>
                <a:lnTo>
                  <a:pt x="0" y="12712"/>
                </a:lnTo>
                <a:lnTo>
                  <a:pt x="10054082" y="12712"/>
                </a:lnTo>
                <a:lnTo>
                  <a:pt x="10054082" y="0"/>
                </a:lnTo>
                <a:close/>
              </a:path>
            </a:pathLst>
          </a:custGeom>
          <a:solidFill>
            <a:srgbClr val="284278"/>
          </a:solidFill>
        </p:spPr>
        <p:txBody>
          <a:bodyPr wrap="square" lIns="0" tIns="0" rIns="0" bIns="0" rtlCol="0"/>
          <a:lstStyle/>
          <a:p>
            <a:endParaRPr/>
          </a:p>
        </p:txBody>
      </p:sp>
      <p:sp>
        <p:nvSpPr>
          <p:cNvPr id="10" name="object 10"/>
          <p:cNvSpPr/>
          <p:nvPr/>
        </p:nvSpPr>
        <p:spPr>
          <a:xfrm>
            <a:off x="15633" y="544702"/>
            <a:ext cx="10059035" cy="172085"/>
          </a:xfrm>
          <a:custGeom>
            <a:avLst/>
            <a:gdLst/>
            <a:ahLst/>
            <a:cxnLst/>
            <a:rect l="l" t="t" r="r" b="b"/>
            <a:pathLst>
              <a:path w="10059035" h="172084">
                <a:moveTo>
                  <a:pt x="10058793" y="0"/>
                </a:moveTo>
                <a:lnTo>
                  <a:pt x="0" y="0"/>
                </a:lnTo>
                <a:lnTo>
                  <a:pt x="0" y="171881"/>
                </a:lnTo>
                <a:lnTo>
                  <a:pt x="10058793" y="171881"/>
                </a:lnTo>
                <a:lnTo>
                  <a:pt x="10058793" y="0"/>
                </a:lnTo>
                <a:close/>
              </a:path>
            </a:pathLst>
          </a:custGeom>
          <a:solidFill>
            <a:srgbClr val="284278"/>
          </a:solidFill>
        </p:spPr>
        <p:txBody>
          <a:bodyPr wrap="square" lIns="0" tIns="0" rIns="0" bIns="0" rtlCol="0"/>
          <a:lstStyle/>
          <a:p>
            <a:endParaRPr/>
          </a:p>
        </p:txBody>
      </p:sp>
      <p:sp>
        <p:nvSpPr>
          <p:cNvPr id="7" name="スライド番号プレースホルダー 6"/>
          <p:cNvSpPr>
            <a:spLocks noGrp="1"/>
          </p:cNvSpPr>
          <p:nvPr>
            <p:ph type="sldNum" sz="quarter" idx="7"/>
          </p:nvPr>
        </p:nvSpPr>
        <p:spPr/>
        <p:txBody>
          <a:bodyPr/>
          <a:lstStyle/>
          <a:p>
            <a:fld id="{B6F15528-21DE-4FAA-801E-634DDDAF4B2B}" type="slidenum">
              <a:rPr lang="en-US" altLang="ja-JP" smtClean="0"/>
              <a:pPr/>
              <a:t>69</a:t>
            </a:fld>
            <a:endParaRPr lang="ja-JP" altLang="en-US" dirty="0"/>
          </a:p>
        </p:txBody>
      </p:sp>
    </p:spTree>
    <p:extLst>
      <p:ext uri="{BB962C8B-B14F-4D97-AF65-F5344CB8AC3E}">
        <p14:creationId xmlns:p14="http://schemas.microsoft.com/office/powerpoint/2010/main" val="745590918"/>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p:nvPr/>
        </p:nvSpPr>
        <p:spPr>
          <a:xfrm>
            <a:off x="6681777" y="864454"/>
            <a:ext cx="3140127" cy="197490"/>
          </a:xfrm>
          <a:prstGeom prst="rect">
            <a:avLst/>
          </a:prstGeom>
        </p:spPr>
        <p:txBody>
          <a:bodyPr vert="horz" wrap="square" lIns="0" tIns="12700" rIns="0" bIns="0" rtlCol="0">
            <a:spAutoFit/>
          </a:bodyPr>
          <a:lstStyle/>
          <a:p>
            <a:pPr marL="12700">
              <a:lnSpc>
                <a:spcPct val="100000"/>
              </a:lnSpc>
              <a:spcBef>
                <a:spcPts val="100"/>
              </a:spcBef>
            </a:pPr>
            <a:r>
              <a:rPr lang="ja-JP" altLang="en-US" sz="1200" b="0" dirty="0">
                <a:solidFill>
                  <a:srgbClr val="284278"/>
                </a:solidFill>
                <a:latin typeface="A-OTF リュウミン Pr6N M-KL"/>
                <a:cs typeface="A-OTF リュウミン Pr6N M-KL"/>
              </a:rPr>
              <a:t>（</a:t>
            </a:r>
            <a:r>
              <a:rPr lang="en-US" altLang="ja-JP" sz="1200" dirty="0">
                <a:solidFill>
                  <a:srgbClr val="284278"/>
                </a:solidFill>
                <a:latin typeface="A-OTF リュウミン Pr6N M-KL"/>
                <a:cs typeface="A-OTF リュウミン Pr6N M-KL"/>
              </a:rPr>
              <a:t>1</a:t>
            </a:r>
            <a:r>
              <a:rPr lang="ja-JP" altLang="en-US" sz="1200" b="0" dirty="0">
                <a:solidFill>
                  <a:srgbClr val="284278"/>
                </a:solidFill>
                <a:latin typeface="A-OTF リュウミン Pr6N M-KL"/>
                <a:cs typeface="A-OTF リュウミン Pr6N M-KL"/>
              </a:rPr>
              <a:t>）日常的な医療的ケアの提供</a:t>
            </a:r>
            <a:endParaRPr sz="1200" dirty="0">
              <a:latin typeface="A-OTF リュウミン Pr6N M-KL"/>
              <a:cs typeface="A-OTF リュウミン Pr6N M-KL"/>
            </a:endParaRPr>
          </a:p>
        </p:txBody>
      </p:sp>
      <p:grpSp>
        <p:nvGrpSpPr>
          <p:cNvPr id="6" name="object 6"/>
          <p:cNvGrpSpPr/>
          <p:nvPr/>
        </p:nvGrpSpPr>
        <p:grpSpPr>
          <a:xfrm>
            <a:off x="8663" y="15233"/>
            <a:ext cx="10066020" cy="1259205"/>
            <a:chOff x="8663" y="15233"/>
            <a:chExt cx="10066020" cy="1259205"/>
          </a:xfrm>
        </p:grpSpPr>
        <p:sp>
          <p:nvSpPr>
            <p:cNvPr id="7" name="object 7"/>
            <p:cNvSpPr/>
            <p:nvPr/>
          </p:nvSpPr>
          <p:spPr>
            <a:xfrm>
              <a:off x="5771845" y="15239"/>
              <a:ext cx="4302760" cy="701675"/>
            </a:xfrm>
            <a:custGeom>
              <a:avLst/>
              <a:gdLst/>
              <a:ahLst/>
              <a:cxnLst/>
              <a:rect l="l" t="t" r="r" b="b"/>
              <a:pathLst>
                <a:path w="4302759" h="701675">
                  <a:moveTo>
                    <a:pt x="4302582" y="529475"/>
                  </a:moveTo>
                  <a:lnTo>
                    <a:pt x="1066965" y="529475"/>
                  </a:lnTo>
                  <a:lnTo>
                    <a:pt x="597877" y="0"/>
                  </a:lnTo>
                  <a:lnTo>
                    <a:pt x="146519" y="529475"/>
                  </a:lnTo>
                  <a:lnTo>
                    <a:pt x="146088" y="529971"/>
                  </a:lnTo>
                  <a:lnTo>
                    <a:pt x="0" y="701357"/>
                  </a:lnTo>
                  <a:lnTo>
                    <a:pt x="4302582" y="701357"/>
                  </a:lnTo>
                  <a:lnTo>
                    <a:pt x="4302582" y="529475"/>
                  </a:lnTo>
                  <a:close/>
                </a:path>
              </a:pathLst>
            </a:custGeom>
            <a:solidFill>
              <a:srgbClr val="284278"/>
            </a:solidFill>
          </p:spPr>
          <p:txBody>
            <a:bodyPr wrap="square" lIns="0" tIns="0" rIns="0" bIns="0" rtlCol="0"/>
            <a:lstStyle/>
            <a:p>
              <a:endParaRPr/>
            </a:p>
          </p:txBody>
        </p:sp>
        <p:sp>
          <p:nvSpPr>
            <p:cNvPr id="8" name="object 8"/>
            <p:cNvSpPr/>
            <p:nvPr/>
          </p:nvSpPr>
          <p:spPr>
            <a:xfrm>
              <a:off x="8663" y="15233"/>
              <a:ext cx="6361430" cy="1259205"/>
            </a:xfrm>
            <a:custGeom>
              <a:avLst/>
              <a:gdLst/>
              <a:ahLst/>
              <a:cxnLst/>
              <a:rect l="l" t="t" r="r" b="b"/>
              <a:pathLst>
                <a:path w="6361430" h="1259205">
                  <a:moveTo>
                    <a:pt x="6361074" y="0"/>
                  </a:moveTo>
                  <a:lnTo>
                    <a:pt x="0" y="0"/>
                  </a:lnTo>
                  <a:lnTo>
                    <a:pt x="0" y="1259179"/>
                  </a:lnTo>
                  <a:lnTo>
                    <a:pt x="5286997" y="1259179"/>
                  </a:lnTo>
                  <a:lnTo>
                    <a:pt x="6361074" y="0"/>
                  </a:lnTo>
                  <a:close/>
                </a:path>
              </a:pathLst>
            </a:custGeom>
            <a:solidFill>
              <a:srgbClr val="215198"/>
            </a:solidFill>
          </p:spPr>
          <p:txBody>
            <a:bodyPr wrap="square" lIns="0" tIns="0" rIns="0" bIns="0" rtlCol="0"/>
            <a:lstStyle/>
            <a:p>
              <a:endParaRPr/>
            </a:p>
          </p:txBody>
        </p:sp>
      </p:grpSp>
      <p:sp>
        <p:nvSpPr>
          <p:cNvPr id="9" name="object 9"/>
          <p:cNvSpPr txBox="1">
            <a:spLocks noGrp="1"/>
          </p:cNvSpPr>
          <p:nvPr>
            <p:ph type="title"/>
          </p:nvPr>
        </p:nvSpPr>
        <p:spPr>
          <a:xfrm>
            <a:off x="1356846" y="609141"/>
            <a:ext cx="4144307" cy="382156"/>
          </a:xfrm>
          <a:prstGeom prst="rect">
            <a:avLst/>
          </a:prstGeom>
        </p:spPr>
        <p:txBody>
          <a:bodyPr vert="horz" wrap="square" lIns="0" tIns="12700" rIns="0" bIns="0" rtlCol="0">
            <a:spAutoFit/>
          </a:bodyPr>
          <a:lstStyle/>
          <a:p>
            <a:pPr marL="12700">
              <a:lnSpc>
                <a:spcPct val="100000"/>
              </a:lnSpc>
              <a:spcBef>
                <a:spcPts val="100"/>
              </a:spcBef>
            </a:pPr>
            <a:r>
              <a:rPr lang="ja-JP" altLang="en-US" sz="2400" b="0" i="0" dirty="0">
                <a:latin typeface="A-OTF リュウミン Pr6N M-KL"/>
                <a:cs typeface="A-OTF リュウミン Pr6N M-KL"/>
              </a:rPr>
              <a:t>送迎の実施</a:t>
            </a:r>
            <a:endParaRPr sz="2400" b="0" i="0" dirty="0">
              <a:latin typeface="A-OTF リュウミン Pr6N M-KL"/>
              <a:cs typeface="A-OTF リュウミン Pr6N M-KL"/>
            </a:endParaRPr>
          </a:p>
        </p:txBody>
      </p:sp>
      <p:sp>
        <p:nvSpPr>
          <p:cNvPr id="10" name="object 10"/>
          <p:cNvSpPr txBox="1"/>
          <p:nvPr/>
        </p:nvSpPr>
        <p:spPr>
          <a:xfrm>
            <a:off x="462483" y="380450"/>
            <a:ext cx="762000" cy="936154"/>
          </a:xfrm>
          <a:prstGeom prst="rect">
            <a:avLst/>
          </a:prstGeom>
        </p:spPr>
        <p:txBody>
          <a:bodyPr vert="horz" wrap="square" lIns="0" tIns="12700" rIns="0" bIns="0" rtlCol="0">
            <a:spAutoFit/>
          </a:bodyPr>
          <a:lstStyle/>
          <a:p>
            <a:pPr marL="12700">
              <a:lnSpc>
                <a:spcPct val="100000"/>
              </a:lnSpc>
              <a:spcBef>
                <a:spcPts val="100"/>
              </a:spcBef>
            </a:pPr>
            <a:r>
              <a:rPr sz="6000" b="0" spc="-105" dirty="0">
                <a:solidFill>
                  <a:srgbClr val="FFFFFF"/>
                </a:solidFill>
                <a:latin typeface="A-OTF リュウミン Pr6N M-KL"/>
                <a:cs typeface="A-OTF リュウミン Pr6N M-KL"/>
              </a:rPr>
              <a:t>0</a:t>
            </a:r>
            <a:r>
              <a:rPr lang="en-US" altLang="ja-JP" sz="6000" b="0" spc="-105" dirty="0">
                <a:solidFill>
                  <a:srgbClr val="FFFFFF"/>
                </a:solidFill>
                <a:latin typeface="A-OTF リュウミン Pr6N M-KL"/>
                <a:cs typeface="A-OTF リュウミン Pr6N M-KL"/>
              </a:rPr>
              <a:t>1</a:t>
            </a:r>
            <a:endParaRPr sz="6000" dirty="0">
              <a:latin typeface="A-OTF リュウミン Pr6N M-KL"/>
              <a:cs typeface="A-OTF リュウミン Pr6N M-KL"/>
            </a:endParaRPr>
          </a:p>
        </p:txBody>
      </p:sp>
      <p:sp>
        <p:nvSpPr>
          <p:cNvPr id="11" name="object 11"/>
          <p:cNvSpPr/>
          <p:nvPr/>
        </p:nvSpPr>
        <p:spPr>
          <a:xfrm>
            <a:off x="5372201" y="1266366"/>
            <a:ext cx="4711599"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grpSp>
        <p:nvGrpSpPr>
          <p:cNvPr id="12" name="object 12"/>
          <p:cNvGrpSpPr/>
          <p:nvPr/>
        </p:nvGrpSpPr>
        <p:grpSpPr>
          <a:xfrm>
            <a:off x="9099959" y="7044409"/>
            <a:ext cx="980440" cy="172085"/>
            <a:chOff x="9099959" y="7044409"/>
            <a:chExt cx="980440" cy="172085"/>
          </a:xfrm>
        </p:grpSpPr>
        <p:sp>
          <p:nvSpPr>
            <p:cNvPr id="13" name="object 13"/>
            <p:cNvSpPr/>
            <p:nvPr/>
          </p:nvSpPr>
          <p:spPr>
            <a:xfrm>
              <a:off x="9516378" y="7044409"/>
              <a:ext cx="563880" cy="172085"/>
            </a:xfrm>
            <a:custGeom>
              <a:avLst/>
              <a:gdLst/>
              <a:ahLst/>
              <a:cxnLst/>
              <a:rect l="l" t="t" r="r" b="b"/>
              <a:pathLst>
                <a:path w="563879" h="172084">
                  <a:moveTo>
                    <a:pt x="563410" y="0"/>
                  </a:moveTo>
                  <a:lnTo>
                    <a:pt x="0" y="0"/>
                  </a:lnTo>
                  <a:lnTo>
                    <a:pt x="220459" y="171475"/>
                  </a:lnTo>
                  <a:lnTo>
                    <a:pt x="563410" y="171475"/>
                  </a:lnTo>
                  <a:lnTo>
                    <a:pt x="563410" y="0"/>
                  </a:lnTo>
                  <a:close/>
                </a:path>
              </a:pathLst>
            </a:custGeom>
            <a:solidFill>
              <a:srgbClr val="284278"/>
            </a:solidFill>
          </p:spPr>
          <p:txBody>
            <a:bodyPr wrap="square" lIns="0" tIns="0" rIns="0" bIns="0" rtlCol="0"/>
            <a:lstStyle/>
            <a:p>
              <a:endParaRPr/>
            </a:p>
          </p:txBody>
        </p:sp>
        <p:sp>
          <p:nvSpPr>
            <p:cNvPr id="14" name="object 14"/>
            <p:cNvSpPr/>
            <p:nvPr/>
          </p:nvSpPr>
          <p:spPr>
            <a:xfrm>
              <a:off x="9099959" y="7044412"/>
              <a:ext cx="636905" cy="172085"/>
            </a:xfrm>
            <a:custGeom>
              <a:avLst/>
              <a:gdLst/>
              <a:ahLst/>
              <a:cxnLst/>
              <a:rect l="l" t="t" r="r" b="b"/>
              <a:pathLst>
                <a:path w="636904" h="172084">
                  <a:moveTo>
                    <a:pt x="416420" y="0"/>
                  </a:moveTo>
                  <a:lnTo>
                    <a:pt x="0" y="0"/>
                  </a:lnTo>
                  <a:lnTo>
                    <a:pt x="0" y="171462"/>
                  </a:lnTo>
                  <a:lnTo>
                    <a:pt x="636879" y="171462"/>
                  </a:lnTo>
                  <a:lnTo>
                    <a:pt x="416420" y="0"/>
                  </a:lnTo>
                  <a:close/>
                </a:path>
              </a:pathLst>
            </a:custGeom>
            <a:solidFill>
              <a:srgbClr val="231F20"/>
            </a:solidFill>
          </p:spPr>
          <p:txBody>
            <a:bodyPr wrap="square" lIns="0" tIns="0" rIns="0" bIns="0" rtlCol="0"/>
            <a:lstStyle/>
            <a:p>
              <a:endParaRPr/>
            </a:p>
          </p:txBody>
        </p:sp>
      </p:grpSp>
      <p:sp>
        <p:nvSpPr>
          <p:cNvPr id="16" name="object 2">
            <a:extLst>
              <a:ext uri="{FF2B5EF4-FFF2-40B4-BE49-F238E27FC236}">
                <a16:creationId xmlns:a16="http://schemas.microsoft.com/office/drawing/2014/main" xmlns="" id="{561CD2EF-AB4F-41A8-A37D-739685200DC5}"/>
              </a:ext>
            </a:extLst>
          </p:cNvPr>
          <p:cNvSpPr txBox="1"/>
          <p:nvPr/>
        </p:nvSpPr>
        <p:spPr>
          <a:xfrm>
            <a:off x="5372201" y="1384925"/>
            <a:ext cx="4144178" cy="2501326"/>
          </a:xfrm>
          <a:prstGeom prst="rect">
            <a:avLst/>
          </a:prstGeom>
        </p:spPr>
        <p:txBody>
          <a:bodyPr vert="horz" wrap="square" lIns="0" tIns="92075" rIns="0" bIns="0" rtlCol="0">
            <a:spAutoFit/>
          </a:bodyPr>
          <a:lstStyle/>
          <a:p>
            <a:pPr marL="12700">
              <a:lnSpc>
                <a:spcPct val="100000"/>
              </a:lnSpc>
              <a:spcBef>
                <a:spcPts val="725"/>
              </a:spcBef>
            </a:pPr>
            <a:r>
              <a:rPr lang="ja-JP" altLang="en-US" sz="1800" b="1" dirty="0">
                <a:solidFill>
                  <a:srgbClr val="EF4136"/>
                </a:solidFill>
                <a:latin typeface="A-OTF リュウミン Pr6N EB-KL"/>
                <a:cs typeface="A-OTF リュウミン Pr6N EB-KL"/>
              </a:rPr>
              <a:t>送迎の対応</a:t>
            </a:r>
            <a:r>
              <a:rPr sz="1800" b="1" dirty="0">
                <a:solidFill>
                  <a:srgbClr val="EF4136"/>
                </a:solidFill>
                <a:latin typeface="A-OTF リュウミン Pr6N EB-KL"/>
                <a:cs typeface="A-OTF リュウミン Pr6N EB-KL"/>
              </a:rPr>
              <a:t>：</a:t>
            </a:r>
            <a:endParaRPr sz="1800" dirty="0">
              <a:latin typeface="A-OTF リュウミン Pr6N EB-KL"/>
              <a:cs typeface="A-OTF リュウミン Pr6N EB-KL"/>
            </a:endParaRPr>
          </a:p>
          <a:p>
            <a:pPr marL="12700">
              <a:lnSpc>
                <a:spcPct val="150000"/>
              </a:lnSpc>
              <a:spcBef>
                <a:spcPts val="490"/>
              </a:spcBef>
            </a:pPr>
            <a:r>
              <a:rPr lang="ja-JP" altLang="en-US" sz="1400" b="0" spc="25" dirty="0">
                <a:solidFill>
                  <a:srgbClr val="231F20"/>
                </a:solidFill>
                <a:latin typeface="A-OTF リュウミン Pr6N M-KL"/>
                <a:cs typeface="A-OTF リュウミン Pr6N M-KL"/>
              </a:rPr>
              <a:t>医療的ケア児者の中には、送迎を希望する者もいます。</a:t>
            </a:r>
          </a:p>
          <a:p>
            <a:pPr marL="12700">
              <a:lnSpc>
                <a:spcPct val="150000"/>
              </a:lnSpc>
              <a:spcBef>
                <a:spcPts val="490"/>
              </a:spcBef>
            </a:pPr>
            <a:r>
              <a:rPr lang="ja-JP" altLang="en-US" sz="1400" b="0" spc="25" dirty="0">
                <a:solidFill>
                  <a:srgbClr val="231F20"/>
                </a:solidFill>
                <a:latin typeface="A-OTF リュウミン Pr6N M-KL"/>
                <a:cs typeface="A-OTF リュウミン Pr6N M-KL"/>
              </a:rPr>
              <a:t>送迎の際には、常時医療的ケアを必要とする利用者がいる場合には、当該ケアを実施できる者（看護職員等）が同乗します。</a:t>
            </a:r>
          </a:p>
          <a:p>
            <a:pPr marL="12700">
              <a:lnSpc>
                <a:spcPct val="150000"/>
              </a:lnSpc>
              <a:spcBef>
                <a:spcPts val="490"/>
              </a:spcBef>
            </a:pPr>
            <a:r>
              <a:rPr lang="ja-JP" altLang="en-US" sz="1400" b="0" spc="25" dirty="0">
                <a:solidFill>
                  <a:srgbClr val="231F20"/>
                </a:solidFill>
                <a:latin typeface="A-OTF リュウミン Pr6N M-KL"/>
                <a:cs typeface="A-OTF リュウミン Pr6N M-KL"/>
              </a:rPr>
              <a:t>また、送迎中の急変時・事故時の対応のフローチャートを作成します。</a:t>
            </a:r>
          </a:p>
        </p:txBody>
      </p:sp>
      <p:sp>
        <p:nvSpPr>
          <p:cNvPr id="17" name="object 3">
            <a:extLst>
              <a:ext uri="{FF2B5EF4-FFF2-40B4-BE49-F238E27FC236}">
                <a16:creationId xmlns:a16="http://schemas.microsoft.com/office/drawing/2014/main" xmlns="" id="{BFA453D4-549A-4813-830B-47EC27BA2449}"/>
              </a:ext>
            </a:extLst>
          </p:cNvPr>
          <p:cNvSpPr txBox="1"/>
          <p:nvPr/>
        </p:nvSpPr>
        <p:spPr>
          <a:xfrm>
            <a:off x="559752" y="6899298"/>
            <a:ext cx="4114800" cy="462306"/>
          </a:xfrm>
          <a:prstGeom prst="rect">
            <a:avLst/>
          </a:prstGeom>
        </p:spPr>
        <p:txBody>
          <a:bodyPr vert="horz" wrap="square" lIns="0" tIns="92075" rIns="0" bIns="0" rtlCol="0">
            <a:spAutoFit/>
          </a:bodyPr>
          <a:lstStyle/>
          <a:p>
            <a:pPr marL="12700">
              <a:lnSpc>
                <a:spcPct val="100000"/>
              </a:lnSpc>
            </a:pPr>
            <a:r>
              <a:rPr lang="ja-JP" altLang="en-US" sz="800" spc="20" dirty="0">
                <a:solidFill>
                  <a:srgbClr val="231F20"/>
                </a:solidFill>
                <a:latin typeface="+mn-ea"/>
                <a:cs typeface="A-OTF リュウミン Pr6N M-KL"/>
              </a:rPr>
              <a:t>障害児通所支援事業所等における安全な医療的ケアの実施体制の構築に関する調査研究</a:t>
            </a:r>
          </a:p>
          <a:p>
            <a:pPr marL="12700">
              <a:lnSpc>
                <a:spcPct val="100000"/>
              </a:lnSpc>
            </a:pPr>
            <a:r>
              <a:rPr lang="ja-JP" altLang="en-US" sz="800" spc="20" dirty="0">
                <a:solidFill>
                  <a:srgbClr val="231F20"/>
                </a:solidFill>
                <a:latin typeface="+mn-ea"/>
                <a:cs typeface="A-OTF リュウミン Pr6N M-KL"/>
              </a:rPr>
              <a:t>みずほ情報総研株式会社</a:t>
            </a:r>
          </a:p>
          <a:p>
            <a:pPr marL="12700">
              <a:lnSpc>
                <a:spcPct val="100000"/>
              </a:lnSpc>
            </a:pPr>
            <a:r>
              <a:rPr lang="en-US" altLang="ja-JP" sz="800" spc="20" dirty="0">
                <a:solidFill>
                  <a:srgbClr val="231F20"/>
                </a:solidFill>
                <a:latin typeface="+mn-ea"/>
                <a:cs typeface="A-OTF リュウミン Pr6N M-KL"/>
              </a:rPr>
              <a:t>【</a:t>
            </a:r>
            <a:r>
              <a:rPr lang="en-US" altLang="ja-JP" sz="800" dirty="0" err="1">
                <a:latin typeface="+mn-ea"/>
                <a:cs typeface="A-OTF リュウミン Pr6N M-KL"/>
              </a:rPr>
              <a:t>Part.Ⅴ</a:t>
            </a:r>
            <a:r>
              <a:rPr lang="en-US" altLang="ja-JP" sz="800" spc="20" dirty="0">
                <a:solidFill>
                  <a:srgbClr val="231F20"/>
                </a:solidFill>
                <a:latin typeface="+mn-ea"/>
                <a:cs typeface="A-OTF リュウミン Pr6N M-KL"/>
              </a:rPr>
              <a:t>】</a:t>
            </a:r>
            <a:r>
              <a:rPr lang="ja-JP" altLang="en-US" sz="800" spc="20" dirty="0">
                <a:solidFill>
                  <a:srgbClr val="231F20"/>
                </a:solidFill>
                <a:latin typeface="+mn-ea"/>
                <a:cs typeface="A-OTF リュウミン Pr6N M-KL"/>
              </a:rPr>
              <a:t>日々の利用における医療的ケアの提供</a:t>
            </a:r>
          </a:p>
        </p:txBody>
      </p:sp>
      <p:sp>
        <p:nvSpPr>
          <p:cNvPr id="19" name="object 11">
            <a:extLst>
              <a:ext uri="{FF2B5EF4-FFF2-40B4-BE49-F238E27FC236}">
                <a16:creationId xmlns:a16="http://schemas.microsoft.com/office/drawing/2014/main" xmlns="" id="{82C90E03-D996-4BBE-8A6A-3BD6031F8817}"/>
              </a:ext>
            </a:extLst>
          </p:cNvPr>
          <p:cNvSpPr/>
          <p:nvPr/>
        </p:nvSpPr>
        <p:spPr>
          <a:xfrm>
            <a:off x="546100" y="6859906"/>
            <a:ext cx="9524048"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sp>
        <p:nvSpPr>
          <p:cNvPr id="2" name="スライド番号プレースホルダー 1"/>
          <p:cNvSpPr>
            <a:spLocks noGrp="1"/>
          </p:cNvSpPr>
          <p:nvPr>
            <p:ph type="sldNum" sz="quarter" idx="7"/>
          </p:nvPr>
        </p:nvSpPr>
        <p:spPr/>
        <p:txBody>
          <a:bodyPr/>
          <a:lstStyle/>
          <a:p>
            <a:fld id="{B6F15528-21DE-4FAA-801E-634DDDAF4B2B}" type="slidenum">
              <a:rPr lang="en-US" altLang="ja-JP" smtClean="0"/>
              <a:pPr/>
              <a:t>70</a:t>
            </a:fld>
            <a:endParaRPr lang="ja-JP" altLang="en-US" dirty="0"/>
          </a:p>
        </p:txBody>
      </p:sp>
      <p:pic>
        <p:nvPicPr>
          <p:cNvPr id="3" name="図 2"/>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729842" y="1531443"/>
            <a:ext cx="3944710" cy="3613150"/>
          </a:xfrm>
          <a:prstGeom prst="rect">
            <a:avLst/>
          </a:prstGeom>
        </p:spPr>
      </p:pic>
    </p:spTree>
    <p:extLst>
      <p:ext uri="{BB962C8B-B14F-4D97-AF65-F5344CB8AC3E}">
        <p14:creationId xmlns:p14="http://schemas.microsoft.com/office/powerpoint/2010/main" val="55384614"/>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p:nvPr/>
        </p:nvSpPr>
        <p:spPr>
          <a:xfrm>
            <a:off x="6681777" y="864454"/>
            <a:ext cx="3140127" cy="197490"/>
          </a:xfrm>
          <a:prstGeom prst="rect">
            <a:avLst/>
          </a:prstGeom>
        </p:spPr>
        <p:txBody>
          <a:bodyPr vert="horz" wrap="square" lIns="0" tIns="12700" rIns="0" bIns="0" rtlCol="0">
            <a:spAutoFit/>
          </a:bodyPr>
          <a:lstStyle/>
          <a:p>
            <a:pPr marL="12700">
              <a:lnSpc>
                <a:spcPct val="100000"/>
              </a:lnSpc>
              <a:spcBef>
                <a:spcPts val="100"/>
              </a:spcBef>
            </a:pPr>
            <a:r>
              <a:rPr lang="ja-JP" altLang="en-US" sz="1200" b="0" dirty="0">
                <a:solidFill>
                  <a:srgbClr val="284278"/>
                </a:solidFill>
                <a:latin typeface="A-OTF リュウミン Pr6N M-KL"/>
                <a:cs typeface="A-OTF リュウミン Pr6N M-KL"/>
              </a:rPr>
              <a:t>（</a:t>
            </a:r>
            <a:r>
              <a:rPr lang="en-US" altLang="ja-JP" sz="1200" dirty="0">
                <a:solidFill>
                  <a:srgbClr val="284278"/>
                </a:solidFill>
                <a:latin typeface="A-OTF リュウミン Pr6N M-KL"/>
                <a:cs typeface="A-OTF リュウミン Pr6N M-KL"/>
              </a:rPr>
              <a:t>1</a:t>
            </a:r>
            <a:r>
              <a:rPr lang="ja-JP" altLang="en-US" sz="1200" b="0" dirty="0">
                <a:solidFill>
                  <a:srgbClr val="284278"/>
                </a:solidFill>
                <a:latin typeface="A-OTF リュウミン Pr6N M-KL"/>
                <a:cs typeface="A-OTF リュウミン Pr6N M-KL"/>
              </a:rPr>
              <a:t>）日常的な医療的ケアの提供</a:t>
            </a:r>
            <a:endParaRPr sz="1200" dirty="0">
              <a:latin typeface="A-OTF リュウミン Pr6N M-KL"/>
              <a:cs typeface="A-OTF リュウミン Pr6N M-KL"/>
            </a:endParaRPr>
          </a:p>
        </p:txBody>
      </p:sp>
      <p:grpSp>
        <p:nvGrpSpPr>
          <p:cNvPr id="6" name="object 6"/>
          <p:cNvGrpSpPr/>
          <p:nvPr/>
        </p:nvGrpSpPr>
        <p:grpSpPr>
          <a:xfrm>
            <a:off x="8663" y="-90275"/>
            <a:ext cx="10066020" cy="1259205"/>
            <a:chOff x="8663" y="15233"/>
            <a:chExt cx="10066020" cy="1259205"/>
          </a:xfrm>
        </p:grpSpPr>
        <p:sp>
          <p:nvSpPr>
            <p:cNvPr id="7" name="object 7"/>
            <p:cNvSpPr/>
            <p:nvPr/>
          </p:nvSpPr>
          <p:spPr>
            <a:xfrm>
              <a:off x="5771845" y="15239"/>
              <a:ext cx="4302760" cy="701675"/>
            </a:xfrm>
            <a:custGeom>
              <a:avLst/>
              <a:gdLst/>
              <a:ahLst/>
              <a:cxnLst/>
              <a:rect l="l" t="t" r="r" b="b"/>
              <a:pathLst>
                <a:path w="4302759" h="701675">
                  <a:moveTo>
                    <a:pt x="4302582" y="529475"/>
                  </a:moveTo>
                  <a:lnTo>
                    <a:pt x="1066965" y="529475"/>
                  </a:lnTo>
                  <a:lnTo>
                    <a:pt x="597877" y="0"/>
                  </a:lnTo>
                  <a:lnTo>
                    <a:pt x="146519" y="529475"/>
                  </a:lnTo>
                  <a:lnTo>
                    <a:pt x="146088" y="529971"/>
                  </a:lnTo>
                  <a:lnTo>
                    <a:pt x="0" y="701357"/>
                  </a:lnTo>
                  <a:lnTo>
                    <a:pt x="4302582" y="701357"/>
                  </a:lnTo>
                  <a:lnTo>
                    <a:pt x="4302582" y="529475"/>
                  </a:lnTo>
                  <a:close/>
                </a:path>
              </a:pathLst>
            </a:custGeom>
            <a:solidFill>
              <a:srgbClr val="284278"/>
            </a:solidFill>
          </p:spPr>
          <p:txBody>
            <a:bodyPr wrap="square" lIns="0" tIns="0" rIns="0" bIns="0" rtlCol="0"/>
            <a:lstStyle/>
            <a:p>
              <a:endParaRPr/>
            </a:p>
          </p:txBody>
        </p:sp>
        <p:sp>
          <p:nvSpPr>
            <p:cNvPr id="8" name="object 8"/>
            <p:cNvSpPr/>
            <p:nvPr/>
          </p:nvSpPr>
          <p:spPr>
            <a:xfrm>
              <a:off x="8663" y="15233"/>
              <a:ext cx="6361430" cy="1259205"/>
            </a:xfrm>
            <a:custGeom>
              <a:avLst/>
              <a:gdLst/>
              <a:ahLst/>
              <a:cxnLst/>
              <a:rect l="l" t="t" r="r" b="b"/>
              <a:pathLst>
                <a:path w="6361430" h="1259205">
                  <a:moveTo>
                    <a:pt x="6361074" y="0"/>
                  </a:moveTo>
                  <a:lnTo>
                    <a:pt x="0" y="0"/>
                  </a:lnTo>
                  <a:lnTo>
                    <a:pt x="0" y="1259179"/>
                  </a:lnTo>
                  <a:lnTo>
                    <a:pt x="5286997" y="1259179"/>
                  </a:lnTo>
                  <a:lnTo>
                    <a:pt x="6361074" y="0"/>
                  </a:lnTo>
                  <a:close/>
                </a:path>
              </a:pathLst>
            </a:custGeom>
            <a:solidFill>
              <a:srgbClr val="215198"/>
            </a:solidFill>
          </p:spPr>
          <p:txBody>
            <a:bodyPr wrap="square" lIns="0" tIns="0" rIns="0" bIns="0" rtlCol="0"/>
            <a:lstStyle/>
            <a:p>
              <a:endParaRPr/>
            </a:p>
          </p:txBody>
        </p:sp>
      </p:grpSp>
      <p:sp>
        <p:nvSpPr>
          <p:cNvPr id="9" name="object 9"/>
          <p:cNvSpPr txBox="1">
            <a:spLocks noGrp="1"/>
          </p:cNvSpPr>
          <p:nvPr>
            <p:ph type="title"/>
          </p:nvPr>
        </p:nvSpPr>
        <p:spPr>
          <a:xfrm>
            <a:off x="1356846" y="472783"/>
            <a:ext cx="4144307" cy="659155"/>
          </a:xfrm>
          <a:prstGeom prst="rect">
            <a:avLst/>
          </a:prstGeom>
        </p:spPr>
        <p:txBody>
          <a:bodyPr vert="horz" wrap="square" lIns="0" tIns="12700" rIns="0" bIns="0" rtlCol="0">
            <a:spAutoFit/>
          </a:bodyPr>
          <a:lstStyle/>
          <a:p>
            <a:pPr marL="12700">
              <a:lnSpc>
                <a:spcPct val="100000"/>
              </a:lnSpc>
              <a:spcBef>
                <a:spcPts val="100"/>
              </a:spcBef>
            </a:pPr>
            <a:r>
              <a:rPr lang="ja-JP" altLang="en-US" sz="2400" b="0" i="0" dirty="0">
                <a:latin typeface="A-OTF リュウミン Pr6N M-KL"/>
                <a:cs typeface="A-OTF リュウミン Pr6N M-KL"/>
              </a:rPr>
              <a:t>家族・学校等からの聞き取り</a:t>
            </a:r>
            <a:r>
              <a:rPr lang="en-US" altLang="ja-JP" sz="2400" b="0" i="0" dirty="0">
                <a:latin typeface="A-OTF リュウミン Pr6N M-KL"/>
                <a:cs typeface="A-OTF リュウミン Pr6N M-KL"/>
              </a:rPr>
              <a:t/>
            </a:r>
            <a:br>
              <a:rPr lang="en-US" altLang="ja-JP" sz="2400" b="0" i="0" dirty="0">
                <a:latin typeface="A-OTF リュウミン Pr6N M-KL"/>
                <a:cs typeface="A-OTF リュウミン Pr6N M-KL"/>
              </a:rPr>
            </a:br>
            <a:r>
              <a:rPr lang="ja-JP" altLang="en-US" sz="1800" b="0" i="0" dirty="0">
                <a:latin typeface="A-OTF リュウミン Pr6N M-KL"/>
                <a:cs typeface="A-OTF リュウミン Pr6N M-KL"/>
              </a:rPr>
              <a:t>（</a:t>
            </a:r>
            <a:r>
              <a:rPr lang="en-US" altLang="ja-JP" sz="1800" b="0" i="0" dirty="0">
                <a:latin typeface="A-OTF リュウミン Pr6N M-KL"/>
                <a:cs typeface="A-OTF リュウミン Pr6N M-KL"/>
              </a:rPr>
              <a:t>#</a:t>
            </a:r>
            <a:r>
              <a:rPr lang="ja-JP" altLang="en-US" sz="1800" b="0" i="0" dirty="0">
                <a:latin typeface="A-OTF リュウミン Pr6N M-KL"/>
                <a:cs typeface="A-OTF リュウミン Pr6N M-KL"/>
              </a:rPr>
              <a:t>連絡帳）</a:t>
            </a:r>
            <a:endParaRPr sz="2400" b="0" i="0" dirty="0">
              <a:latin typeface="A-OTF リュウミン Pr6N M-KL"/>
              <a:cs typeface="A-OTF リュウミン Pr6N M-KL"/>
            </a:endParaRPr>
          </a:p>
        </p:txBody>
      </p:sp>
      <p:sp>
        <p:nvSpPr>
          <p:cNvPr id="10" name="object 10"/>
          <p:cNvSpPr txBox="1"/>
          <p:nvPr/>
        </p:nvSpPr>
        <p:spPr>
          <a:xfrm>
            <a:off x="462483" y="310268"/>
            <a:ext cx="762000" cy="936154"/>
          </a:xfrm>
          <a:prstGeom prst="rect">
            <a:avLst/>
          </a:prstGeom>
        </p:spPr>
        <p:txBody>
          <a:bodyPr vert="horz" wrap="square" lIns="0" tIns="12700" rIns="0" bIns="0" rtlCol="0">
            <a:spAutoFit/>
          </a:bodyPr>
          <a:lstStyle/>
          <a:p>
            <a:pPr marL="12700">
              <a:lnSpc>
                <a:spcPct val="100000"/>
              </a:lnSpc>
              <a:spcBef>
                <a:spcPts val="100"/>
              </a:spcBef>
            </a:pPr>
            <a:r>
              <a:rPr sz="6000" b="0" spc="-105" dirty="0">
                <a:solidFill>
                  <a:srgbClr val="FFFFFF"/>
                </a:solidFill>
                <a:latin typeface="A-OTF リュウミン Pr6N M-KL"/>
                <a:cs typeface="A-OTF リュウミン Pr6N M-KL"/>
              </a:rPr>
              <a:t>0</a:t>
            </a:r>
            <a:r>
              <a:rPr lang="en-US" altLang="ja-JP" sz="6000" b="0" spc="-105" dirty="0">
                <a:solidFill>
                  <a:srgbClr val="FFFFFF"/>
                </a:solidFill>
                <a:latin typeface="A-OTF リュウミン Pr6N M-KL"/>
                <a:cs typeface="A-OTF リュウミン Pr6N M-KL"/>
              </a:rPr>
              <a:t>2</a:t>
            </a:r>
            <a:endParaRPr sz="6000" dirty="0">
              <a:latin typeface="A-OTF リュウミン Pr6N M-KL"/>
              <a:cs typeface="A-OTF リュウミン Pr6N M-KL"/>
            </a:endParaRPr>
          </a:p>
        </p:txBody>
      </p:sp>
      <p:sp>
        <p:nvSpPr>
          <p:cNvPr id="11" name="object 11"/>
          <p:cNvSpPr/>
          <p:nvPr/>
        </p:nvSpPr>
        <p:spPr>
          <a:xfrm>
            <a:off x="5372201" y="1266366"/>
            <a:ext cx="4711599"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grpSp>
        <p:nvGrpSpPr>
          <p:cNvPr id="12" name="object 12"/>
          <p:cNvGrpSpPr/>
          <p:nvPr/>
        </p:nvGrpSpPr>
        <p:grpSpPr>
          <a:xfrm>
            <a:off x="9099959" y="7044409"/>
            <a:ext cx="980440" cy="172085"/>
            <a:chOff x="9099959" y="7044409"/>
            <a:chExt cx="980440" cy="172085"/>
          </a:xfrm>
        </p:grpSpPr>
        <p:sp>
          <p:nvSpPr>
            <p:cNvPr id="13" name="object 13"/>
            <p:cNvSpPr/>
            <p:nvPr/>
          </p:nvSpPr>
          <p:spPr>
            <a:xfrm>
              <a:off x="9516378" y="7044409"/>
              <a:ext cx="563880" cy="172085"/>
            </a:xfrm>
            <a:custGeom>
              <a:avLst/>
              <a:gdLst/>
              <a:ahLst/>
              <a:cxnLst/>
              <a:rect l="l" t="t" r="r" b="b"/>
              <a:pathLst>
                <a:path w="563879" h="172084">
                  <a:moveTo>
                    <a:pt x="563410" y="0"/>
                  </a:moveTo>
                  <a:lnTo>
                    <a:pt x="0" y="0"/>
                  </a:lnTo>
                  <a:lnTo>
                    <a:pt x="220459" y="171475"/>
                  </a:lnTo>
                  <a:lnTo>
                    <a:pt x="563410" y="171475"/>
                  </a:lnTo>
                  <a:lnTo>
                    <a:pt x="563410" y="0"/>
                  </a:lnTo>
                  <a:close/>
                </a:path>
              </a:pathLst>
            </a:custGeom>
            <a:solidFill>
              <a:srgbClr val="284278"/>
            </a:solidFill>
          </p:spPr>
          <p:txBody>
            <a:bodyPr wrap="square" lIns="0" tIns="0" rIns="0" bIns="0" rtlCol="0"/>
            <a:lstStyle/>
            <a:p>
              <a:endParaRPr/>
            </a:p>
          </p:txBody>
        </p:sp>
        <p:sp>
          <p:nvSpPr>
            <p:cNvPr id="14" name="object 14"/>
            <p:cNvSpPr/>
            <p:nvPr/>
          </p:nvSpPr>
          <p:spPr>
            <a:xfrm>
              <a:off x="9099959" y="7044412"/>
              <a:ext cx="636905" cy="172085"/>
            </a:xfrm>
            <a:custGeom>
              <a:avLst/>
              <a:gdLst/>
              <a:ahLst/>
              <a:cxnLst/>
              <a:rect l="l" t="t" r="r" b="b"/>
              <a:pathLst>
                <a:path w="636904" h="172084">
                  <a:moveTo>
                    <a:pt x="416420" y="0"/>
                  </a:moveTo>
                  <a:lnTo>
                    <a:pt x="0" y="0"/>
                  </a:lnTo>
                  <a:lnTo>
                    <a:pt x="0" y="171462"/>
                  </a:lnTo>
                  <a:lnTo>
                    <a:pt x="636879" y="171462"/>
                  </a:lnTo>
                  <a:lnTo>
                    <a:pt x="416420" y="0"/>
                  </a:lnTo>
                  <a:close/>
                </a:path>
              </a:pathLst>
            </a:custGeom>
            <a:solidFill>
              <a:srgbClr val="231F20"/>
            </a:solidFill>
          </p:spPr>
          <p:txBody>
            <a:bodyPr wrap="square" lIns="0" tIns="0" rIns="0" bIns="0" rtlCol="0"/>
            <a:lstStyle/>
            <a:p>
              <a:endParaRPr/>
            </a:p>
          </p:txBody>
        </p:sp>
      </p:grpSp>
      <p:sp>
        <p:nvSpPr>
          <p:cNvPr id="16" name="object 2">
            <a:extLst>
              <a:ext uri="{FF2B5EF4-FFF2-40B4-BE49-F238E27FC236}">
                <a16:creationId xmlns:a16="http://schemas.microsoft.com/office/drawing/2014/main" xmlns="" id="{561CD2EF-AB4F-41A8-A37D-739685200DC5}"/>
              </a:ext>
            </a:extLst>
          </p:cNvPr>
          <p:cNvSpPr txBox="1"/>
          <p:nvPr/>
        </p:nvSpPr>
        <p:spPr>
          <a:xfrm>
            <a:off x="5372201" y="1408866"/>
            <a:ext cx="4144178" cy="2437206"/>
          </a:xfrm>
          <a:prstGeom prst="rect">
            <a:avLst/>
          </a:prstGeom>
        </p:spPr>
        <p:txBody>
          <a:bodyPr vert="horz" wrap="square" lIns="0" tIns="92075" rIns="0" bIns="0" rtlCol="0">
            <a:spAutoFit/>
          </a:bodyPr>
          <a:lstStyle/>
          <a:p>
            <a:pPr marL="12700">
              <a:lnSpc>
                <a:spcPct val="100000"/>
              </a:lnSpc>
              <a:spcBef>
                <a:spcPts val="725"/>
              </a:spcBef>
            </a:pPr>
            <a:r>
              <a:rPr lang="ja-JP" altLang="en-US" sz="1800" b="1" dirty="0">
                <a:solidFill>
                  <a:srgbClr val="EF4136"/>
                </a:solidFill>
                <a:latin typeface="A-OTF リュウミン Pr6N EB-KL"/>
                <a:cs typeface="A-OTF リュウミン Pr6N EB-KL"/>
              </a:rPr>
              <a:t>利用日における関係者間の情報共有</a:t>
            </a:r>
            <a:r>
              <a:rPr sz="1800" b="1" dirty="0">
                <a:solidFill>
                  <a:srgbClr val="EF4136"/>
                </a:solidFill>
                <a:latin typeface="A-OTF リュウミン Pr6N EB-KL"/>
                <a:cs typeface="A-OTF リュウミン Pr6N EB-KL"/>
              </a:rPr>
              <a:t>：</a:t>
            </a:r>
            <a:endParaRPr sz="1800" dirty="0">
              <a:latin typeface="A-OTF リュウミン Pr6N EB-KL"/>
              <a:cs typeface="A-OTF リュウミン Pr6N EB-KL"/>
            </a:endParaRPr>
          </a:p>
          <a:p>
            <a:pPr marL="12700">
              <a:lnSpc>
                <a:spcPct val="150000"/>
              </a:lnSpc>
              <a:spcBef>
                <a:spcPts val="490"/>
              </a:spcBef>
            </a:pPr>
            <a:r>
              <a:rPr lang="ja-JP" altLang="en-US" sz="1400" b="0" spc="25" dirty="0">
                <a:solidFill>
                  <a:srgbClr val="231F20"/>
                </a:solidFill>
                <a:latin typeface="A-OTF リュウミン Pr6N M-KL"/>
                <a:cs typeface="A-OTF リュウミン Pr6N M-KL"/>
              </a:rPr>
              <a:t>医療的ケア児者の前回利用時から当日までの様子について連絡帳等を用いて情報収集します。送迎時に家族と直接話をする機会がある場合には、連絡帳とあわせて聞き取りし、情報収集を行います。</a:t>
            </a:r>
          </a:p>
          <a:p>
            <a:pPr marL="12700">
              <a:lnSpc>
                <a:spcPct val="150000"/>
              </a:lnSpc>
              <a:spcBef>
                <a:spcPts val="490"/>
              </a:spcBef>
            </a:pPr>
            <a:r>
              <a:rPr lang="ja-JP" altLang="en-US" sz="1400" b="0" spc="25" dirty="0">
                <a:solidFill>
                  <a:srgbClr val="231F20"/>
                </a:solidFill>
                <a:latin typeface="A-OTF リュウミン Pr6N M-KL"/>
                <a:cs typeface="A-OTF リュウミン Pr6N M-KL"/>
              </a:rPr>
              <a:t>学校通学時には、送迎時に学校での様子についても聞き取りを行います。</a:t>
            </a:r>
          </a:p>
        </p:txBody>
      </p:sp>
      <p:sp>
        <p:nvSpPr>
          <p:cNvPr id="19" name="object 3">
            <a:extLst>
              <a:ext uri="{FF2B5EF4-FFF2-40B4-BE49-F238E27FC236}">
                <a16:creationId xmlns:a16="http://schemas.microsoft.com/office/drawing/2014/main" xmlns="" id="{3CA66334-36C4-4DF1-80EB-011B44711FCB}"/>
              </a:ext>
            </a:extLst>
          </p:cNvPr>
          <p:cNvSpPr txBox="1"/>
          <p:nvPr/>
        </p:nvSpPr>
        <p:spPr>
          <a:xfrm>
            <a:off x="559752" y="6899298"/>
            <a:ext cx="4114800" cy="462306"/>
          </a:xfrm>
          <a:prstGeom prst="rect">
            <a:avLst/>
          </a:prstGeom>
        </p:spPr>
        <p:txBody>
          <a:bodyPr vert="horz" wrap="square" lIns="0" tIns="92075" rIns="0" bIns="0" rtlCol="0">
            <a:spAutoFit/>
          </a:bodyPr>
          <a:lstStyle/>
          <a:p>
            <a:pPr marL="12700">
              <a:lnSpc>
                <a:spcPct val="100000"/>
              </a:lnSpc>
            </a:pPr>
            <a:r>
              <a:rPr lang="ja-JP" altLang="en-US" sz="800" spc="20" dirty="0">
                <a:solidFill>
                  <a:srgbClr val="231F20"/>
                </a:solidFill>
                <a:latin typeface="+mn-ea"/>
                <a:cs typeface="A-OTF リュウミン Pr6N M-KL"/>
              </a:rPr>
              <a:t>障害児通所支援事業所等における安全な医療的ケアの実施体制の構築に関する調査研究</a:t>
            </a:r>
          </a:p>
          <a:p>
            <a:pPr marL="12700">
              <a:lnSpc>
                <a:spcPct val="100000"/>
              </a:lnSpc>
            </a:pPr>
            <a:r>
              <a:rPr lang="ja-JP" altLang="en-US" sz="800" spc="20" dirty="0">
                <a:solidFill>
                  <a:srgbClr val="231F20"/>
                </a:solidFill>
                <a:latin typeface="+mn-ea"/>
                <a:cs typeface="A-OTF リュウミン Pr6N M-KL"/>
              </a:rPr>
              <a:t>みずほ情報総研株式会社</a:t>
            </a:r>
          </a:p>
          <a:p>
            <a:pPr marL="12700">
              <a:lnSpc>
                <a:spcPct val="100000"/>
              </a:lnSpc>
            </a:pPr>
            <a:r>
              <a:rPr lang="en-US" altLang="ja-JP" sz="800" spc="20" dirty="0">
                <a:solidFill>
                  <a:srgbClr val="231F20"/>
                </a:solidFill>
                <a:latin typeface="+mn-ea"/>
                <a:cs typeface="A-OTF リュウミン Pr6N M-KL"/>
              </a:rPr>
              <a:t>【</a:t>
            </a:r>
            <a:r>
              <a:rPr lang="en-US" altLang="ja-JP" sz="800" dirty="0" err="1">
                <a:latin typeface="+mn-ea"/>
                <a:cs typeface="A-OTF リュウミン Pr6N M-KL"/>
              </a:rPr>
              <a:t>Part.Ⅴ</a:t>
            </a:r>
            <a:r>
              <a:rPr lang="en-US" altLang="ja-JP" sz="800" spc="20" dirty="0">
                <a:solidFill>
                  <a:srgbClr val="231F20"/>
                </a:solidFill>
                <a:latin typeface="+mn-ea"/>
                <a:cs typeface="A-OTF リュウミン Pr6N M-KL"/>
              </a:rPr>
              <a:t>】</a:t>
            </a:r>
            <a:r>
              <a:rPr lang="ja-JP" altLang="en-US" sz="800" spc="20" dirty="0">
                <a:solidFill>
                  <a:srgbClr val="231F20"/>
                </a:solidFill>
                <a:latin typeface="+mn-ea"/>
                <a:cs typeface="A-OTF リュウミン Pr6N M-KL"/>
              </a:rPr>
              <a:t>日々の利用における医療的ケアの提供</a:t>
            </a:r>
          </a:p>
        </p:txBody>
      </p:sp>
      <p:sp>
        <p:nvSpPr>
          <p:cNvPr id="20" name="object 11">
            <a:extLst>
              <a:ext uri="{FF2B5EF4-FFF2-40B4-BE49-F238E27FC236}">
                <a16:creationId xmlns:a16="http://schemas.microsoft.com/office/drawing/2014/main" xmlns="" id="{4D395FF8-34B8-4BC0-B4B6-F6E7C36D82DE}"/>
              </a:ext>
            </a:extLst>
          </p:cNvPr>
          <p:cNvSpPr/>
          <p:nvPr/>
        </p:nvSpPr>
        <p:spPr>
          <a:xfrm>
            <a:off x="546100" y="6859906"/>
            <a:ext cx="9524048"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sp>
        <p:nvSpPr>
          <p:cNvPr id="15" name="スライド番号プレースホルダー 14"/>
          <p:cNvSpPr>
            <a:spLocks noGrp="1"/>
          </p:cNvSpPr>
          <p:nvPr>
            <p:ph type="sldNum" sz="quarter" idx="7"/>
          </p:nvPr>
        </p:nvSpPr>
        <p:spPr/>
        <p:txBody>
          <a:bodyPr/>
          <a:lstStyle/>
          <a:p>
            <a:fld id="{B6F15528-21DE-4FAA-801E-634DDDAF4B2B}" type="slidenum">
              <a:rPr lang="en-US" altLang="ja-JP" smtClean="0"/>
              <a:pPr/>
              <a:t>71</a:t>
            </a:fld>
            <a:endParaRPr lang="ja-JP" altLang="en-US" dirty="0"/>
          </a:p>
        </p:txBody>
      </p:sp>
      <p:sp>
        <p:nvSpPr>
          <p:cNvPr id="21" name="テキスト ボックス 20">
            <a:extLst>
              <a:ext uri="{FF2B5EF4-FFF2-40B4-BE49-F238E27FC236}">
                <a16:creationId xmlns:a16="http://schemas.microsoft.com/office/drawing/2014/main" xmlns="" id="{3347FCFD-4DAD-4D58-9E17-9F6B6AD0FD0D}"/>
              </a:ext>
            </a:extLst>
          </p:cNvPr>
          <p:cNvSpPr txBox="1"/>
          <p:nvPr/>
        </p:nvSpPr>
        <p:spPr>
          <a:xfrm>
            <a:off x="562149" y="6607906"/>
            <a:ext cx="3060000" cy="252000"/>
          </a:xfrm>
          <a:prstGeom prst="rect">
            <a:avLst/>
          </a:prstGeom>
          <a:noFill/>
        </p:spPr>
        <p:txBody>
          <a:bodyPr wrap="square" rtlCol="0">
            <a:spAutoFit/>
          </a:bodyPr>
          <a:lstStyle/>
          <a:p>
            <a:r>
              <a:rPr lang="ja-JP" altLang="en-US" sz="1000" dirty="0"/>
              <a:t>資料提供：</a:t>
            </a:r>
            <a:r>
              <a:rPr lang="en-US" altLang="ja-JP" sz="1000" dirty="0"/>
              <a:t>NPO</a:t>
            </a:r>
            <a:r>
              <a:rPr lang="ja-JP" altLang="en-US" sz="1000" dirty="0"/>
              <a:t>法人あい</a:t>
            </a:r>
            <a:r>
              <a:rPr lang="ja-JP" altLang="en-US" sz="1000" dirty="0" err="1"/>
              <a:t>けあ</a:t>
            </a:r>
            <a:endParaRPr kumimoji="1" lang="en-US" altLang="ja-JP" sz="1000" dirty="0"/>
          </a:p>
        </p:txBody>
      </p:sp>
      <p:pic>
        <p:nvPicPr>
          <p:cNvPr id="17" name="図 16"/>
          <p:cNvPicPr>
            <a:picLocks noChangeAspect="1"/>
          </p:cNvPicPr>
          <p:nvPr/>
        </p:nvPicPr>
        <p:blipFill>
          <a:blip r:embed="rId3"/>
          <a:stretch>
            <a:fillRect/>
          </a:stretch>
        </p:blipFill>
        <p:spPr>
          <a:xfrm>
            <a:off x="652062" y="1700784"/>
            <a:ext cx="3816000" cy="4887426"/>
          </a:xfrm>
          <a:prstGeom prst="rect">
            <a:avLst/>
          </a:prstGeom>
          <a:ln>
            <a:solidFill>
              <a:schemeClr val="bg1">
                <a:lumMod val="50000"/>
              </a:schemeClr>
            </a:solidFill>
          </a:ln>
        </p:spPr>
      </p:pic>
      <p:sp>
        <p:nvSpPr>
          <p:cNvPr id="22" name="テキスト ボックス 21">
            <a:extLst>
              <a:ext uri="{FF2B5EF4-FFF2-40B4-BE49-F238E27FC236}">
                <a16:creationId xmlns:a16="http://schemas.microsoft.com/office/drawing/2014/main" xmlns="" id="{27DDCC3C-BFE6-4594-823C-632B54EA14DF}"/>
              </a:ext>
            </a:extLst>
          </p:cNvPr>
          <p:cNvSpPr txBox="1"/>
          <p:nvPr/>
        </p:nvSpPr>
        <p:spPr>
          <a:xfrm>
            <a:off x="973293" y="1300697"/>
            <a:ext cx="3173538" cy="307777"/>
          </a:xfrm>
          <a:prstGeom prst="rect">
            <a:avLst/>
          </a:prstGeom>
          <a:noFill/>
          <a:ln>
            <a:solidFill>
              <a:schemeClr val="tx1"/>
            </a:solidFill>
          </a:ln>
        </p:spPr>
        <p:txBody>
          <a:bodyPr wrap="square" rtlCol="0">
            <a:spAutoFit/>
          </a:bodyPr>
          <a:lstStyle/>
          <a:p>
            <a:pPr algn="ctr"/>
            <a:r>
              <a:rPr lang="ja-JP" altLang="en-US" sz="1400" b="1" dirty="0"/>
              <a:t>関係者間の情報共有　連絡帳の例</a:t>
            </a:r>
            <a:endParaRPr kumimoji="1" lang="ja-JP" altLang="en-US" sz="1400" b="1" dirty="0"/>
          </a:p>
        </p:txBody>
      </p:sp>
    </p:spTree>
    <p:extLst>
      <p:ext uri="{BB962C8B-B14F-4D97-AF65-F5344CB8AC3E}">
        <p14:creationId xmlns:p14="http://schemas.microsoft.com/office/powerpoint/2010/main" val="2660543899"/>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p:nvPr/>
        </p:nvSpPr>
        <p:spPr>
          <a:xfrm>
            <a:off x="6681777" y="864454"/>
            <a:ext cx="3140127" cy="197490"/>
          </a:xfrm>
          <a:prstGeom prst="rect">
            <a:avLst/>
          </a:prstGeom>
        </p:spPr>
        <p:txBody>
          <a:bodyPr vert="horz" wrap="square" lIns="0" tIns="12700" rIns="0" bIns="0" rtlCol="0">
            <a:spAutoFit/>
          </a:bodyPr>
          <a:lstStyle/>
          <a:p>
            <a:pPr marL="12700">
              <a:lnSpc>
                <a:spcPct val="100000"/>
              </a:lnSpc>
              <a:spcBef>
                <a:spcPts val="100"/>
              </a:spcBef>
            </a:pPr>
            <a:r>
              <a:rPr lang="ja-JP" altLang="en-US" sz="1200" b="0" dirty="0">
                <a:solidFill>
                  <a:srgbClr val="284278"/>
                </a:solidFill>
                <a:latin typeface="A-OTF リュウミン Pr6N M-KL"/>
                <a:cs typeface="A-OTF リュウミン Pr6N M-KL"/>
              </a:rPr>
              <a:t>（</a:t>
            </a:r>
            <a:r>
              <a:rPr lang="en-US" altLang="ja-JP" sz="1200" dirty="0">
                <a:solidFill>
                  <a:srgbClr val="284278"/>
                </a:solidFill>
                <a:latin typeface="A-OTF リュウミン Pr6N M-KL"/>
                <a:cs typeface="A-OTF リュウミン Pr6N M-KL"/>
              </a:rPr>
              <a:t>1</a:t>
            </a:r>
            <a:r>
              <a:rPr lang="ja-JP" altLang="en-US" sz="1200" b="0" dirty="0">
                <a:solidFill>
                  <a:srgbClr val="284278"/>
                </a:solidFill>
                <a:latin typeface="A-OTF リュウミン Pr6N M-KL"/>
                <a:cs typeface="A-OTF リュウミン Pr6N M-KL"/>
              </a:rPr>
              <a:t>）日常的な医療的ケアの提供</a:t>
            </a:r>
            <a:endParaRPr sz="1200" dirty="0">
              <a:latin typeface="A-OTF リュウミン Pr6N M-KL"/>
              <a:cs typeface="A-OTF リュウミン Pr6N M-KL"/>
            </a:endParaRPr>
          </a:p>
        </p:txBody>
      </p:sp>
      <p:grpSp>
        <p:nvGrpSpPr>
          <p:cNvPr id="6" name="object 6"/>
          <p:cNvGrpSpPr/>
          <p:nvPr/>
        </p:nvGrpSpPr>
        <p:grpSpPr>
          <a:xfrm>
            <a:off x="8663" y="15233"/>
            <a:ext cx="10066020" cy="1259205"/>
            <a:chOff x="8663" y="15233"/>
            <a:chExt cx="10066020" cy="1259205"/>
          </a:xfrm>
        </p:grpSpPr>
        <p:sp>
          <p:nvSpPr>
            <p:cNvPr id="7" name="object 7"/>
            <p:cNvSpPr/>
            <p:nvPr/>
          </p:nvSpPr>
          <p:spPr>
            <a:xfrm>
              <a:off x="5771845" y="15239"/>
              <a:ext cx="4302760" cy="701675"/>
            </a:xfrm>
            <a:custGeom>
              <a:avLst/>
              <a:gdLst/>
              <a:ahLst/>
              <a:cxnLst/>
              <a:rect l="l" t="t" r="r" b="b"/>
              <a:pathLst>
                <a:path w="4302759" h="701675">
                  <a:moveTo>
                    <a:pt x="4302582" y="529475"/>
                  </a:moveTo>
                  <a:lnTo>
                    <a:pt x="1066965" y="529475"/>
                  </a:lnTo>
                  <a:lnTo>
                    <a:pt x="597877" y="0"/>
                  </a:lnTo>
                  <a:lnTo>
                    <a:pt x="146519" y="529475"/>
                  </a:lnTo>
                  <a:lnTo>
                    <a:pt x="146088" y="529971"/>
                  </a:lnTo>
                  <a:lnTo>
                    <a:pt x="0" y="701357"/>
                  </a:lnTo>
                  <a:lnTo>
                    <a:pt x="4302582" y="701357"/>
                  </a:lnTo>
                  <a:lnTo>
                    <a:pt x="4302582" y="529475"/>
                  </a:lnTo>
                  <a:close/>
                </a:path>
              </a:pathLst>
            </a:custGeom>
            <a:solidFill>
              <a:srgbClr val="284278"/>
            </a:solidFill>
          </p:spPr>
          <p:txBody>
            <a:bodyPr wrap="square" lIns="0" tIns="0" rIns="0" bIns="0" rtlCol="0"/>
            <a:lstStyle/>
            <a:p>
              <a:endParaRPr/>
            </a:p>
          </p:txBody>
        </p:sp>
        <p:sp>
          <p:nvSpPr>
            <p:cNvPr id="8" name="object 8"/>
            <p:cNvSpPr/>
            <p:nvPr/>
          </p:nvSpPr>
          <p:spPr>
            <a:xfrm>
              <a:off x="8663" y="15233"/>
              <a:ext cx="6361430" cy="1259205"/>
            </a:xfrm>
            <a:custGeom>
              <a:avLst/>
              <a:gdLst/>
              <a:ahLst/>
              <a:cxnLst/>
              <a:rect l="l" t="t" r="r" b="b"/>
              <a:pathLst>
                <a:path w="6361430" h="1259205">
                  <a:moveTo>
                    <a:pt x="6361074" y="0"/>
                  </a:moveTo>
                  <a:lnTo>
                    <a:pt x="0" y="0"/>
                  </a:lnTo>
                  <a:lnTo>
                    <a:pt x="0" y="1259179"/>
                  </a:lnTo>
                  <a:lnTo>
                    <a:pt x="5286997" y="1259179"/>
                  </a:lnTo>
                  <a:lnTo>
                    <a:pt x="6361074" y="0"/>
                  </a:lnTo>
                  <a:close/>
                </a:path>
              </a:pathLst>
            </a:custGeom>
            <a:solidFill>
              <a:srgbClr val="215198"/>
            </a:solidFill>
          </p:spPr>
          <p:txBody>
            <a:bodyPr wrap="square" lIns="0" tIns="0" rIns="0" bIns="0" rtlCol="0"/>
            <a:lstStyle/>
            <a:p>
              <a:endParaRPr/>
            </a:p>
          </p:txBody>
        </p:sp>
      </p:grpSp>
      <p:sp>
        <p:nvSpPr>
          <p:cNvPr id="9" name="object 9"/>
          <p:cNvSpPr txBox="1">
            <a:spLocks noGrp="1"/>
          </p:cNvSpPr>
          <p:nvPr>
            <p:ph type="title"/>
          </p:nvPr>
        </p:nvSpPr>
        <p:spPr>
          <a:xfrm>
            <a:off x="1356846" y="419236"/>
            <a:ext cx="4144307" cy="751488"/>
          </a:xfrm>
          <a:prstGeom prst="rect">
            <a:avLst/>
          </a:prstGeom>
        </p:spPr>
        <p:txBody>
          <a:bodyPr vert="horz" wrap="square" lIns="0" tIns="12700" rIns="0" bIns="0" rtlCol="0">
            <a:spAutoFit/>
          </a:bodyPr>
          <a:lstStyle/>
          <a:p>
            <a:pPr marL="12700">
              <a:lnSpc>
                <a:spcPct val="100000"/>
              </a:lnSpc>
              <a:spcBef>
                <a:spcPts val="100"/>
              </a:spcBef>
            </a:pPr>
            <a:r>
              <a:rPr lang="ja-JP" altLang="en-US" sz="2400" b="0" i="0" dirty="0">
                <a:latin typeface="A-OTF リュウミン Pr6N M-KL"/>
                <a:cs typeface="A-OTF リュウミン Pr6N M-KL"/>
              </a:rPr>
              <a:t>日々の医療的ケア・与薬の実施と記録の作成</a:t>
            </a:r>
            <a:r>
              <a:rPr lang="ja-JP" altLang="en-US" sz="1800" b="0" i="0" dirty="0">
                <a:latin typeface="A-OTF リュウミン Pr6N M-KL"/>
                <a:cs typeface="A-OTF リュウミン Pr6N M-KL"/>
              </a:rPr>
              <a:t>（</a:t>
            </a:r>
            <a:r>
              <a:rPr lang="en-US" altLang="ja-JP" sz="1800" b="0" i="0" dirty="0">
                <a:latin typeface="A-OTF リュウミン Pr6N M-KL"/>
                <a:cs typeface="A-OTF リュウミン Pr6N M-KL"/>
              </a:rPr>
              <a:t>#</a:t>
            </a:r>
            <a:r>
              <a:rPr lang="ja-JP" altLang="en-US" sz="1800" b="0" i="0" dirty="0">
                <a:latin typeface="A-OTF リュウミン Pr6N M-KL"/>
                <a:cs typeface="A-OTF リュウミン Pr6N M-KL"/>
              </a:rPr>
              <a:t>記録）</a:t>
            </a:r>
            <a:endParaRPr sz="2400" b="0" i="0" dirty="0">
              <a:latin typeface="A-OTF リュウミン Pr6N M-KL"/>
              <a:cs typeface="A-OTF リュウミン Pr6N M-KL"/>
            </a:endParaRPr>
          </a:p>
        </p:txBody>
      </p:sp>
      <p:sp>
        <p:nvSpPr>
          <p:cNvPr id="10" name="object 10"/>
          <p:cNvSpPr txBox="1"/>
          <p:nvPr/>
        </p:nvSpPr>
        <p:spPr>
          <a:xfrm>
            <a:off x="462483" y="380450"/>
            <a:ext cx="762000" cy="936154"/>
          </a:xfrm>
          <a:prstGeom prst="rect">
            <a:avLst/>
          </a:prstGeom>
        </p:spPr>
        <p:txBody>
          <a:bodyPr vert="horz" wrap="square" lIns="0" tIns="12700" rIns="0" bIns="0" rtlCol="0">
            <a:spAutoFit/>
          </a:bodyPr>
          <a:lstStyle/>
          <a:p>
            <a:pPr marL="12700">
              <a:lnSpc>
                <a:spcPct val="100000"/>
              </a:lnSpc>
              <a:spcBef>
                <a:spcPts val="100"/>
              </a:spcBef>
            </a:pPr>
            <a:r>
              <a:rPr sz="6000" b="0" spc="-105" dirty="0">
                <a:solidFill>
                  <a:srgbClr val="FFFFFF"/>
                </a:solidFill>
                <a:latin typeface="A-OTF リュウミン Pr6N M-KL"/>
                <a:cs typeface="A-OTF リュウミン Pr6N M-KL"/>
              </a:rPr>
              <a:t>0</a:t>
            </a:r>
            <a:r>
              <a:rPr lang="en-US" altLang="ja-JP" sz="6000" b="0" spc="-105" dirty="0">
                <a:solidFill>
                  <a:srgbClr val="FFFFFF"/>
                </a:solidFill>
                <a:latin typeface="A-OTF リュウミン Pr6N M-KL"/>
                <a:cs typeface="A-OTF リュウミン Pr6N M-KL"/>
              </a:rPr>
              <a:t>3</a:t>
            </a:r>
            <a:endParaRPr sz="6000" dirty="0">
              <a:latin typeface="A-OTF リュウミン Pr6N M-KL"/>
              <a:cs typeface="A-OTF リュウミン Pr6N M-KL"/>
            </a:endParaRPr>
          </a:p>
        </p:txBody>
      </p:sp>
      <p:sp>
        <p:nvSpPr>
          <p:cNvPr id="11" name="object 11"/>
          <p:cNvSpPr/>
          <p:nvPr/>
        </p:nvSpPr>
        <p:spPr>
          <a:xfrm>
            <a:off x="5372201" y="1266366"/>
            <a:ext cx="4711599"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grpSp>
        <p:nvGrpSpPr>
          <p:cNvPr id="12" name="object 12"/>
          <p:cNvGrpSpPr/>
          <p:nvPr/>
        </p:nvGrpSpPr>
        <p:grpSpPr>
          <a:xfrm>
            <a:off x="9099959" y="7044409"/>
            <a:ext cx="980440" cy="172085"/>
            <a:chOff x="9099959" y="7044409"/>
            <a:chExt cx="980440" cy="172085"/>
          </a:xfrm>
        </p:grpSpPr>
        <p:sp>
          <p:nvSpPr>
            <p:cNvPr id="13" name="object 13"/>
            <p:cNvSpPr/>
            <p:nvPr/>
          </p:nvSpPr>
          <p:spPr>
            <a:xfrm>
              <a:off x="9516378" y="7044409"/>
              <a:ext cx="563880" cy="172085"/>
            </a:xfrm>
            <a:custGeom>
              <a:avLst/>
              <a:gdLst/>
              <a:ahLst/>
              <a:cxnLst/>
              <a:rect l="l" t="t" r="r" b="b"/>
              <a:pathLst>
                <a:path w="563879" h="172084">
                  <a:moveTo>
                    <a:pt x="563410" y="0"/>
                  </a:moveTo>
                  <a:lnTo>
                    <a:pt x="0" y="0"/>
                  </a:lnTo>
                  <a:lnTo>
                    <a:pt x="220459" y="171475"/>
                  </a:lnTo>
                  <a:lnTo>
                    <a:pt x="563410" y="171475"/>
                  </a:lnTo>
                  <a:lnTo>
                    <a:pt x="563410" y="0"/>
                  </a:lnTo>
                  <a:close/>
                </a:path>
              </a:pathLst>
            </a:custGeom>
            <a:solidFill>
              <a:srgbClr val="284278"/>
            </a:solidFill>
          </p:spPr>
          <p:txBody>
            <a:bodyPr wrap="square" lIns="0" tIns="0" rIns="0" bIns="0" rtlCol="0"/>
            <a:lstStyle/>
            <a:p>
              <a:endParaRPr/>
            </a:p>
          </p:txBody>
        </p:sp>
        <p:sp>
          <p:nvSpPr>
            <p:cNvPr id="14" name="object 14"/>
            <p:cNvSpPr/>
            <p:nvPr/>
          </p:nvSpPr>
          <p:spPr>
            <a:xfrm>
              <a:off x="9099959" y="7044412"/>
              <a:ext cx="636905" cy="172085"/>
            </a:xfrm>
            <a:custGeom>
              <a:avLst/>
              <a:gdLst/>
              <a:ahLst/>
              <a:cxnLst/>
              <a:rect l="l" t="t" r="r" b="b"/>
              <a:pathLst>
                <a:path w="636904" h="172084">
                  <a:moveTo>
                    <a:pt x="416420" y="0"/>
                  </a:moveTo>
                  <a:lnTo>
                    <a:pt x="0" y="0"/>
                  </a:lnTo>
                  <a:lnTo>
                    <a:pt x="0" y="171462"/>
                  </a:lnTo>
                  <a:lnTo>
                    <a:pt x="636879" y="171462"/>
                  </a:lnTo>
                  <a:lnTo>
                    <a:pt x="416420" y="0"/>
                  </a:lnTo>
                  <a:close/>
                </a:path>
              </a:pathLst>
            </a:custGeom>
            <a:solidFill>
              <a:srgbClr val="231F20"/>
            </a:solidFill>
          </p:spPr>
          <p:txBody>
            <a:bodyPr wrap="square" lIns="0" tIns="0" rIns="0" bIns="0" rtlCol="0"/>
            <a:lstStyle/>
            <a:p>
              <a:endParaRPr/>
            </a:p>
          </p:txBody>
        </p:sp>
      </p:grpSp>
      <p:sp>
        <p:nvSpPr>
          <p:cNvPr id="16" name="object 2">
            <a:extLst>
              <a:ext uri="{FF2B5EF4-FFF2-40B4-BE49-F238E27FC236}">
                <a16:creationId xmlns:a16="http://schemas.microsoft.com/office/drawing/2014/main" xmlns="" id="{561CD2EF-AB4F-41A8-A37D-739685200DC5}"/>
              </a:ext>
            </a:extLst>
          </p:cNvPr>
          <p:cNvSpPr txBox="1"/>
          <p:nvPr/>
        </p:nvSpPr>
        <p:spPr>
          <a:xfrm>
            <a:off x="5372201" y="1369265"/>
            <a:ext cx="4144178" cy="1754006"/>
          </a:xfrm>
          <a:prstGeom prst="rect">
            <a:avLst/>
          </a:prstGeom>
        </p:spPr>
        <p:txBody>
          <a:bodyPr vert="horz" wrap="square" lIns="0" tIns="92075" rIns="0" bIns="0" rtlCol="0">
            <a:spAutoFit/>
          </a:bodyPr>
          <a:lstStyle/>
          <a:p>
            <a:pPr marL="12700">
              <a:lnSpc>
                <a:spcPct val="100000"/>
              </a:lnSpc>
              <a:spcBef>
                <a:spcPts val="725"/>
              </a:spcBef>
            </a:pPr>
            <a:r>
              <a:rPr lang="ja-JP" altLang="en-US" sz="1800" b="1" dirty="0">
                <a:solidFill>
                  <a:srgbClr val="EF4136"/>
                </a:solidFill>
                <a:latin typeface="A-OTF リュウミン Pr6N EB-KL"/>
                <a:cs typeface="A-OTF リュウミン Pr6N EB-KL"/>
              </a:rPr>
              <a:t>医療的ケアの実施と記録</a:t>
            </a:r>
            <a:r>
              <a:rPr sz="1800" b="1" dirty="0">
                <a:solidFill>
                  <a:srgbClr val="EF4136"/>
                </a:solidFill>
                <a:latin typeface="A-OTF リュウミン Pr6N EB-KL"/>
                <a:cs typeface="A-OTF リュウミン Pr6N EB-KL"/>
              </a:rPr>
              <a:t>：</a:t>
            </a:r>
            <a:endParaRPr sz="1800" dirty="0">
              <a:latin typeface="A-OTF リュウミン Pr6N EB-KL"/>
              <a:cs typeface="A-OTF リュウミン Pr6N EB-KL"/>
            </a:endParaRPr>
          </a:p>
          <a:p>
            <a:pPr marL="12700">
              <a:lnSpc>
                <a:spcPct val="150000"/>
              </a:lnSpc>
              <a:spcBef>
                <a:spcPts val="490"/>
              </a:spcBef>
            </a:pPr>
            <a:r>
              <a:rPr lang="ja-JP" altLang="en-US" sz="1400" b="0" spc="25" dirty="0">
                <a:solidFill>
                  <a:srgbClr val="231F20"/>
                </a:solidFill>
                <a:latin typeface="A-OTF リュウミン Pr6N M-KL"/>
                <a:cs typeface="A-OTF リュウミン Pr6N M-KL"/>
              </a:rPr>
              <a:t>事業所内における医療的ケアは、医療的ケアマニュアルをもとに実施します。実施した医療的ケアの内容は、時間帯や回数・量等を含め、バイタルデータ等とともに記録を行います。</a:t>
            </a:r>
          </a:p>
        </p:txBody>
      </p:sp>
      <p:sp>
        <p:nvSpPr>
          <p:cNvPr id="17" name="object 3">
            <a:extLst>
              <a:ext uri="{FF2B5EF4-FFF2-40B4-BE49-F238E27FC236}">
                <a16:creationId xmlns:a16="http://schemas.microsoft.com/office/drawing/2014/main" xmlns="" id="{C0EE796D-2F08-435D-8D2A-F590D34D68DD}"/>
              </a:ext>
            </a:extLst>
          </p:cNvPr>
          <p:cNvSpPr txBox="1"/>
          <p:nvPr/>
        </p:nvSpPr>
        <p:spPr>
          <a:xfrm>
            <a:off x="559752" y="6899298"/>
            <a:ext cx="4114800" cy="462306"/>
          </a:xfrm>
          <a:prstGeom prst="rect">
            <a:avLst/>
          </a:prstGeom>
        </p:spPr>
        <p:txBody>
          <a:bodyPr vert="horz" wrap="square" lIns="0" tIns="92075" rIns="0" bIns="0" rtlCol="0">
            <a:spAutoFit/>
          </a:bodyPr>
          <a:lstStyle/>
          <a:p>
            <a:pPr marL="12700">
              <a:lnSpc>
                <a:spcPct val="100000"/>
              </a:lnSpc>
            </a:pPr>
            <a:r>
              <a:rPr lang="ja-JP" altLang="en-US" sz="800" spc="20" dirty="0">
                <a:solidFill>
                  <a:srgbClr val="231F20"/>
                </a:solidFill>
                <a:latin typeface="+mn-ea"/>
                <a:cs typeface="A-OTF リュウミン Pr6N M-KL"/>
              </a:rPr>
              <a:t>障害児通所支援事業所等における安全な医療的ケアの実施体制の構築に関する調査研究</a:t>
            </a:r>
          </a:p>
          <a:p>
            <a:pPr marL="12700">
              <a:lnSpc>
                <a:spcPct val="100000"/>
              </a:lnSpc>
            </a:pPr>
            <a:r>
              <a:rPr lang="ja-JP" altLang="en-US" sz="800" spc="20" dirty="0">
                <a:solidFill>
                  <a:srgbClr val="231F20"/>
                </a:solidFill>
                <a:latin typeface="+mn-ea"/>
                <a:cs typeface="A-OTF リュウミン Pr6N M-KL"/>
              </a:rPr>
              <a:t>みずほ情報総研株式会社</a:t>
            </a:r>
          </a:p>
          <a:p>
            <a:pPr marL="12700">
              <a:lnSpc>
                <a:spcPct val="100000"/>
              </a:lnSpc>
            </a:pPr>
            <a:r>
              <a:rPr lang="en-US" altLang="ja-JP" sz="800" spc="20" dirty="0">
                <a:solidFill>
                  <a:srgbClr val="231F20"/>
                </a:solidFill>
                <a:latin typeface="+mn-ea"/>
                <a:cs typeface="A-OTF リュウミン Pr6N M-KL"/>
              </a:rPr>
              <a:t>【</a:t>
            </a:r>
            <a:r>
              <a:rPr lang="en-US" altLang="ja-JP" sz="800" dirty="0" err="1">
                <a:latin typeface="+mn-ea"/>
                <a:cs typeface="A-OTF リュウミン Pr6N M-KL"/>
              </a:rPr>
              <a:t>Part.Ⅴ</a:t>
            </a:r>
            <a:r>
              <a:rPr lang="en-US" altLang="ja-JP" sz="800" spc="20" dirty="0">
                <a:solidFill>
                  <a:srgbClr val="231F20"/>
                </a:solidFill>
                <a:latin typeface="+mn-ea"/>
                <a:cs typeface="A-OTF リュウミン Pr6N M-KL"/>
              </a:rPr>
              <a:t>】</a:t>
            </a:r>
            <a:r>
              <a:rPr lang="ja-JP" altLang="en-US" sz="800" spc="20" dirty="0">
                <a:solidFill>
                  <a:srgbClr val="231F20"/>
                </a:solidFill>
                <a:latin typeface="+mn-ea"/>
                <a:cs typeface="A-OTF リュウミン Pr6N M-KL"/>
              </a:rPr>
              <a:t>日々の利用における医療的ケアの提供</a:t>
            </a:r>
          </a:p>
        </p:txBody>
      </p:sp>
      <p:sp>
        <p:nvSpPr>
          <p:cNvPr id="19" name="object 11">
            <a:extLst>
              <a:ext uri="{FF2B5EF4-FFF2-40B4-BE49-F238E27FC236}">
                <a16:creationId xmlns:a16="http://schemas.microsoft.com/office/drawing/2014/main" xmlns="" id="{4A38C2CD-E5F3-4EF2-AF13-D9A3E674D43A}"/>
              </a:ext>
            </a:extLst>
          </p:cNvPr>
          <p:cNvSpPr/>
          <p:nvPr/>
        </p:nvSpPr>
        <p:spPr>
          <a:xfrm>
            <a:off x="546100" y="6859906"/>
            <a:ext cx="9524048"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sp>
        <p:nvSpPr>
          <p:cNvPr id="18" name="テキスト ボックス 17">
            <a:extLst>
              <a:ext uri="{FF2B5EF4-FFF2-40B4-BE49-F238E27FC236}">
                <a16:creationId xmlns:a16="http://schemas.microsoft.com/office/drawing/2014/main" xmlns="" id="{27DDCC3C-BFE6-4594-823C-632B54EA14DF}"/>
              </a:ext>
            </a:extLst>
          </p:cNvPr>
          <p:cNvSpPr txBox="1"/>
          <p:nvPr/>
        </p:nvSpPr>
        <p:spPr>
          <a:xfrm>
            <a:off x="992841" y="1850412"/>
            <a:ext cx="3173538" cy="307777"/>
          </a:xfrm>
          <a:prstGeom prst="rect">
            <a:avLst/>
          </a:prstGeom>
          <a:noFill/>
          <a:ln>
            <a:solidFill>
              <a:schemeClr val="tx1"/>
            </a:solidFill>
          </a:ln>
        </p:spPr>
        <p:txBody>
          <a:bodyPr wrap="square" rtlCol="0">
            <a:spAutoFit/>
          </a:bodyPr>
          <a:lstStyle/>
          <a:p>
            <a:pPr algn="ctr"/>
            <a:r>
              <a:rPr kumimoji="1" lang="ja-JP" altLang="en-US" sz="1400" b="1" dirty="0"/>
              <a:t>医療的ケア実施記録</a:t>
            </a:r>
            <a:r>
              <a:rPr lang="ja-JP" altLang="en-US" sz="1400" b="1" dirty="0"/>
              <a:t>表</a:t>
            </a:r>
            <a:r>
              <a:rPr kumimoji="1" lang="ja-JP" altLang="en-US" sz="1400" b="1" dirty="0"/>
              <a:t>の例</a:t>
            </a:r>
          </a:p>
        </p:txBody>
      </p:sp>
      <p:sp>
        <p:nvSpPr>
          <p:cNvPr id="4" name="スライド番号プレースホルダー 3"/>
          <p:cNvSpPr>
            <a:spLocks noGrp="1"/>
          </p:cNvSpPr>
          <p:nvPr>
            <p:ph type="sldNum" sz="quarter" idx="7"/>
          </p:nvPr>
        </p:nvSpPr>
        <p:spPr/>
        <p:txBody>
          <a:bodyPr/>
          <a:lstStyle/>
          <a:p>
            <a:fld id="{B6F15528-21DE-4FAA-801E-634DDDAF4B2B}" type="slidenum">
              <a:rPr lang="en-US" altLang="ja-JP" smtClean="0"/>
              <a:pPr/>
              <a:t>72</a:t>
            </a:fld>
            <a:endParaRPr lang="ja-JP" altLang="en-US" dirty="0"/>
          </a:p>
        </p:txBody>
      </p:sp>
      <p:sp>
        <p:nvSpPr>
          <p:cNvPr id="20" name="テキスト ボックス 19">
            <a:extLst>
              <a:ext uri="{FF2B5EF4-FFF2-40B4-BE49-F238E27FC236}">
                <a16:creationId xmlns:a16="http://schemas.microsoft.com/office/drawing/2014/main" xmlns="" id="{3347FCFD-4DAD-4D58-9E17-9F6B6AD0FD0D}"/>
              </a:ext>
            </a:extLst>
          </p:cNvPr>
          <p:cNvSpPr txBox="1"/>
          <p:nvPr/>
        </p:nvSpPr>
        <p:spPr>
          <a:xfrm>
            <a:off x="165100" y="5682247"/>
            <a:ext cx="3708000" cy="252000"/>
          </a:xfrm>
          <a:prstGeom prst="rect">
            <a:avLst/>
          </a:prstGeom>
          <a:noFill/>
        </p:spPr>
        <p:txBody>
          <a:bodyPr wrap="square" rtlCol="0">
            <a:spAutoFit/>
          </a:bodyPr>
          <a:lstStyle/>
          <a:p>
            <a:r>
              <a:rPr lang="ja-JP" altLang="en-US" sz="1000" dirty="0"/>
              <a:t>資料提供：特定非営利活動法人　なかのドリーム（おでんくらぶ）</a:t>
            </a:r>
            <a:endParaRPr kumimoji="1" lang="en-US" altLang="ja-JP" sz="1000" dirty="0"/>
          </a:p>
        </p:txBody>
      </p:sp>
      <p:pic>
        <p:nvPicPr>
          <p:cNvPr id="15" name="図 14"/>
          <p:cNvPicPr>
            <a:picLocks noChangeAspect="1"/>
          </p:cNvPicPr>
          <p:nvPr/>
        </p:nvPicPr>
        <p:blipFill>
          <a:blip r:embed="rId3"/>
          <a:stretch>
            <a:fillRect/>
          </a:stretch>
        </p:blipFill>
        <p:spPr>
          <a:xfrm>
            <a:off x="254971" y="2327017"/>
            <a:ext cx="4829849" cy="3289251"/>
          </a:xfrm>
          <a:prstGeom prst="rect">
            <a:avLst/>
          </a:prstGeom>
          <a:ln>
            <a:solidFill>
              <a:schemeClr val="bg1">
                <a:lumMod val="50000"/>
              </a:schemeClr>
            </a:solidFill>
          </a:ln>
        </p:spPr>
      </p:pic>
    </p:spTree>
    <p:extLst>
      <p:ext uri="{BB962C8B-B14F-4D97-AF65-F5344CB8AC3E}">
        <p14:creationId xmlns:p14="http://schemas.microsoft.com/office/powerpoint/2010/main" val="820209301"/>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p:nvPr/>
        </p:nvSpPr>
        <p:spPr>
          <a:xfrm>
            <a:off x="6681777" y="864454"/>
            <a:ext cx="3140127" cy="197490"/>
          </a:xfrm>
          <a:prstGeom prst="rect">
            <a:avLst/>
          </a:prstGeom>
        </p:spPr>
        <p:txBody>
          <a:bodyPr vert="horz" wrap="square" lIns="0" tIns="12700" rIns="0" bIns="0" rtlCol="0">
            <a:spAutoFit/>
          </a:bodyPr>
          <a:lstStyle/>
          <a:p>
            <a:pPr marL="12700">
              <a:lnSpc>
                <a:spcPct val="100000"/>
              </a:lnSpc>
              <a:spcBef>
                <a:spcPts val="100"/>
              </a:spcBef>
            </a:pPr>
            <a:r>
              <a:rPr lang="ja-JP" altLang="en-US" sz="1200" b="0" dirty="0">
                <a:solidFill>
                  <a:srgbClr val="284278"/>
                </a:solidFill>
                <a:latin typeface="A-OTF リュウミン Pr6N M-KL"/>
                <a:cs typeface="A-OTF リュウミン Pr6N M-KL"/>
              </a:rPr>
              <a:t>（</a:t>
            </a:r>
            <a:r>
              <a:rPr lang="en-US" altLang="ja-JP" sz="1200" dirty="0">
                <a:solidFill>
                  <a:srgbClr val="284278"/>
                </a:solidFill>
                <a:latin typeface="A-OTF リュウミン Pr6N M-KL"/>
                <a:cs typeface="A-OTF リュウミン Pr6N M-KL"/>
              </a:rPr>
              <a:t>1</a:t>
            </a:r>
            <a:r>
              <a:rPr lang="ja-JP" altLang="en-US" sz="1200" b="0" dirty="0">
                <a:solidFill>
                  <a:srgbClr val="284278"/>
                </a:solidFill>
                <a:latin typeface="A-OTF リュウミン Pr6N M-KL"/>
                <a:cs typeface="A-OTF リュウミン Pr6N M-KL"/>
              </a:rPr>
              <a:t>）日常的な医療的ケアの提供</a:t>
            </a:r>
            <a:endParaRPr sz="1200" dirty="0">
              <a:latin typeface="A-OTF リュウミン Pr6N M-KL"/>
              <a:cs typeface="A-OTF リュウミン Pr6N M-KL"/>
            </a:endParaRPr>
          </a:p>
        </p:txBody>
      </p:sp>
      <p:grpSp>
        <p:nvGrpSpPr>
          <p:cNvPr id="6" name="object 6"/>
          <p:cNvGrpSpPr/>
          <p:nvPr/>
        </p:nvGrpSpPr>
        <p:grpSpPr>
          <a:xfrm>
            <a:off x="8663" y="15233"/>
            <a:ext cx="10066020" cy="1259205"/>
            <a:chOff x="8663" y="15233"/>
            <a:chExt cx="10066020" cy="1259205"/>
          </a:xfrm>
        </p:grpSpPr>
        <p:sp>
          <p:nvSpPr>
            <p:cNvPr id="7" name="object 7"/>
            <p:cNvSpPr/>
            <p:nvPr/>
          </p:nvSpPr>
          <p:spPr>
            <a:xfrm>
              <a:off x="5771845" y="15239"/>
              <a:ext cx="4302760" cy="701675"/>
            </a:xfrm>
            <a:custGeom>
              <a:avLst/>
              <a:gdLst/>
              <a:ahLst/>
              <a:cxnLst/>
              <a:rect l="l" t="t" r="r" b="b"/>
              <a:pathLst>
                <a:path w="4302759" h="701675">
                  <a:moveTo>
                    <a:pt x="4302582" y="529475"/>
                  </a:moveTo>
                  <a:lnTo>
                    <a:pt x="1066965" y="529475"/>
                  </a:lnTo>
                  <a:lnTo>
                    <a:pt x="597877" y="0"/>
                  </a:lnTo>
                  <a:lnTo>
                    <a:pt x="146519" y="529475"/>
                  </a:lnTo>
                  <a:lnTo>
                    <a:pt x="146088" y="529971"/>
                  </a:lnTo>
                  <a:lnTo>
                    <a:pt x="0" y="701357"/>
                  </a:lnTo>
                  <a:lnTo>
                    <a:pt x="4302582" y="701357"/>
                  </a:lnTo>
                  <a:lnTo>
                    <a:pt x="4302582" y="529475"/>
                  </a:lnTo>
                  <a:close/>
                </a:path>
              </a:pathLst>
            </a:custGeom>
            <a:solidFill>
              <a:srgbClr val="284278"/>
            </a:solidFill>
          </p:spPr>
          <p:txBody>
            <a:bodyPr wrap="square" lIns="0" tIns="0" rIns="0" bIns="0" rtlCol="0"/>
            <a:lstStyle/>
            <a:p>
              <a:endParaRPr/>
            </a:p>
          </p:txBody>
        </p:sp>
        <p:sp>
          <p:nvSpPr>
            <p:cNvPr id="8" name="object 8"/>
            <p:cNvSpPr/>
            <p:nvPr/>
          </p:nvSpPr>
          <p:spPr>
            <a:xfrm>
              <a:off x="8663" y="15233"/>
              <a:ext cx="6361430" cy="1259205"/>
            </a:xfrm>
            <a:custGeom>
              <a:avLst/>
              <a:gdLst/>
              <a:ahLst/>
              <a:cxnLst/>
              <a:rect l="l" t="t" r="r" b="b"/>
              <a:pathLst>
                <a:path w="6361430" h="1259205">
                  <a:moveTo>
                    <a:pt x="6361074" y="0"/>
                  </a:moveTo>
                  <a:lnTo>
                    <a:pt x="0" y="0"/>
                  </a:lnTo>
                  <a:lnTo>
                    <a:pt x="0" y="1259179"/>
                  </a:lnTo>
                  <a:lnTo>
                    <a:pt x="5286997" y="1259179"/>
                  </a:lnTo>
                  <a:lnTo>
                    <a:pt x="6361074" y="0"/>
                  </a:lnTo>
                  <a:close/>
                </a:path>
              </a:pathLst>
            </a:custGeom>
            <a:solidFill>
              <a:srgbClr val="215198"/>
            </a:solidFill>
          </p:spPr>
          <p:txBody>
            <a:bodyPr wrap="square" lIns="0" tIns="0" rIns="0" bIns="0" rtlCol="0"/>
            <a:lstStyle/>
            <a:p>
              <a:endParaRPr/>
            </a:p>
          </p:txBody>
        </p:sp>
      </p:grpSp>
      <p:sp>
        <p:nvSpPr>
          <p:cNvPr id="9" name="object 9"/>
          <p:cNvSpPr txBox="1">
            <a:spLocks noGrp="1"/>
          </p:cNvSpPr>
          <p:nvPr>
            <p:ph type="title"/>
          </p:nvPr>
        </p:nvSpPr>
        <p:spPr>
          <a:xfrm>
            <a:off x="1356846" y="419236"/>
            <a:ext cx="4144307" cy="751488"/>
          </a:xfrm>
          <a:prstGeom prst="rect">
            <a:avLst/>
          </a:prstGeom>
        </p:spPr>
        <p:txBody>
          <a:bodyPr vert="horz" wrap="square" lIns="0" tIns="12700" rIns="0" bIns="0" rtlCol="0">
            <a:spAutoFit/>
          </a:bodyPr>
          <a:lstStyle/>
          <a:p>
            <a:pPr marL="12700">
              <a:lnSpc>
                <a:spcPct val="100000"/>
              </a:lnSpc>
              <a:spcBef>
                <a:spcPts val="100"/>
              </a:spcBef>
            </a:pPr>
            <a:r>
              <a:rPr lang="ja-JP" altLang="en-US" sz="2400" b="0" i="0" dirty="0">
                <a:latin typeface="A-OTF リュウミン Pr6N M-KL"/>
                <a:cs typeface="A-OTF リュウミン Pr6N M-KL"/>
              </a:rPr>
              <a:t>医療的ケア実施者と</a:t>
            </a:r>
            <a:r>
              <a:rPr lang="en-US" altLang="ja-JP" sz="2400" b="0" i="0" dirty="0">
                <a:latin typeface="A-OTF リュウミン Pr6N M-KL"/>
                <a:cs typeface="A-OTF リュウミン Pr6N M-KL"/>
              </a:rPr>
              <a:t/>
            </a:r>
            <a:br>
              <a:rPr lang="en-US" altLang="ja-JP" sz="2400" b="0" i="0" dirty="0">
                <a:latin typeface="A-OTF リュウミン Pr6N M-KL"/>
                <a:cs typeface="A-OTF リュウミン Pr6N M-KL"/>
              </a:rPr>
            </a:br>
            <a:r>
              <a:rPr lang="ja-JP" altLang="en-US" sz="2400" b="0" i="0" dirty="0">
                <a:latin typeface="A-OTF リュウミン Pr6N M-KL"/>
                <a:cs typeface="A-OTF リュウミン Pr6N M-KL"/>
              </a:rPr>
              <a:t>他の職員間での情報共有</a:t>
            </a:r>
            <a:r>
              <a:rPr lang="ja-JP" altLang="en-US" sz="1800" b="0" i="0" dirty="0">
                <a:latin typeface="A-OTF リュウミン Pr6N M-KL"/>
                <a:cs typeface="A-OTF リュウミン Pr6N M-KL"/>
              </a:rPr>
              <a:t>（</a:t>
            </a:r>
            <a:r>
              <a:rPr lang="en-US" altLang="ja-JP" sz="1800" b="0" i="0" dirty="0">
                <a:latin typeface="A-OTF リュウミン Pr6N M-KL"/>
                <a:cs typeface="A-OTF リュウミン Pr6N M-KL"/>
              </a:rPr>
              <a:t>#</a:t>
            </a:r>
            <a:r>
              <a:rPr lang="ja-JP" altLang="en-US" sz="1800" b="0" i="0" dirty="0">
                <a:latin typeface="A-OTF リュウミン Pr6N M-KL"/>
                <a:cs typeface="A-OTF リュウミン Pr6N M-KL"/>
              </a:rPr>
              <a:t>記録）</a:t>
            </a:r>
            <a:endParaRPr sz="2400" b="0" i="0" dirty="0">
              <a:latin typeface="A-OTF リュウミン Pr6N M-KL"/>
              <a:cs typeface="A-OTF リュウミン Pr6N M-KL"/>
            </a:endParaRPr>
          </a:p>
        </p:txBody>
      </p:sp>
      <p:sp>
        <p:nvSpPr>
          <p:cNvPr id="10" name="object 10"/>
          <p:cNvSpPr txBox="1"/>
          <p:nvPr/>
        </p:nvSpPr>
        <p:spPr>
          <a:xfrm>
            <a:off x="462483" y="380450"/>
            <a:ext cx="762000" cy="936154"/>
          </a:xfrm>
          <a:prstGeom prst="rect">
            <a:avLst/>
          </a:prstGeom>
        </p:spPr>
        <p:txBody>
          <a:bodyPr vert="horz" wrap="square" lIns="0" tIns="12700" rIns="0" bIns="0" rtlCol="0">
            <a:spAutoFit/>
          </a:bodyPr>
          <a:lstStyle/>
          <a:p>
            <a:pPr marL="12700">
              <a:lnSpc>
                <a:spcPct val="100000"/>
              </a:lnSpc>
              <a:spcBef>
                <a:spcPts val="100"/>
              </a:spcBef>
            </a:pPr>
            <a:r>
              <a:rPr sz="6000" b="0" spc="-105" dirty="0">
                <a:solidFill>
                  <a:srgbClr val="FFFFFF"/>
                </a:solidFill>
                <a:latin typeface="A-OTF リュウミン Pr6N M-KL"/>
                <a:cs typeface="A-OTF リュウミン Pr6N M-KL"/>
              </a:rPr>
              <a:t>0</a:t>
            </a:r>
            <a:r>
              <a:rPr lang="en-US" altLang="ja-JP" sz="6000" spc="-105" dirty="0">
                <a:solidFill>
                  <a:srgbClr val="FFFFFF"/>
                </a:solidFill>
                <a:latin typeface="A-OTF リュウミン Pr6N M-KL"/>
                <a:cs typeface="A-OTF リュウミン Pr6N M-KL"/>
              </a:rPr>
              <a:t>4</a:t>
            </a:r>
            <a:endParaRPr sz="6000" dirty="0">
              <a:latin typeface="A-OTF リュウミン Pr6N M-KL"/>
              <a:cs typeface="A-OTF リュウミン Pr6N M-KL"/>
            </a:endParaRPr>
          </a:p>
        </p:txBody>
      </p:sp>
      <p:sp>
        <p:nvSpPr>
          <p:cNvPr id="11" name="object 11"/>
          <p:cNvSpPr/>
          <p:nvPr/>
        </p:nvSpPr>
        <p:spPr>
          <a:xfrm>
            <a:off x="5372201" y="1266366"/>
            <a:ext cx="4711599"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grpSp>
        <p:nvGrpSpPr>
          <p:cNvPr id="12" name="object 12"/>
          <p:cNvGrpSpPr/>
          <p:nvPr/>
        </p:nvGrpSpPr>
        <p:grpSpPr>
          <a:xfrm>
            <a:off x="9099959" y="7044409"/>
            <a:ext cx="980440" cy="172085"/>
            <a:chOff x="9099959" y="7044409"/>
            <a:chExt cx="980440" cy="172085"/>
          </a:xfrm>
        </p:grpSpPr>
        <p:sp>
          <p:nvSpPr>
            <p:cNvPr id="13" name="object 13"/>
            <p:cNvSpPr/>
            <p:nvPr/>
          </p:nvSpPr>
          <p:spPr>
            <a:xfrm>
              <a:off x="9516378" y="7044409"/>
              <a:ext cx="563880" cy="172085"/>
            </a:xfrm>
            <a:custGeom>
              <a:avLst/>
              <a:gdLst/>
              <a:ahLst/>
              <a:cxnLst/>
              <a:rect l="l" t="t" r="r" b="b"/>
              <a:pathLst>
                <a:path w="563879" h="172084">
                  <a:moveTo>
                    <a:pt x="563410" y="0"/>
                  </a:moveTo>
                  <a:lnTo>
                    <a:pt x="0" y="0"/>
                  </a:lnTo>
                  <a:lnTo>
                    <a:pt x="220459" y="171475"/>
                  </a:lnTo>
                  <a:lnTo>
                    <a:pt x="563410" y="171475"/>
                  </a:lnTo>
                  <a:lnTo>
                    <a:pt x="563410" y="0"/>
                  </a:lnTo>
                  <a:close/>
                </a:path>
              </a:pathLst>
            </a:custGeom>
            <a:solidFill>
              <a:srgbClr val="284278"/>
            </a:solidFill>
          </p:spPr>
          <p:txBody>
            <a:bodyPr wrap="square" lIns="0" tIns="0" rIns="0" bIns="0" rtlCol="0"/>
            <a:lstStyle/>
            <a:p>
              <a:endParaRPr/>
            </a:p>
          </p:txBody>
        </p:sp>
        <p:sp>
          <p:nvSpPr>
            <p:cNvPr id="14" name="object 14"/>
            <p:cNvSpPr/>
            <p:nvPr/>
          </p:nvSpPr>
          <p:spPr>
            <a:xfrm>
              <a:off x="9099959" y="7044412"/>
              <a:ext cx="636905" cy="172085"/>
            </a:xfrm>
            <a:custGeom>
              <a:avLst/>
              <a:gdLst/>
              <a:ahLst/>
              <a:cxnLst/>
              <a:rect l="l" t="t" r="r" b="b"/>
              <a:pathLst>
                <a:path w="636904" h="172084">
                  <a:moveTo>
                    <a:pt x="416420" y="0"/>
                  </a:moveTo>
                  <a:lnTo>
                    <a:pt x="0" y="0"/>
                  </a:lnTo>
                  <a:lnTo>
                    <a:pt x="0" y="171462"/>
                  </a:lnTo>
                  <a:lnTo>
                    <a:pt x="636879" y="171462"/>
                  </a:lnTo>
                  <a:lnTo>
                    <a:pt x="416420" y="0"/>
                  </a:lnTo>
                  <a:close/>
                </a:path>
              </a:pathLst>
            </a:custGeom>
            <a:solidFill>
              <a:srgbClr val="231F20"/>
            </a:solidFill>
          </p:spPr>
          <p:txBody>
            <a:bodyPr wrap="square" lIns="0" tIns="0" rIns="0" bIns="0" rtlCol="0"/>
            <a:lstStyle/>
            <a:p>
              <a:endParaRPr/>
            </a:p>
          </p:txBody>
        </p:sp>
      </p:grpSp>
      <p:sp>
        <p:nvSpPr>
          <p:cNvPr id="16" name="object 2">
            <a:extLst>
              <a:ext uri="{FF2B5EF4-FFF2-40B4-BE49-F238E27FC236}">
                <a16:creationId xmlns:a16="http://schemas.microsoft.com/office/drawing/2014/main" xmlns="" id="{561CD2EF-AB4F-41A8-A37D-739685200DC5}"/>
              </a:ext>
            </a:extLst>
          </p:cNvPr>
          <p:cNvSpPr txBox="1"/>
          <p:nvPr/>
        </p:nvSpPr>
        <p:spPr>
          <a:xfrm>
            <a:off x="5372201" y="1377159"/>
            <a:ext cx="4144178" cy="1043555"/>
          </a:xfrm>
          <a:prstGeom prst="rect">
            <a:avLst/>
          </a:prstGeom>
        </p:spPr>
        <p:txBody>
          <a:bodyPr vert="horz" wrap="square" lIns="0" tIns="92075" rIns="0" bIns="0" rtlCol="0">
            <a:spAutoFit/>
          </a:bodyPr>
          <a:lstStyle/>
          <a:p>
            <a:pPr marL="12700">
              <a:lnSpc>
                <a:spcPct val="100000"/>
              </a:lnSpc>
              <a:spcBef>
                <a:spcPts val="725"/>
              </a:spcBef>
            </a:pPr>
            <a:r>
              <a:rPr lang="ja-JP" altLang="en-US" sz="1800" b="1" dirty="0">
                <a:solidFill>
                  <a:srgbClr val="EF4136"/>
                </a:solidFill>
                <a:latin typeface="A-OTF リュウミン Pr6N EB-KL"/>
                <a:cs typeface="A-OTF リュウミン Pr6N EB-KL"/>
              </a:rPr>
              <a:t>事業所スタッフとの情報共有</a:t>
            </a:r>
            <a:r>
              <a:rPr sz="1800" b="1" dirty="0">
                <a:solidFill>
                  <a:srgbClr val="EF4136"/>
                </a:solidFill>
                <a:latin typeface="A-OTF リュウミン Pr6N EB-KL"/>
                <a:cs typeface="A-OTF リュウミン Pr6N EB-KL"/>
              </a:rPr>
              <a:t>：</a:t>
            </a:r>
            <a:endParaRPr sz="1800" dirty="0">
              <a:latin typeface="A-OTF リュウミン Pr6N EB-KL"/>
              <a:cs typeface="A-OTF リュウミン Pr6N EB-KL"/>
            </a:endParaRPr>
          </a:p>
          <a:p>
            <a:pPr marL="12700">
              <a:lnSpc>
                <a:spcPct val="150000"/>
              </a:lnSpc>
              <a:spcBef>
                <a:spcPts val="490"/>
              </a:spcBef>
            </a:pPr>
            <a:r>
              <a:rPr lang="ja-JP" altLang="en-US" sz="1400" b="0" spc="25" dirty="0">
                <a:solidFill>
                  <a:srgbClr val="231F20"/>
                </a:solidFill>
                <a:latin typeface="A-OTF リュウミン Pr6N M-KL"/>
                <a:cs typeface="A-OTF リュウミン Pr6N M-KL"/>
              </a:rPr>
              <a:t>事業所内での口頭での申し送りのほか、日々の医療的ケアの内容は、記録をもって情報共有を行います。</a:t>
            </a:r>
          </a:p>
        </p:txBody>
      </p:sp>
      <p:sp>
        <p:nvSpPr>
          <p:cNvPr id="17" name="object 3">
            <a:extLst>
              <a:ext uri="{FF2B5EF4-FFF2-40B4-BE49-F238E27FC236}">
                <a16:creationId xmlns:a16="http://schemas.microsoft.com/office/drawing/2014/main" xmlns="" id="{3FCB034A-6E31-4857-AE0D-797A89C0748F}"/>
              </a:ext>
            </a:extLst>
          </p:cNvPr>
          <p:cNvSpPr txBox="1"/>
          <p:nvPr/>
        </p:nvSpPr>
        <p:spPr>
          <a:xfrm>
            <a:off x="559752" y="6899298"/>
            <a:ext cx="4114800" cy="462306"/>
          </a:xfrm>
          <a:prstGeom prst="rect">
            <a:avLst/>
          </a:prstGeom>
        </p:spPr>
        <p:txBody>
          <a:bodyPr vert="horz" wrap="square" lIns="0" tIns="92075" rIns="0" bIns="0" rtlCol="0">
            <a:spAutoFit/>
          </a:bodyPr>
          <a:lstStyle/>
          <a:p>
            <a:pPr marL="12700">
              <a:lnSpc>
                <a:spcPct val="100000"/>
              </a:lnSpc>
            </a:pPr>
            <a:r>
              <a:rPr lang="ja-JP" altLang="en-US" sz="800" spc="20" dirty="0">
                <a:solidFill>
                  <a:srgbClr val="231F20"/>
                </a:solidFill>
                <a:latin typeface="+mn-ea"/>
                <a:cs typeface="A-OTF リュウミン Pr6N M-KL"/>
              </a:rPr>
              <a:t>障害児通所支援事業所等における安全な医療的ケアの実施体制の構築に関する調査研究</a:t>
            </a:r>
          </a:p>
          <a:p>
            <a:pPr marL="12700">
              <a:lnSpc>
                <a:spcPct val="100000"/>
              </a:lnSpc>
            </a:pPr>
            <a:r>
              <a:rPr lang="ja-JP" altLang="en-US" sz="800" spc="20" dirty="0">
                <a:solidFill>
                  <a:srgbClr val="231F20"/>
                </a:solidFill>
                <a:latin typeface="+mn-ea"/>
                <a:cs typeface="A-OTF リュウミン Pr6N M-KL"/>
              </a:rPr>
              <a:t>みずほ情報総研株式会社</a:t>
            </a:r>
          </a:p>
          <a:p>
            <a:pPr marL="12700">
              <a:lnSpc>
                <a:spcPct val="100000"/>
              </a:lnSpc>
            </a:pPr>
            <a:r>
              <a:rPr lang="en-US" altLang="ja-JP" sz="800" spc="20" dirty="0">
                <a:solidFill>
                  <a:srgbClr val="231F20"/>
                </a:solidFill>
                <a:latin typeface="+mn-ea"/>
                <a:cs typeface="A-OTF リュウミン Pr6N M-KL"/>
              </a:rPr>
              <a:t>【</a:t>
            </a:r>
            <a:r>
              <a:rPr lang="en-US" altLang="ja-JP" sz="800" dirty="0" err="1">
                <a:latin typeface="+mn-ea"/>
                <a:cs typeface="A-OTF リュウミン Pr6N M-KL"/>
              </a:rPr>
              <a:t>Part.Ⅴ</a:t>
            </a:r>
            <a:r>
              <a:rPr lang="en-US" altLang="ja-JP" sz="800" spc="20" dirty="0">
                <a:solidFill>
                  <a:srgbClr val="231F20"/>
                </a:solidFill>
                <a:latin typeface="+mn-ea"/>
                <a:cs typeface="A-OTF リュウミン Pr6N M-KL"/>
              </a:rPr>
              <a:t>】</a:t>
            </a:r>
            <a:r>
              <a:rPr lang="ja-JP" altLang="en-US" sz="800" spc="20" dirty="0">
                <a:solidFill>
                  <a:srgbClr val="231F20"/>
                </a:solidFill>
                <a:latin typeface="+mn-ea"/>
                <a:cs typeface="A-OTF リュウミン Pr6N M-KL"/>
              </a:rPr>
              <a:t>日々の利用における医療的ケアの提供</a:t>
            </a:r>
          </a:p>
        </p:txBody>
      </p:sp>
      <p:sp>
        <p:nvSpPr>
          <p:cNvPr id="19" name="object 11">
            <a:extLst>
              <a:ext uri="{FF2B5EF4-FFF2-40B4-BE49-F238E27FC236}">
                <a16:creationId xmlns:a16="http://schemas.microsoft.com/office/drawing/2014/main" xmlns="" id="{A9C38D54-8140-48FF-93F7-89E90FE85CAC}"/>
              </a:ext>
            </a:extLst>
          </p:cNvPr>
          <p:cNvSpPr/>
          <p:nvPr/>
        </p:nvSpPr>
        <p:spPr>
          <a:xfrm>
            <a:off x="546100" y="6859906"/>
            <a:ext cx="9524048"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sp>
        <p:nvSpPr>
          <p:cNvPr id="2" name="スライド番号プレースホルダー 1"/>
          <p:cNvSpPr>
            <a:spLocks noGrp="1"/>
          </p:cNvSpPr>
          <p:nvPr>
            <p:ph type="sldNum" sz="quarter" idx="7"/>
          </p:nvPr>
        </p:nvSpPr>
        <p:spPr/>
        <p:txBody>
          <a:bodyPr/>
          <a:lstStyle/>
          <a:p>
            <a:fld id="{B6F15528-21DE-4FAA-801E-634DDDAF4B2B}" type="slidenum">
              <a:rPr lang="en-US" altLang="ja-JP" smtClean="0"/>
              <a:pPr/>
              <a:t>73</a:t>
            </a:fld>
            <a:endParaRPr lang="ja-JP" altLang="en-US" dirty="0"/>
          </a:p>
        </p:txBody>
      </p:sp>
      <p:pic>
        <p:nvPicPr>
          <p:cNvPr id="3" name="図 2"/>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843483" y="1639655"/>
            <a:ext cx="4038600" cy="4066032"/>
          </a:xfrm>
          <a:prstGeom prst="rect">
            <a:avLst/>
          </a:prstGeom>
        </p:spPr>
      </p:pic>
    </p:spTree>
    <p:extLst>
      <p:ext uri="{BB962C8B-B14F-4D97-AF65-F5344CB8AC3E}">
        <p14:creationId xmlns:p14="http://schemas.microsoft.com/office/powerpoint/2010/main" val="3736103777"/>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p:nvPr/>
        </p:nvSpPr>
        <p:spPr>
          <a:xfrm>
            <a:off x="6681777" y="864454"/>
            <a:ext cx="3140127" cy="197490"/>
          </a:xfrm>
          <a:prstGeom prst="rect">
            <a:avLst/>
          </a:prstGeom>
        </p:spPr>
        <p:txBody>
          <a:bodyPr vert="horz" wrap="square" lIns="0" tIns="12700" rIns="0" bIns="0" rtlCol="0">
            <a:spAutoFit/>
          </a:bodyPr>
          <a:lstStyle/>
          <a:p>
            <a:pPr marL="12700">
              <a:lnSpc>
                <a:spcPct val="100000"/>
              </a:lnSpc>
              <a:spcBef>
                <a:spcPts val="100"/>
              </a:spcBef>
            </a:pPr>
            <a:r>
              <a:rPr lang="ja-JP" altLang="en-US" sz="1200" b="0" dirty="0">
                <a:solidFill>
                  <a:srgbClr val="284278"/>
                </a:solidFill>
                <a:latin typeface="A-OTF リュウミン Pr6N M-KL"/>
                <a:cs typeface="A-OTF リュウミン Pr6N M-KL"/>
              </a:rPr>
              <a:t>（</a:t>
            </a:r>
            <a:r>
              <a:rPr lang="en-US" altLang="ja-JP" sz="1200" dirty="0">
                <a:solidFill>
                  <a:srgbClr val="284278"/>
                </a:solidFill>
                <a:latin typeface="A-OTF リュウミン Pr6N M-KL"/>
                <a:cs typeface="A-OTF リュウミン Pr6N M-KL"/>
              </a:rPr>
              <a:t>1</a:t>
            </a:r>
            <a:r>
              <a:rPr lang="ja-JP" altLang="en-US" sz="1200" b="0" dirty="0">
                <a:solidFill>
                  <a:srgbClr val="284278"/>
                </a:solidFill>
                <a:latin typeface="A-OTF リュウミン Pr6N M-KL"/>
                <a:cs typeface="A-OTF リュウミン Pr6N M-KL"/>
              </a:rPr>
              <a:t>）日常的な医療的ケアの提供</a:t>
            </a:r>
            <a:endParaRPr sz="1200" dirty="0">
              <a:latin typeface="A-OTF リュウミン Pr6N M-KL"/>
              <a:cs typeface="A-OTF リュウミン Pr6N M-KL"/>
            </a:endParaRPr>
          </a:p>
        </p:txBody>
      </p:sp>
      <p:grpSp>
        <p:nvGrpSpPr>
          <p:cNvPr id="6" name="object 6"/>
          <p:cNvGrpSpPr/>
          <p:nvPr/>
        </p:nvGrpSpPr>
        <p:grpSpPr>
          <a:xfrm>
            <a:off x="8663" y="15233"/>
            <a:ext cx="10066020" cy="1259205"/>
            <a:chOff x="8663" y="15233"/>
            <a:chExt cx="10066020" cy="1259205"/>
          </a:xfrm>
        </p:grpSpPr>
        <p:sp>
          <p:nvSpPr>
            <p:cNvPr id="7" name="object 7"/>
            <p:cNvSpPr/>
            <p:nvPr/>
          </p:nvSpPr>
          <p:spPr>
            <a:xfrm>
              <a:off x="5771845" y="15239"/>
              <a:ext cx="4302760" cy="701675"/>
            </a:xfrm>
            <a:custGeom>
              <a:avLst/>
              <a:gdLst/>
              <a:ahLst/>
              <a:cxnLst/>
              <a:rect l="l" t="t" r="r" b="b"/>
              <a:pathLst>
                <a:path w="4302759" h="701675">
                  <a:moveTo>
                    <a:pt x="4302582" y="529475"/>
                  </a:moveTo>
                  <a:lnTo>
                    <a:pt x="1066965" y="529475"/>
                  </a:lnTo>
                  <a:lnTo>
                    <a:pt x="597877" y="0"/>
                  </a:lnTo>
                  <a:lnTo>
                    <a:pt x="146519" y="529475"/>
                  </a:lnTo>
                  <a:lnTo>
                    <a:pt x="146088" y="529971"/>
                  </a:lnTo>
                  <a:lnTo>
                    <a:pt x="0" y="701357"/>
                  </a:lnTo>
                  <a:lnTo>
                    <a:pt x="4302582" y="701357"/>
                  </a:lnTo>
                  <a:lnTo>
                    <a:pt x="4302582" y="529475"/>
                  </a:lnTo>
                  <a:close/>
                </a:path>
              </a:pathLst>
            </a:custGeom>
            <a:solidFill>
              <a:srgbClr val="284278"/>
            </a:solidFill>
          </p:spPr>
          <p:txBody>
            <a:bodyPr wrap="square" lIns="0" tIns="0" rIns="0" bIns="0" rtlCol="0"/>
            <a:lstStyle/>
            <a:p>
              <a:endParaRPr/>
            </a:p>
          </p:txBody>
        </p:sp>
        <p:sp>
          <p:nvSpPr>
            <p:cNvPr id="8" name="object 8"/>
            <p:cNvSpPr/>
            <p:nvPr/>
          </p:nvSpPr>
          <p:spPr>
            <a:xfrm>
              <a:off x="8663" y="15233"/>
              <a:ext cx="6361430" cy="1259205"/>
            </a:xfrm>
            <a:custGeom>
              <a:avLst/>
              <a:gdLst/>
              <a:ahLst/>
              <a:cxnLst/>
              <a:rect l="l" t="t" r="r" b="b"/>
              <a:pathLst>
                <a:path w="6361430" h="1259205">
                  <a:moveTo>
                    <a:pt x="6361074" y="0"/>
                  </a:moveTo>
                  <a:lnTo>
                    <a:pt x="0" y="0"/>
                  </a:lnTo>
                  <a:lnTo>
                    <a:pt x="0" y="1259179"/>
                  </a:lnTo>
                  <a:lnTo>
                    <a:pt x="5286997" y="1259179"/>
                  </a:lnTo>
                  <a:lnTo>
                    <a:pt x="6361074" y="0"/>
                  </a:lnTo>
                  <a:close/>
                </a:path>
              </a:pathLst>
            </a:custGeom>
            <a:solidFill>
              <a:srgbClr val="215198"/>
            </a:solidFill>
          </p:spPr>
          <p:txBody>
            <a:bodyPr wrap="square" lIns="0" tIns="0" rIns="0" bIns="0" rtlCol="0"/>
            <a:lstStyle/>
            <a:p>
              <a:endParaRPr/>
            </a:p>
          </p:txBody>
        </p:sp>
      </p:grpSp>
      <p:sp>
        <p:nvSpPr>
          <p:cNvPr id="9" name="object 9"/>
          <p:cNvSpPr txBox="1">
            <a:spLocks noGrp="1"/>
          </p:cNvSpPr>
          <p:nvPr>
            <p:ph type="title"/>
          </p:nvPr>
        </p:nvSpPr>
        <p:spPr>
          <a:xfrm>
            <a:off x="1356846" y="653056"/>
            <a:ext cx="4144307" cy="382156"/>
          </a:xfrm>
          <a:prstGeom prst="rect">
            <a:avLst/>
          </a:prstGeom>
        </p:spPr>
        <p:txBody>
          <a:bodyPr vert="horz" wrap="square" lIns="0" tIns="12700" rIns="0" bIns="0" rtlCol="0">
            <a:spAutoFit/>
          </a:bodyPr>
          <a:lstStyle/>
          <a:p>
            <a:pPr marL="12700">
              <a:lnSpc>
                <a:spcPct val="100000"/>
              </a:lnSpc>
              <a:spcBef>
                <a:spcPts val="100"/>
              </a:spcBef>
            </a:pPr>
            <a:r>
              <a:rPr lang="ja-JP" altLang="en-US" sz="2400" b="0" i="0" dirty="0">
                <a:latin typeface="A-OTF リュウミン Pr6N M-KL"/>
                <a:cs typeface="A-OTF リュウミン Pr6N M-KL"/>
              </a:rPr>
              <a:t>家族等への情報提供</a:t>
            </a:r>
            <a:r>
              <a:rPr lang="ja-JP" altLang="en-US" sz="1800" b="0" i="0" dirty="0">
                <a:latin typeface="A-OTF リュウミン Pr6N M-KL"/>
                <a:cs typeface="A-OTF リュウミン Pr6N M-KL"/>
              </a:rPr>
              <a:t>（</a:t>
            </a:r>
            <a:r>
              <a:rPr lang="en-US" altLang="ja-JP" sz="1800" b="0" i="0" dirty="0">
                <a:latin typeface="A-OTF リュウミン Pr6N M-KL"/>
                <a:cs typeface="A-OTF リュウミン Pr6N M-KL"/>
              </a:rPr>
              <a:t>#</a:t>
            </a:r>
            <a:r>
              <a:rPr lang="ja-JP" altLang="en-US" sz="1800" b="0" i="0" dirty="0">
                <a:latin typeface="A-OTF リュウミン Pr6N M-KL"/>
                <a:cs typeface="A-OTF リュウミン Pr6N M-KL"/>
              </a:rPr>
              <a:t>連絡帳）</a:t>
            </a:r>
            <a:endParaRPr sz="2400" b="0" i="0" dirty="0">
              <a:latin typeface="A-OTF リュウミン Pr6N M-KL"/>
              <a:cs typeface="A-OTF リュウミン Pr6N M-KL"/>
            </a:endParaRPr>
          </a:p>
        </p:txBody>
      </p:sp>
      <p:sp>
        <p:nvSpPr>
          <p:cNvPr id="10" name="object 10"/>
          <p:cNvSpPr txBox="1"/>
          <p:nvPr/>
        </p:nvSpPr>
        <p:spPr>
          <a:xfrm>
            <a:off x="462483" y="380450"/>
            <a:ext cx="762000" cy="936154"/>
          </a:xfrm>
          <a:prstGeom prst="rect">
            <a:avLst/>
          </a:prstGeom>
        </p:spPr>
        <p:txBody>
          <a:bodyPr vert="horz" wrap="square" lIns="0" tIns="12700" rIns="0" bIns="0" rtlCol="0">
            <a:spAutoFit/>
          </a:bodyPr>
          <a:lstStyle/>
          <a:p>
            <a:pPr marL="12700">
              <a:lnSpc>
                <a:spcPct val="100000"/>
              </a:lnSpc>
              <a:spcBef>
                <a:spcPts val="100"/>
              </a:spcBef>
            </a:pPr>
            <a:r>
              <a:rPr sz="6000" b="0" spc="-105" dirty="0">
                <a:solidFill>
                  <a:srgbClr val="FFFFFF"/>
                </a:solidFill>
                <a:latin typeface="A-OTF リュウミン Pr6N M-KL"/>
                <a:cs typeface="A-OTF リュウミン Pr6N M-KL"/>
              </a:rPr>
              <a:t>0</a:t>
            </a:r>
            <a:r>
              <a:rPr lang="en-US" altLang="ja-JP" sz="6000" b="0" spc="-105" dirty="0">
                <a:solidFill>
                  <a:srgbClr val="FFFFFF"/>
                </a:solidFill>
                <a:latin typeface="A-OTF リュウミン Pr6N M-KL"/>
                <a:cs typeface="A-OTF リュウミン Pr6N M-KL"/>
              </a:rPr>
              <a:t>5</a:t>
            </a:r>
            <a:endParaRPr sz="6000" dirty="0">
              <a:latin typeface="A-OTF リュウミン Pr6N M-KL"/>
              <a:cs typeface="A-OTF リュウミン Pr6N M-KL"/>
            </a:endParaRPr>
          </a:p>
        </p:txBody>
      </p:sp>
      <p:sp>
        <p:nvSpPr>
          <p:cNvPr id="11" name="object 11"/>
          <p:cNvSpPr/>
          <p:nvPr/>
        </p:nvSpPr>
        <p:spPr>
          <a:xfrm>
            <a:off x="5372201" y="1266366"/>
            <a:ext cx="4711599"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grpSp>
        <p:nvGrpSpPr>
          <p:cNvPr id="12" name="object 12"/>
          <p:cNvGrpSpPr/>
          <p:nvPr/>
        </p:nvGrpSpPr>
        <p:grpSpPr>
          <a:xfrm>
            <a:off x="9099959" y="7044409"/>
            <a:ext cx="980440" cy="172085"/>
            <a:chOff x="9099959" y="7044409"/>
            <a:chExt cx="980440" cy="172085"/>
          </a:xfrm>
        </p:grpSpPr>
        <p:sp>
          <p:nvSpPr>
            <p:cNvPr id="13" name="object 13"/>
            <p:cNvSpPr/>
            <p:nvPr/>
          </p:nvSpPr>
          <p:spPr>
            <a:xfrm>
              <a:off x="9516378" y="7044409"/>
              <a:ext cx="563880" cy="172085"/>
            </a:xfrm>
            <a:custGeom>
              <a:avLst/>
              <a:gdLst/>
              <a:ahLst/>
              <a:cxnLst/>
              <a:rect l="l" t="t" r="r" b="b"/>
              <a:pathLst>
                <a:path w="563879" h="172084">
                  <a:moveTo>
                    <a:pt x="563410" y="0"/>
                  </a:moveTo>
                  <a:lnTo>
                    <a:pt x="0" y="0"/>
                  </a:lnTo>
                  <a:lnTo>
                    <a:pt x="220459" y="171475"/>
                  </a:lnTo>
                  <a:lnTo>
                    <a:pt x="563410" y="171475"/>
                  </a:lnTo>
                  <a:lnTo>
                    <a:pt x="563410" y="0"/>
                  </a:lnTo>
                  <a:close/>
                </a:path>
              </a:pathLst>
            </a:custGeom>
            <a:solidFill>
              <a:srgbClr val="284278"/>
            </a:solidFill>
          </p:spPr>
          <p:txBody>
            <a:bodyPr wrap="square" lIns="0" tIns="0" rIns="0" bIns="0" rtlCol="0"/>
            <a:lstStyle/>
            <a:p>
              <a:endParaRPr/>
            </a:p>
          </p:txBody>
        </p:sp>
        <p:sp>
          <p:nvSpPr>
            <p:cNvPr id="14" name="object 14"/>
            <p:cNvSpPr/>
            <p:nvPr/>
          </p:nvSpPr>
          <p:spPr>
            <a:xfrm>
              <a:off x="9099959" y="7044412"/>
              <a:ext cx="636905" cy="172085"/>
            </a:xfrm>
            <a:custGeom>
              <a:avLst/>
              <a:gdLst/>
              <a:ahLst/>
              <a:cxnLst/>
              <a:rect l="l" t="t" r="r" b="b"/>
              <a:pathLst>
                <a:path w="636904" h="172084">
                  <a:moveTo>
                    <a:pt x="416420" y="0"/>
                  </a:moveTo>
                  <a:lnTo>
                    <a:pt x="0" y="0"/>
                  </a:lnTo>
                  <a:lnTo>
                    <a:pt x="0" y="171462"/>
                  </a:lnTo>
                  <a:lnTo>
                    <a:pt x="636879" y="171462"/>
                  </a:lnTo>
                  <a:lnTo>
                    <a:pt x="416420" y="0"/>
                  </a:lnTo>
                  <a:close/>
                </a:path>
              </a:pathLst>
            </a:custGeom>
            <a:solidFill>
              <a:srgbClr val="231F20"/>
            </a:solidFill>
          </p:spPr>
          <p:txBody>
            <a:bodyPr wrap="square" lIns="0" tIns="0" rIns="0" bIns="0" rtlCol="0"/>
            <a:lstStyle/>
            <a:p>
              <a:endParaRPr/>
            </a:p>
          </p:txBody>
        </p:sp>
      </p:grpSp>
      <p:sp>
        <p:nvSpPr>
          <p:cNvPr id="16" name="object 2">
            <a:extLst>
              <a:ext uri="{FF2B5EF4-FFF2-40B4-BE49-F238E27FC236}">
                <a16:creationId xmlns:a16="http://schemas.microsoft.com/office/drawing/2014/main" xmlns="" id="{561CD2EF-AB4F-41A8-A37D-739685200DC5}"/>
              </a:ext>
            </a:extLst>
          </p:cNvPr>
          <p:cNvSpPr txBox="1"/>
          <p:nvPr/>
        </p:nvSpPr>
        <p:spPr>
          <a:xfrm>
            <a:off x="5372201" y="1393692"/>
            <a:ext cx="4144178" cy="2437206"/>
          </a:xfrm>
          <a:prstGeom prst="rect">
            <a:avLst/>
          </a:prstGeom>
        </p:spPr>
        <p:txBody>
          <a:bodyPr vert="horz" wrap="square" lIns="0" tIns="92075" rIns="0" bIns="0" rtlCol="0">
            <a:spAutoFit/>
          </a:bodyPr>
          <a:lstStyle/>
          <a:p>
            <a:pPr marL="12700">
              <a:lnSpc>
                <a:spcPct val="100000"/>
              </a:lnSpc>
              <a:spcBef>
                <a:spcPts val="725"/>
              </a:spcBef>
            </a:pPr>
            <a:r>
              <a:rPr lang="ja-JP" altLang="en-US" b="1" dirty="0">
                <a:solidFill>
                  <a:srgbClr val="EF4136"/>
                </a:solidFill>
                <a:latin typeface="A-OTF リュウミン Pr6N EB-KL"/>
                <a:cs typeface="A-OTF リュウミン Pr6N EB-KL"/>
              </a:rPr>
              <a:t>事業所利用中の記録と家族等への</a:t>
            </a:r>
            <a:r>
              <a:rPr lang="ja-JP" altLang="en-US" sz="1800" b="1" dirty="0">
                <a:solidFill>
                  <a:srgbClr val="EF4136"/>
                </a:solidFill>
                <a:latin typeface="A-OTF リュウミン Pr6N EB-KL"/>
                <a:cs typeface="A-OTF リュウミン Pr6N EB-KL"/>
              </a:rPr>
              <a:t>共有</a:t>
            </a:r>
            <a:r>
              <a:rPr sz="1800" b="1" dirty="0">
                <a:solidFill>
                  <a:srgbClr val="EF4136"/>
                </a:solidFill>
                <a:latin typeface="A-OTF リュウミン Pr6N EB-KL"/>
                <a:cs typeface="A-OTF リュウミン Pr6N EB-KL"/>
              </a:rPr>
              <a:t>：</a:t>
            </a:r>
            <a:endParaRPr sz="1800" dirty="0">
              <a:latin typeface="A-OTF リュウミン Pr6N EB-KL"/>
              <a:cs typeface="A-OTF リュウミン Pr6N EB-KL"/>
            </a:endParaRPr>
          </a:p>
          <a:p>
            <a:pPr marL="12700">
              <a:lnSpc>
                <a:spcPct val="150000"/>
              </a:lnSpc>
              <a:spcBef>
                <a:spcPts val="490"/>
              </a:spcBef>
            </a:pPr>
            <a:r>
              <a:rPr lang="ja-JP" altLang="en-US" sz="1400" b="0" spc="25" dirty="0">
                <a:solidFill>
                  <a:srgbClr val="231F20"/>
                </a:solidFill>
                <a:latin typeface="A-OTF リュウミン Pr6N M-KL"/>
                <a:cs typeface="A-OTF リュウミン Pr6N M-KL"/>
              </a:rPr>
              <a:t>事業所利用中の利用者の様子については、送迎時に家族に口頭で伝えるほか、作成した記録をもとに連絡帳等に記載し、家族への情報共有を行います。</a:t>
            </a:r>
          </a:p>
          <a:p>
            <a:pPr marL="12700">
              <a:lnSpc>
                <a:spcPct val="150000"/>
              </a:lnSpc>
              <a:spcBef>
                <a:spcPts val="490"/>
              </a:spcBef>
            </a:pPr>
            <a:r>
              <a:rPr lang="ja-JP" altLang="en-US" sz="1400" b="0" spc="25" dirty="0">
                <a:solidFill>
                  <a:srgbClr val="231F20"/>
                </a:solidFill>
                <a:latin typeface="A-OTF リュウミン Pr6N M-KL"/>
                <a:cs typeface="A-OTF リュウミン Pr6N M-KL"/>
              </a:rPr>
              <a:t>事業所内での記録と利用者の家族との情報共有のための連絡帳を一体化し、効率化を図ることも考えられます（例：複写式の様式、クラウドサービスの利用等）。</a:t>
            </a:r>
          </a:p>
        </p:txBody>
      </p:sp>
      <p:sp>
        <p:nvSpPr>
          <p:cNvPr id="17" name="object 3">
            <a:extLst>
              <a:ext uri="{FF2B5EF4-FFF2-40B4-BE49-F238E27FC236}">
                <a16:creationId xmlns:a16="http://schemas.microsoft.com/office/drawing/2014/main" xmlns="" id="{70611E3E-D107-4407-91A0-5BBD7D5B4F83}"/>
              </a:ext>
            </a:extLst>
          </p:cNvPr>
          <p:cNvSpPr txBox="1"/>
          <p:nvPr/>
        </p:nvSpPr>
        <p:spPr>
          <a:xfrm>
            <a:off x="559752" y="6899298"/>
            <a:ext cx="4114800" cy="462306"/>
          </a:xfrm>
          <a:prstGeom prst="rect">
            <a:avLst/>
          </a:prstGeom>
        </p:spPr>
        <p:txBody>
          <a:bodyPr vert="horz" wrap="square" lIns="0" tIns="92075" rIns="0" bIns="0" rtlCol="0">
            <a:spAutoFit/>
          </a:bodyPr>
          <a:lstStyle/>
          <a:p>
            <a:pPr marL="12700">
              <a:lnSpc>
                <a:spcPct val="100000"/>
              </a:lnSpc>
            </a:pPr>
            <a:r>
              <a:rPr lang="ja-JP" altLang="en-US" sz="800" spc="20" dirty="0">
                <a:solidFill>
                  <a:srgbClr val="231F20"/>
                </a:solidFill>
                <a:latin typeface="+mn-ea"/>
                <a:cs typeface="A-OTF リュウミン Pr6N M-KL"/>
              </a:rPr>
              <a:t>障害児通所支援事業所等における安全な医療的ケアの実施体制の構築に関する調査研究</a:t>
            </a:r>
          </a:p>
          <a:p>
            <a:pPr marL="12700">
              <a:lnSpc>
                <a:spcPct val="100000"/>
              </a:lnSpc>
            </a:pPr>
            <a:r>
              <a:rPr lang="ja-JP" altLang="en-US" sz="800" spc="20" dirty="0">
                <a:solidFill>
                  <a:srgbClr val="231F20"/>
                </a:solidFill>
                <a:latin typeface="+mn-ea"/>
                <a:cs typeface="A-OTF リュウミン Pr6N M-KL"/>
              </a:rPr>
              <a:t>みずほ情報総研株式会社</a:t>
            </a:r>
          </a:p>
          <a:p>
            <a:pPr marL="12700">
              <a:lnSpc>
                <a:spcPct val="100000"/>
              </a:lnSpc>
            </a:pPr>
            <a:r>
              <a:rPr lang="en-US" altLang="ja-JP" sz="800" spc="20" dirty="0">
                <a:solidFill>
                  <a:srgbClr val="231F20"/>
                </a:solidFill>
                <a:latin typeface="+mn-ea"/>
                <a:cs typeface="A-OTF リュウミン Pr6N M-KL"/>
              </a:rPr>
              <a:t>【</a:t>
            </a:r>
            <a:r>
              <a:rPr lang="en-US" altLang="ja-JP" sz="800" dirty="0" err="1">
                <a:latin typeface="+mn-ea"/>
                <a:cs typeface="A-OTF リュウミン Pr6N M-KL"/>
              </a:rPr>
              <a:t>Part.Ⅴ</a:t>
            </a:r>
            <a:r>
              <a:rPr lang="en-US" altLang="ja-JP" sz="800" spc="20" dirty="0">
                <a:solidFill>
                  <a:srgbClr val="231F20"/>
                </a:solidFill>
                <a:latin typeface="+mn-ea"/>
                <a:cs typeface="A-OTF リュウミン Pr6N M-KL"/>
              </a:rPr>
              <a:t>】</a:t>
            </a:r>
            <a:r>
              <a:rPr lang="ja-JP" altLang="en-US" sz="800" spc="20" dirty="0">
                <a:solidFill>
                  <a:srgbClr val="231F20"/>
                </a:solidFill>
                <a:latin typeface="+mn-ea"/>
                <a:cs typeface="A-OTF リュウミン Pr6N M-KL"/>
              </a:rPr>
              <a:t>日々の利用における医療的ケアの提供</a:t>
            </a:r>
          </a:p>
        </p:txBody>
      </p:sp>
      <p:sp>
        <p:nvSpPr>
          <p:cNvPr id="19" name="object 11">
            <a:extLst>
              <a:ext uri="{FF2B5EF4-FFF2-40B4-BE49-F238E27FC236}">
                <a16:creationId xmlns:a16="http://schemas.microsoft.com/office/drawing/2014/main" xmlns="" id="{249BBB74-873F-412C-BAC4-FFA2AF27EB83}"/>
              </a:ext>
            </a:extLst>
          </p:cNvPr>
          <p:cNvSpPr/>
          <p:nvPr/>
        </p:nvSpPr>
        <p:spPr>
          <a:xfrm>
            <a:off x="546100" y="6859906"/>
            <a:ext cx="9524048"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sp>
        <p:nvSpPr>
          <p:cNvPr id="2" name="スライド番号プレースホルダー 1"/>
          <p:cNvSpPr>
            <a:spLocks noGrp="1"/>
          </p:cNvSpPr>
          <p:nvPr>
            <p:ph type="sldNum" sz="quarter" idx="7"/>
          </p:nvPr>
        </p:nvSpPr>
        <p:spPr/>
        <p:txBody>
          <a:bodyPr/>
          <a:lstStyle/>
          <a:p>
            <a:fld id="{B6F15528-21DE-4FAA-801E-634DDDAF4B2B}" type="slidenum">
              <a:rPr lang="en-US" altLang="ja-JP" smtClean="0"/>
              <a:pPr/>
              <a:t>74</a:t>
            </a:fld>
            <a:endParaRPr lang="ja-JP" altLang="en-US" dirty="0"/>
          </a:p>
        </p:txBody>
      </p:sp>
      <p:pic>
        <p:nvPicPr>
          <p:cNvPr id="3" name="図 2"/>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24414" y="1495425"/>
            <a:ext cx="4050138" cy="3985704"/>
          </a:xfrm>
          <a:prstGeom prst="rect">
            <a:avLst/>
          </a:prstGeom>
        </p:spPr>
      </p:pic>
    </p:spTree>
    <p:extLst>
      <p:ext uri="{BB962C8B-B14F-4D97-AF65-F5344CB8AC3E}">
        <p14:creationId xmlns:p14="http://schemas.microsoft.com/office/powerpoint/2010/main" val="133179641"/>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p:nvPr/>
        </p:nvSpPr>
        <p:spPr>
          <a:xfrm>
            <a:off x="6681777" y="864454"/>
            <a:ext cx="3140127" cy="197490"/>
          </a:xfrm>
          <a:prstGeom prst="rect">
            <a:avLst/>
          </a:prstGeom>
        </p:spPr>
        <p:txBody>
          <a:bodyPr vert="horz" wrap="square" lIns="0" tIns="12700" rIns="0" bIns="0" rtlCol="0">
            <a:spAutoFit/>
          </a:bodyPr>
          <a:lstStyle/>
          <a:p>
            <a:pPr marL="12700">
              <a:lnSpc>
                <a:spcPct val="100000"/>
              </a:lnSpc>
              <a:spcBef>
                <a:spcPts val="100"/>
              </a:spcBef>
            </a:pPr>
            <a:r>
              <a:rPr lang="ja-JP" altLang="en-US" sz="1200" b="0" dirty="0">
                <a:solidFill>
                  <a:srgbClr val="284278"/>
                </a:solidFill>
                <a:latin typeface="A-OTF リュウミン Pr6N M-KL"/>
                <a:cs typeface="A-OTF リュウミン Pr6N M-KL"/>
              </a:rPr>
              <a:t>（</a:t>
            </a:r>
            <a:r>
              <a:rPr lang="en-US" altLang="ja-JP" sz="1200" dirty="0">
                <a:solidFill>
                  <a:srgbClr val="284278"/>
                </a:solidFill>
                <a:latin typeface="A-OTF リュウミン Pr6N M-KL"/>
                <a:cs typeface="A-OTF リュウミン Pr6N M-KL"/>
              </a:rPr>
              <a:t>1</a:t>
            </a:r>
            <a:r>
              <a:rPr lang="ja-JP" altLang="en-US" sz="1200" b="0" dirty="0">
                <a:solidFill>
                  <a:srgbClr val="284278"/>
                </a:solidFill>
                <a:latin typeface="A-OTF リュウミン Pr6N M-KL"/>
                <a:cs typeface="A-OTF リュウミン Pr6N M-KL"/>
              </a:rPr>
              <a:t>）日常的な医療的ケアの提供</a:t>
            </a:r>
            <a:endParaRPr sz="1200" dirty="0">
              <a:latin typeface="A-OTF リュウミン Pr6N M-KL"/>
              <a:cs typeface="A-OTF リュウミン Pr6N M-KL"/>
            </a:endParaRPr>
          </a:p>
        </p:txBody>
      </p:sp>
      <p:grpSp>
        <p:nvGrpSpPr>
          <p:cNvPr id="6" name="object 6"/>
          <p:cNvGrpSpPr/>
          <p:nvPr/>
        </p:nvGrpSpPr>
        <p:grpSpPr>
          <a:xfrm>
            <a:off x="8663" y="15233"/>
            <a:ext cx="10066020" cy="1259205"/>
            <a:chOff x="8663" y="15233"/>
            <a:chExt cx="10066020" cy="1259205"/>
          </a:xfrm>
        </p:grpSpPr>
        <p:sp>
          <p:nvSpPr>
            <p:cNvPr id="7" name="object 7"/>
            <p:cNvSpPr/>
            <p:nvPr/>
          </p:nvSpPr>
          <p:spPr>
            <a:xfrm>
              <a:off x="5771845" y="15239"/>
              <a:ext cx="4302760" cy="701675"/>
            </a:xfrm>
            <a:custGeom>
              <a:avLst/>
              <a:gdLst/>
              <a:ahLst/>
              <a:cxnLst/>
              <a:rect l="l" t="t" r="r" b="b"/>
              <a:pathLst>
                <a:path w="4302759" h="701675">
                  <a:moveTo>
                    <a:pt x="4302582" y="529475"/>
                  </a:moveTo>
                  <a:lnTo>
                    <a:pt x="1066965" y="529475"/>
                  </a:lnTo>
                  <a:lnTo>
                    <a:pt x="597877" y="0"/>
                  </a:lnTo>
                  <a:lnTo>
                    <a:pt x="146519" y="529475"/>
                  </a:lnTo>
                  <a:lnTo>
                    <a:pt x="146088" y="529971"/>
                  </a:lnTo>
                  <a:lnTo>
                    <a:pt x="0" y="701357"/>
                  </a:lnTo>
                  <a:lnTo>
                    <a:pt x="4302582" y="701357"/>
                  </a:lnTo>
                  <a:lnTo>
                    <a:pt x="4302582" y="529475"/>
                  </a:lnTo>
                  <a:close/>
                </a:path>
              </a:pathLst>
            </a:custGeom>
            <a:solidFill>
              <a:srgbClr val="284278"/>
            </a:solidFill>
          </p:spPr>
          <p:txBody>
            <a:bodyPr wrap="square" lIns="0" tIns="0" rIns="0" bIns="0" rtlCol="0"/>
            <a:lstStyle/>
            <a:p>
              <a:endParaRPr/>
            </a:p>
          </p:txBody>
        </p:sp>
        <p:sp>
          <p:nvSpPr>
            <p:cNvPr id="8" name="object 8"/>
            <p:cNvSpPr/>
            <p:nvPr/>
          </p:nvSpPr>
          <p:spPr>
            <a:xfrm>
              <a:off x="8663" y="15233"/>
              <a:ext cx="6361430" cy="1259205"/>
            </a:xfrm>
            <a:custGeom>
              <a:avLst/>
              <a:gdLst/>
              <a:ahLst/>
              <a:cxnLst/>
              <a:rect l="l" t="t" r="r" b="b"/>
              <a:pathLst>
                <a:path w="6361430" h="1259205">
                  <a:moveTo>
                    <a:pt x="6361074" y="0"/>
                  </a:moveTo>
                  <a:lnTo>
                    <a:pt x="0" y="0"/>
                  </a:lnTo>
                  <a:lnTo>
                    <a:pt x="0" y="1259179"/>
                  </a:lnTo>
                  <a:lnTo>
                    <a:pt x="5286997" y="1259179"/>
                  </a:lnTo>
                  <a:lnTo>
                    <a:pt x="6361074" y="0"/>
                  </a:lnTo>
                  <a:close/>
                </a:path>
              </a:pathLst>
            </a:custGeom>
            <a:solidFill>
              <a:srgbClr val="215198"/>
            </a:solidFill>
          </p:spPr>
          <p:txBody>
            <a:bodyPr wrap="square" lIns="0" tIns="0" rIns="0" bIns="0" rtlCol="0"/>
            <a:lstStyle/>
            <a:p>
              <a:endParaRPr/>
            </a:p>
          </p:txBody>
        </p:sp>
      </p:grpSp>
      <p:sp>
        <p:nvSpPr>
          <p:cNvPr id="9" name="object 9"/>
          <p:cNvSpPr txBox="1">
            <a:spLocks noGrp="1"/>
          </p:cNvSpPr>
          <p:nvPr>
            <p:ph type="title"/>
          </p:nvPr>
        </p:nvSpPr>
        <p:spPr>
          <a:xfrm>
            <a:off x="1356846" y="459504"/>
            <a:ext cx="4144307" cy="751488"/>
          </a:xfrm>
          <a:prstGeom prst="rect">
            <a:avLst/>
          </a:prstGeom>
        </p:spPr>
        <p:txBody>
          <a:bodyPr vert="horz" wrap="square" lIns="0" tIns="12700" rIns="0" bIns="0" rtlCol="0">
            <a:spAutoFit/>
          </a:bodyPr>
          <a:lstStyle/>
          <a:p>
            <a:pPr marL="12700">
              <a:lnSpc>
                <a:spcPct val="100000"/>
              </a:lnSpc>
              <a:spcBef>
                <a:spcPts val="100"/>
              </a:spcBef>
            </a:pPr>
            <a:r>
              <a:rPr lang="ja-JP" altLang="en-US" sz="2400" b="0" i="0" dirty="0">
                <a:latin typeface="A-OTF リュウミン Pr6N M-KL"/>
                <a:cs typeface="A-OTF リュウミン Pr6N M-KL"/>
              </a:rPr>
              <a:t>医療的ケアの器材・物品等の</a:t>
            </a:r>
            <a:r>
              <a:rPr lang="en-US" altLang="ja-JP" sz="2400" b="0" i="0" dirty="0">
                <a:latin typeface="A-OTF リュウミン Pr6N M-KL"/>
                <a:cs typeface="A-OTF リュウミン Pr6N M-KL"/>
              </a:rPr>
              <a:t/>
            </a:r>
            <a:br>
              <a:rPr lang="en-US" altLang="ja-JP" sz="2400" b="0" i="0" dirty="0">
                <a:latin typeface="A-OTF リュウミン Pr6N M-KL"/>
                <a:cs typeface="A-OTF リュウミン Pr6N M-KL"/>
              </a:rPr>
            </a:br>
            <a:r>
              <a:rPr lang="ja-JP" altLang="en-US" sz="2400" b="0" i="0" dirty="0">
                <a:latin typeface="A-OTF リュウミン Pr6N M-KL"/>
                <a:cs typeface="A-OTF リュウミン Pr6N M-KL"/>
              </a:rPr>
              <a:t>取扱い</a:t>
            </a:r>
            <a:endParaRPr sz="2400" b="0" i="0" dirty="0">
              <a:latin typeface="A-OTF リュウミン Pr6N M-KL"/>
              <a:cs typeface="A-OTF リュウミン Pr6N M-KL"/>
            </a:endParaRPr>
          </a:p>
        </p:txBody>
      </p:sp>
      <p:sp>
        <p:nvSpPr>
          <p:cNvPr id="10" name="object 10"/>
          <p:cNvSpPr txBox="1"/>
          <p:nvPr/>
        </p:nvSpPr>
        <p:spPr>
          <a:xfrm>
            <a:off x="462483" y="380450"/>
            <a:ext cx="762000" cy="936154"/>
          </a:xfrm>
          <a:prstGeom prst="rect">
            <a:avLst/>
          </a:prstGeom>
        </p:spPr>
        <p:txBody>
          <a:bodyPr vert="horz" wrap="square" lIns="0" tIns="12700" rIns="0" bIns="0" rtlCol="0">
            <a:spAutoFit/>
          </a:bodyPr>
          <a:lstStyle/>
          <a:p>
            <a:pPr marL="12700">
              <a:lnSpc>
                <a:spcPct val="100000"/>
              </a:lnSpc>
              <a:spcBef>
                <a:spcPts val="100"/>
              </a:spcBef>
            </a:pPr>
            <a:r>
              <a:rPr sz="6000" b="0" spc="-105" dirty="0">
                <a:solidFill>
                  <a:srgbClr val="FFFFFF"/>
                </a:solidFill>
                <a:latin typeface="A-OTF リュウミン Pr6N M-KL"/>
                <a:cs typeface="A-OTF リュウミン Pr6N M-KL"/>
              </a:rPr>
              <a:t>0</a:t>
            </a:r>
            <a:r>
              <a:rPr lang="en-US" altLang="ja-JP" sz="6000" b="0" spc="-105" dirty="0">
                <a:solidFill>
                  <a:srgbClr val="FFFFFF"/>
                </a:solidFill>
                <a:latin typeface="A-OTF リュウミン Pr6N M-KL"/>
                <a:cs typeface="A-OTF リュウミン Pr6N M-KL"/>
              </a:rPr>
              <a:t>6</a:t>
            </a:r>
            <a:endParaRPr sz="6000" dirty="0">
              <a:latin typeface="A-OTF リュウミン Pr6N M-KL"/>
              <a:cs typeface="A-OTF リュウミン Pr6N M-KL"/>
            </a:endParaRPr>
          </a:p>
        </p:txBody>
      </p:sp>
      <p:sp>
        <p:nvSpPr>
          <p:cNvPr id="11" name="object 11"/>
          <p:cNvSpPr/>
          <p:nvPr/>
        </p:nvSpPr>
        <p:spPr>
          <a:xfrm>
            <a:off x="5372201" y="1266366"/>
            <a:ext cx="4711599"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grpSp>
        <p:nvGrpSpPr>
          <p:cNvPr id="12" name="object 12"/>
          <p:cNvGrpSpPr/>
          <p:nvPr/>
        </p:nvGrpSpPr>
        <p:grpSpPr>
          <a:xfrm>
            <a:off x="9099959" y="7044409"/>
            <a:ext cx="980440" cy="172085"/>
            <a:chOff x="9099959" y="7044409"/>
            <a:chExt cx="980440" cy="172085"/>
          </a:xfrm>
        </p:grpSpPr>
        <p:sp>
          <p:nvSpPr>
            <p:cNvPr id="13" name="object 13"/>
            <p:cNvSpPr/>
            <p:nvPr/>
          </p:nvSpPr>
          <p:spPr>
            <a:xfrm>
              <a:off x="9516378" y="7044409"/>
              <a:ext cx="563880" cy="172085"/>
            </a:xfrm>
            <a:custGeom>
              <a:avLst/>
              <a:gdLst/>
              <a:ahLst/>
              <a:cxnLst/>
              <a:rect l="l" t="t" r="r" b="b"/>
              <a:pathLst>
                <a:path w="563879" h="172084">
                  <a:moveTo>
                    <a:pt x="563410" y="0"/>
                  </a:moveTo>
                  <a:lnTo>
                    <a:pt x="0" y="0"/>
                  </a:lnTo>
                  <a:lnTo>
                    <a:pt x="220459" y="171475"/>
                  </a:lnTo>
                  <a:lnTo>
                    <a:pt x="563410" y="171475"/>
                  </a:lnTo>
                  <a:lnTo>
                    <a:pt x="563410" y="0"/>
                  </a:lnTo>
                  <a:close/>
                </a:path>
              </a:pathLst>
            </a:custGeom>
            <a:solidFill>
              <a:srgbClr val="284278"/>
            </a:solidFill>
          </p:spPr>
          <p:txBody>
            <a:bodyPr wrap="square" lIns="0" tIns="0" rIns="0" bIns="0" rtlCol="0"/>
            <a:lstStyle/>
            <a:p>
              <a:endParaRPr/>
            </a:p>
          </p:txBody>
        </p:sp>
        <p:sp>
          <p:nvSpPr>
            <p:cNvPr id="14" name="object 14"/>
            <p:cNvSpPr/>
            <p:nvPr/>
          </p:nvSpPr>
          <p:spPr>
            <a:xfrm>
              <a:off x="9099959" y="7044412"/>
              <a:ext cx="636905" cy="172085"/>
            </a:xfrm>
            <a:custGeom>
              <a:avLst/>
              <a:gdLst/>
              <a:ahLst/>
              <a:cxnLst/>
              <a:rect l="l" t="t" r="r" b="b"/>
              <a:pathLst>
                <a:path w="636904" h="172084">
                  <a:moveTo>
                    <a:pt x="416420" y="0"/>
                  </a:moveTo>
                  <a:lnTo>
                    <a:pt x="0" y="0"/>
                  </a:lnTo>
                  <a:lnTo>
                    <a:pt x="0" y="171462"/>
                  </a:lnTo>
                  <a:lnTo>
                    <a:pt x="636879" y="171462"/>
                  </a:lnTo>
                  <a:lnTo>
                    <a:pt x="416420" y="0"/>
                  </a:lnTo>
                  <a:close/>
                </a:path>
              </a:pathLst>
            </a:custGeom>
            <a:solidFill>
              <a:srgbClr val="231F20"/>
            </a:solidFill>
          </p:spPr>
          <p:txBody>
            <a:bodyPr wrap="square" lIns="0" tIns="0" rIns="0" bIns="0" rtlCol="0"/>
            <a:lstStyle/>
            <a:p>
              <a:endParaRPr/>
            </a:p>
          </p:txBody>
        </p:sp>
      </p:grpSp>
      <p:sp>
        <p:nvSpPr>
          <p:cNvPr id="16" name="object 2">
            <a:extLst>
              <a:ext uri="{FF2B5EF4-FFF2-40B4-BE49-F238E27FC236}">
                <a16:creationId xmlns:a16="http://schemas.microsoft.com/office/drawing/2014/main" xmlns="" id="{561CD2EF-AB4F-41A8-A37D-739685200DC5}"/>
              </a:ext>
            </a:extLst>
          </p:cNvPr>
          <p:cNvSpPr txBox="1"/>
          <p:nvPr/>
        </p:nvSpPr>
        <p:spPr>
          <a:xfrm>
            <a:off x="5372201" y="1438923"/>
            <a:ext cx="4144178" cy="2760371"/>
          </a:xfrm>
          <a:prstGeom prst="rect">
            <a:avLst/>
          </a:prstGeom>
        </p:spPr>
        <p:txBody>
          <a:bodyPr vert="horz" wrap="square" lIns="0" tIns="92075" rIns="0" bIns="0" rtlCol="0">
            <a:spAutoFit/>
          </a:bodyPr>
          <a:lstStyle/>
          <a:p>
            <a:pPr marL="12700">
              <a:lnSpc>
                <a:spcPct val="100000"/>
              </a:lnSpc>
              <a:spcBef>
                <a:spcPts val="725"/>
              </a:spcBef>
            </a:pPr>
            <a:r>
              <a:rPr lang="ja-JP" altLang="en-US" b="1" dirty="0">
                <a:solidFill>
                  <a:srgbClr val="EF4136"/>
                </a:solidFill>
                <a:latin typeface="A-OTF リュウミン Pr6N EB-KL"/>
                <a:cs typeface="A-OTF リュウミン Pr6N EB-KL"/>
              </a:rPr>
              <a:t>医療的ケアの器材・物品等の準備</a:t>
            </a:r>
            <a:r>
              <a:rPr sz="1800" b="1" dirty="0">
                <a:solidFill>
                  <a:srgbClr val="EF4136"/>
                </a:solidFill>
                <a:latin typeface="A-OTF リュウミン Pr6N EB-KL"/>
                <a:cs typeface="A-OTF リュウミン Pr6N EB-KL"/>
              </a:rPr>
              <a:t>：</a:t>
            </a:r>
            <a:endParaRPr sz="1800" dirty="0">
              <a:latin typeface="A-OTF リュウミン Pr6N EB-KL"/>
              <a:cs typeface="A-OTF リュウミン Pr6N EB-KL"/>
            </a:endParaRPr>
          </a:p>
          <a:p>
            <a:pPr marL="12700">
              <a:lnSpc>
                <a:spcPct val="150000"/>
              </a:lnSpc>
              <a:spcBef>
                <a:spcPts val="490"/>
              </a:spcBef>
            </a:pPr>
            <a:r>
              <a:rPr lang="ja-JP" altLang="en-US" sz="1400" b="0" spc="25" dirty="0">
                <a:solidFill>
                  <a:srgbClr val="231F20"/>
                </a:solidFill>
                <a:latin typeface="A-OTF リュウミン Pr6N M-KL"/>
                <a:cs typeface="A-OTF リュウミン Pr6N M-KL"/>
              </a:rPr>
              <a:t>医療的ケアに必要となる器材は、利用者一人ひとりで異なります。事業所において用意するものと家庭から持参してもらうものを整理し、持ち物リスト等で家庭から持参する必要があるものを共有します。</a:t>
            </a:r>
            <a:endParaRPr lang="en-US" altLang="ja-JP" sz="1400" b="0" spc="25" dirty="0">
              <a:solidFill>
                <a:srgbClr val="231F20"/>
              </a:solidFill>
              <a:latin typeface="A-OTF リュウミン Pr6N M-KL"/>
              <a:cs typeface="A-OTF リュウミン Pr6N M-KL"/>
            </a:endParaRPr>
          </a:p>
          <a:p>
            <a:pPr marL="12700">
              <a:lnSpc>
                <a:spcPct val="150000"/>
              </a:lnSpc>
              <a:spcBef>
                <a:spcPts val="490"/>
              </a:spcBef>
            </a:pPr>
            <a:r>
              <a:rPr lang="ja-JP" altLang="en-US" sz="1400" b="0" spc="25" dirty="0">
                <a:solidFill>
                  <a:srgbClr val="231F20"/>
                </a:solidFill>
                <a:latin typeface="A-OTF リュウミン Pr6N M-KL"/>
                <a:cs typeface="A-OTF リュウミン Pr6N M-KL"/>
              </a:rPr>
              <a:t>災害時等の緊急時に備え、事業所内に医療的ケアに必要となる物品の一定量の保管や機材の発電機、バッテリーなどの電源の確保も必要となります。</a:t>
            </a:r>
          </a:p>
        </p:txBody>
      </p:sp>
      <p:sp>
        <p:nvSpPr>
          <p:cNvPr id="17" name="object 3">
            <a:extLst>
              <a:ext uri="{FF2B5EF4-FFF2-40B4-BE49-F238E27FC236}">
                <a16:creationId xmlns:a16="http://schemas.microsoft.com/office/drawing/2014/main" xmlns="" id="{6C28E16B-BD4D-4A69-BEF7-A1E93CBD354C}"/>
              </a:ext>
            </a:extLst>
          </p:cNvPr>
          <p:cNvSpPr txBox="1"/>
          <p:nvPr/>
        </p:nvSpPr>
        <p:spPr>
          <a:xfrm>
            <a:off x="559752" y="6899298"/>
            <a:ext cx="4114800" cy="462306"/>
          </a:xfrm>
          <a:prstGeom prst="rect">
            <a:avLst/>
          </a:prstGeom>
        </p:spPr>
        <p:txBody>
          <a:bodyPr vert="horz" wrap="square" lIns="0" tIns="92075" rIns="0" bIns="0" rtlCol="0">
            <a:spAutoFit/>
          </a:bodyPr>
          <a:lstStyle/>
          <a:p>
            <a:pPr marL="12700">
              <a:lnSpc>
                <a:spcPct val="100000"/>
              </a:lnSpc>
            </a:pPr>
            <a:r>
              <a:rPr lang="ja-JP" altLang="en-US" sz="800" spc="20" dirty="0">
                <a:solidFill>
                  <a:srgbClr val="231F20"/>
                </a:solidFill>
                <a:latin typeface="+mn-ea"/>
                <a:cs typeface="A-OTF リュウミン Pr6N M-KL"/>
              </a:rPr>
              <a:t>障害児通所支援事業所等における安全な医療的ケアの実施体制の構築に関する調査研究</a:t>
            </a:r>
          </a:p>
          <a:p>
            <a:pPr marL="12700">
              <a:lnSpc>
                <a:spcPct val="100000"/>
              </a:lnSpc>
            </a:pPr>
            <a:r>
              <a:rPr lang="ja-JP" altLang="en-US" sz="800" spc="20" dirty="0">
                <a:solidFill>
                  <a:srgbClr val="231F20"/>
                </a:solidFill>
                <a:latin typeface="+mn-ea"/>
                <a:cs typeface="A-OTF リュウミン Pr6N M-KL"/>
              </a:rPr>
              <a:t>みずほ情報総研株式会社</a:t>
            </a:r>
          </a:p>
          <a:p>
            <a:pPr marL="12700">
              <a:lnSpc>
                <a:spcPct val="100000"/>
              </a:lnSpc>
            </a:pPr>
            <a:r>
              <a:rPr lang="en-US" altLang="ja-JP" sz="800" spc="20" dirty="0">
                <a:solidFill>
                  <a:srgbClr val="231F20"/>
                </a:solidFill>
                <a:latin typeface="+mn-ea"/>
                <a:cs typeface="A-OTF リュウミン Pr6N M-KL"/>
              </a:rPr>
              <a:t>【</a:t>
            </a:r>
            <a:r>
              <a:rPr lang="en-US" altLang="ja-JP" sz="800" dirty="0" err="1">
                <a:latin typeface="+mn-ea"/>
                <a:cs typeface="A-OTF リュウミン Pr6N M-KL"/>
              </a:rPr>
              <a:t>Part.Ⅴ</a:t>
            </a:r>
            <a:r>
              <a:rPr lang="en-US" altLang="ja-JP" sz="800" spc="20" dirty="0">
                <a:solidFill>
                  <a:srgbClr val="231F20"/>
                </a:solidFill>
                <a:latin typeface="+mn-ea"/>
                <a:cs typeface="A-OTF リュウミン Pr6N M-KL"/>
              </a:rPr>
              <a:t>】</a:t>
            </a:r>
            <a:r>
              <a:rPr lang="ja-JP" altLang="en-US" sz="800" spc="20" dirty="0">
                <a:solidFill>
                  <a:srgbClr val="231F20"/>
                </a:solidFill>
                <a:latin typeface="+mn-ea"/>
                <a:cs typeface="A-OTF リュウミン Pr6N M-KL"/>
              </a:rPr>
              <a:t>日々の利用における医療的ケアの提供</a:t>
            </a:r>
          </a:p>
        </p:txBody>
      </p:sp>
      <p:sp>
        <p:nvSpPr>
          <p:cNvPr id="19" name="object 11">
            <a:extLst>
              <a:ext uri="{FF2B5EF4-FFF2-40B4-BE49-F238E27FC236}">
                <a16:creationId xmlns:a16="http://schemas.microsoft.com/office/drawing/2014/main" xmlns="" id="{62656809-A27C-4B21-B4EE-E822547DBFD0}"/>
              </a:ext>
            </a:extLst>
          </p:cNvPr>
          <p:cNvSpPr/>
          <p:nvPr/>
        </p:nvSpPr>
        <p:spPr>
          <a:xfrm>
            <a:off x="546100" y="6859906"/>
            <a:ext cx="9524048"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sp>
        <p:nvSpPr>
          <p:cNvPr id="2" name="スライド番号プレースホルダー 1"/>
          <p:cNvSpPr>
            <a:spLocks noGrp="1"/>
          </p:cNvSpPr>
          <p:nvPr>
            <p:ph type="sldNum" sz="quarter" idx="7"/>
          </p:nvPr>
        </p:nvSpPr>
        <p:spPr/>
        <p:txBody>
          <a:bodyPr/>
          <a:lstStyle/>
          <a:p>
            <a:fld id="{B6F15528-21DE-4FAA-801E-634DDDAF4B2B}" type="slidenum">
              <a:rPr lang="en-US" altLang="ja-JP" smtClean="0"/>
              <a:pPr/>
              <a:t>75</a:t>
            </a:fld>
            <a:endParaRPr lang="ja-JP" altLang="en-US" dirty="0"/>
          </a:p>
        </p:txBody>
      </p:sp>
      <p:pic>
        <p:nvPicPr>
          <p:cNvPr id="3" name="図 2"/>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59752" y="1571625"/>
            <a:ext cx="4520248" cy="4062984"/>
          </a:xfrm>
          <a:prstGeom prst="rect">
            <a:avLst/>
          </a:prstGeom>
        </p:spPr>
      </p:pic>
    </p:spTree>
    <p:extLst>
      <p:ext uri="{BB962C8B-B14F-4D97-AF65-F5344CB8AC3E}">
        <p14:creationId xmlns:p14="http://schemas.microsoft.com/office/powerpoint/2010/main" val="779998707"/>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0" y="0"/>
            <a:ext cx="10080269" cy="7543596"/>
            <a:chOff x="0" y="0"/>
            <a:chExt cx="10080269" cy="7543596"/>
          </a:xfrm>
        </p:grpSpPr>
        <p:sp>
          <p:nvSpPr>
            <p:cNvPr id="3" name="object 3"/>
            <p:cNvSpPr/>
            <p:nvPr/>
          </p:nvSpPr>
          <p:spPr>
            <a:xfrm>
              <a:off x="0" y="0"/>
              <a:ext cx="10072278" cy="7543596"/>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9516389" y="7044409"/>
              <a:ext cx="563880" cy="172085"/>
            </a:xfrm>
            <a:custGeom>
              <a:avLst/>
              <a:gdLst/>
              <a:ahLst/>
              <a:cxnLst/>
              <a:rect l="l" t="t" r="r" b="b"/>
              <a:pathLst>
                <a:path w="563879" h="172084">
                  <a:moveTo>
                    <a:pt x="563397" y="0"/>
                  </a:moveTo>
                  <a:lnTo>
                    <a:pt x="0" y="0"/>
                  </a:lnTo>
                  <a:lnTo>
                    <a:pt x="220459" y="171475"/>
                  </a:lnTo>
                  <a:lnTo>
                    <a:pt x="563397" y="171475"/>
                  </a:lnTo>
                  <a:lnTo>
                    <a:pt x="563397" y="0"/>
                  </a:lnTo>
                  <a:close/>
                </a:path>
              </a:pathLst>
            </a:custGeom>
            <a:solidFill>
              <a:srgbClr val="284278"/>
            </a:solidFill>
          </p:spPr>
          <p:txBody>
            <a:bodyPr wrap="square" lIns="0" tIns="0" rIns="0" bIns="0" rtlCol="0"/>
            <a:lstStyle/>
            <a:p>
              <a:endParaRPr/>
            </a:p>
          </p:txBody>
        </p:sp>
        <p:sp>
          <p:nvSpPr>
            <p:cNvPr id="5" name="object 5"/>
            <p:cNvSpPr/>
            <p:nvPr/>
          </p:nvSpPr>
          <p:spPr>
            <a:xfrm>
              <a:off x="9099965" y="7044411"/>
              <a:ext cx="636905" cy="172085"/>
            </a:xfrm>
            <a:custGeom>
              <a:avLst/>
              <a:gdLst/>
              <a:ahLst/>
              <a:cxnLst/>
              <a:rect l="l" t="t" r="r" b="b"/>
              <a:pathLst>
                <a:path w="636904" h="172084">
                  <a:moveTo>
                    <a:pt x="416420" y="0"/>
                  </a:moveTo>
                  <a:lnTo>
                    <a:pt x="0" y="0"/>
                  </a:lnTo>
                  <a:lnTo>
                    <a:pt x="0" y="171462"/>
                  </a:lnTo>
                  <a:lnTo>
                    <a:pt x="636879" y="171462"/>
                  </a:lnTo>
                  <a:lnTo>
                    <a:pt x="416420" y="0"/>
                  </a:lnTo>
                  <a:close/>
                </a:path>
              </a:pathLst>
            </a:custGeom>
            <a:solidFill>
              <a:srgbClr val="231F20"/>
            </a:solidFill>
          </p:spPr>
          <p:txBody>
            <a:bodyPr wrap="square" lIns="0" tIns="0" rIns="0" bIns="0" rtlCol="0"/>
            <a:lstStyle/>
            <a:p>
              <a:endParaRPr/>
            </a:p>
          </p:txBody>
        </p:sp>
      </p:grpSp>
      <p:sp>
        <p:nvSpPr>
          <p:cNvPr id="6" name="object 6"/>
          <p:cNvSpPr txBox="1">
            <a:spLocks noGrp="1"/>
          </p:cNvSpPr>
          <p:nvPr>
            <p:ph type="title"/>
          </p:nvPr>
        </p:nvSpPr>
        <p:spPr>
          <a:xfrm>
            <a:off x="530304" y="1962204"/>
            <a:ext cx="8016796" cy="2724785"/>
          </a:xfrm>
          <a:prstGeom prst="rect">
            <a:avLst/>
          </a:prstGeom>
        </p:spPr>
        <p:txBody>
          <a:bodyPr vert="horz" wrap="square" lIns="0" tIns="189230" rIns="0" bIns="0" rtlCol="0">
            <a:spAutoFit/>
          </a:bodyPr>
          <a:lstStyle/>
          <a:p>
            <a:pPr marL="57150">
              <a:lnSpc>
                <a:spcPct val="100000"/>
              </a:lnSpc>
              <a:spcBef>
                <a:spcPts val="1490"/>
              </a:spcBef>
            </a:pPr>
            <a:r>
              <a:rPr lang="ja-JP" altLang="en-US" sz="6000" b="0" i="0" spc="-105" dirty="0">
                <a:solidFill>
                  <a:srgbClr val="215198"/>
                </a:solidFill>
                <a:latin typeface="A-OTF リュウミン Pr6N M-KL"/>
                <a:cs typeface="A-OTF リュウミン Pr6N M-KL"/>
              </a:rPr>
              <a:t>（</a:t>
            </a:r>
            <a:r>
              <a:rPr lang="en-US" altLang="ja-JP" sz="6000" b="0" i="0" spc="-105" dirty="0">
                <a:solidFill>
                  <a:srgbClr val="215198"/>
                </a:solidFill>
                <a:latin typeface="A-OTF リュウミン Pr6N M-KL"/>
                <a:cs typeface="A-OTF リュウミン Pr6N M-KL"/>
              </a:rPr>
              <a:t>2</a:t>
            </a:r>
            <a:r>
              <a:rPr lang="ja-JP" altLang="en-US" sz="6000" b="0" i="0" spc="-105" dirty="0">
                <a:solidFill>
                  <a:srgbClr val="215198"/>
                </a:solidFill>
                <a:latin typeface="A-OTF リュウミン Pr6N M-KL"/>
                <a:cs typeface="A-OTF リュウミン Pr6N M-KL"/>
              </a:rPr>
              <a:t>）</a:t>
            </a:r>
            <a:endParaRPr sz="6000" dirty="0">
              <a:latin typeface="A-OTF リュウミン Pr6N M-KL"/>
              <a:cs typeface="A-OTF リュウミン Pr6N M-KL"/>
            </a:endParaRPr>
          </a:p>
          <a:p>
            <a:pPr marL="12700" marR="5080">
              <a:lnSpc>
                <a:spcPct val="104200"/>
              </a:lnSpc>
              <a:spcBef>
                <a:spcPts val="875"/>
              </a:spcBef>
            </a:pPr>
            <a:r>
              <a:rPr lang="ja-JP" altLang="en-US" sz="4800" b="0" i="0" dirty="0">
                <a:solidFill>
                  <a:srgbClr val="215198"/>
                </a:solidFill>
                <a:latin typeface="A-OTF リュウミン Pr6N M-KL"/>
                <a:cs typeface="A-OTF リュウミン Pr6N M-KL"/>
              </a:rPr>
              <a:t>医療的ケアに関する</a:t>
            </a:r>
            <a:r>
              <a:rPr lang="en-US" altLang="ja-JP" sz="4800" b="0" i="0" dirty="0">
                <a:solidFill>
                  <a:srgbClr val="215198"/>
                </a:solidFill>
                <a:latin typeface="A-OTF リュウミン Pr6N M-KL"/>
                <a:cs typeface="A-OTF リュウミン Pr6N M-KL"/>
              </a:rPr>
              <a:t/>
            </a:r>
            <a:br>
              <a:rPr lang="en-US" altLang="ja-JP" sz="4800" b="0" i="0" dirty="0">
                <a:solidFill>
                  <a:srgbClr val="215198"/>
                </a:solidFill>
                <a:latin typeface="A-OTF リュウミン Pr6N M-KL"/>
                <a:cs typeface="A-OTF リュウミン Pr6N M-KL"/>
              </a:rPr>
            </a:br>
            <a:r>
              <a:rPr lang="ja-JP" altLang="en-US" sz="4800" b="0" i="0" dirty="0">
                <a:solidFill>
                  <a:srgbClr val="215198"/>
                </a:solidFill>
                <a:latin typeface="A-OTF リュウミン Pr6N M-KL"/>
                <a:cs typeface="A-OTF リュウミン Pr6N M-KL"/>
              </a:rPr>
              <a:t>定期的評価・見直し</a:t>
            </a:r>
            <a:endParaRPr sz="4800" dirty="0">
              <a:latin typeface="A-OTF リュウミン Pr6N M-KL"/>
              <a:cs typeface="A-OTF リュウミン Pr6N M-KL"/>
            </a:endParaRPr>
          </a:p>
        </p:txBody>
      </p:sp>
      <p:sp>
        <p:nvSpPr>
          <p:cNvPr id="8" name="object 8"/>
          <p:cNvSpPr txBox="1"/>
          <p:nvPr/>
        </p:nvSpPr>
        <p:spPr>
          <a:xfrm>
            <a:off x="6718300" y="747471"/>
            <a:ext cx="3810000" cy="394980"/>
          </a:xfrm>
          <a:prstGeom prst="rect">
            <a:avLst/>
          </a:prstGeom>
        </p:spPr>
        <p:txBody>
          <a:bodyPr vert="horz" wrap="square" lIns="0" tIns="12700" rIns="0" bIns="0" rtlCol="0">
            <a:spAutoFit/>
          </a:bodyPr>
          <a:lstStyle/>
          <a:p>
            <a:pPr marL="12700">
              <a:lnSpc>
                <a:spcPct val="100000"/>
              </a:lnSpc>
              <a:spcBef>
                <a:spcPts val="100"/>
              </a:spcBef>
            </a:pPr>
            <a:r>
              <a:rPr lang="en-US" altLang="ja-JP" sz="1200" b="0" dirty="0">
                <a:solidFill>
                  <a:srgbClr val="284278"/>
                </a:solidFill>
                <a:latin typeface="A-OTF リュウミン Pr6N M-KL"/>
                <a:cs typeface="A-OTF リュウミン Pr6N M-KL"/>
              </a:rPr>
              <a:t>Part</a:t>
            </a:r>
            <a:r>
              <a:rPr lang="ja-JP" altLang="en-US" sz="1200" b="0" spc="-45" dirty="0">
                <a:solidFill>
                  <a:srgbClr val="284278"/>
                </a:solidFill>
                <a:latin typeface="A-OTF リュウミン Pr6N M-KL"/>
                <a:cs typeface="A-OTF リュウミン Pr6N M-KL"/>
              </a:rPr>
              <a:t> </a:t>
            </a:r>
            <a:r>
              <a:rPr lang="en-US" altLang="ja-JP" sz="1200" spc="-45" dirty="0">
                <a:solidFill>
                  <a:srgbClr val="284278"/>
                </a:solidFill>
                <a:latin typeface="A-OTF リュウミン Pr6N M-KL"/>
                <a:cs typeface="A-OTF リュウミン Pr6N M-KL"/>
              </a:rPr>
              <a:t>Ⅴ</a:t>
            </a:r>
            <a:r>
              <a:rPr lang="en-US" altLang="ja-JP" sz="1200" b="0" dirty="0">
                <a:solidFill>
                  <a:srgbClr val="284278"/>
                </a:solidFill>
                <a:latin typeface="A-OTF リュウミン Pr6N M-KL"/>
                <a:cs typeface="A-OTF リュウミン Pr6N M-KL"/>
              </a:rPr>
              <a:t>.</a:t>
            </a:r>
            <a:r>
              <a:rPr lang="ja-JP" altLang="en-US" sz="1200" b="0" dirty="0">
                <a:solidFill>
                  <a:srgbClr val="284278"/>
                </a:solidFill>
                <a:latin typeface="A-OTF リュウミン Pr6N M-KL"/>
                <a:cs typeface="A-OTF リュウミン Pr6N M-KL"/>
              </a:rPr>
              <a:t>　</a:t>
            </a:r>
            <a:r>
              <a:rPr lang="ja-JP" altLang="en-US" sz="1200" b="0" spc="-45" dirty="0">
                <a:solidFill>
                  <a:srgbClr val="284278"/>
                </a:solidFill>
                <a:latin typeface="A-OTF リュウミン Pr6N M-KL"/>
                <a:cs typeface="A-OTF リュウミン Pr6N M-KL"/>
              </a:rPr>
              <a:t>日々の利用における医療的ケアの提供</a:t>
            </a:r>
          </a:p>
          <a:p>
            <a:pPr marL="12700">
              <a:lnSpc>
                <a:spcPct val="100000"/>
              </a:lnSpc>
              <a:spcBef>
                <a:spcPts val="100"/>
              </a:spcBef>
            </a:pPr>
            <a:endParaRPr lang="ja-JP" altLang="en-US" sz="1200" dirty="0">
              <a:latin typeface="A-OTF リュウミン Pr6N M-KL"/>
              <a:cs typeface="A-OTF リュウミン Pr6N M-KL"/>
            </a:endParaRPr>
          </a:p>
        </p:txBody>
      </p:sp>
      <p:sp>
        <p:nvSpPr>
          <p:cNvPr id="9" name="object 9"/>
          <p:cNvSpPr/>
          <p:nvPr/>
        </p:nvSpPr>
        <p:spPr>
          <a:xfrm>
            <a:off x="15633" y="982154"/>
            <a:ext cx="10054590" cy="13335"/>
          </a:xfrm>
          <a:custGeom>
            <a:avLst/>
            <a:gdLst/>
            <a:ahLst/>
            <a:cxnLst/>
            <a:rect l="l" t="t" r="r" b="b"/>
            <a:pathLst>
              <a:path w="10054590" h="13334">
                <a:moveTo>
                  <a:pt x="10054082" y="0"/>
                </a:moveTo>
                <a:lnTo>
                  <a:pt x="0" y="0"/>
                </a:lnTo>
                <a:lnTo>
                  <a:pt x="0" y="12712"/>
                </a:lnTo>
                <a:lnTo>
                  <a:pt x="10054082" y="12712"/>
                </a:lnTo>
                <a:lnTo>
                  <a:pt x="10054082" y="0"/>
                </a:lnTo>
                <a:close/>
              </a:path>
            </a:pathLst>
          </a:custGeom>
          <a:solidFill>
            <a:srgbClr val="284278"/>
          </a:solidFill>
        </p:spPr>
        <p:txBody>
          <a:bodyPr wrap="square" lIns="0" tIns="0" rIns="0" bIns="0" rtlCol="0"/>
          <a:lstStyle/>
          <a:p>
            <a:endParaRPr/>
          </a:p>
        </p:txBody>
      </p:sp>
      <p:sp>
        <p:nvSpPr>
          <p:cNvPr id="10" name="object 10"/>
          <p:cNvSpPr/>
          <p:nvPr/>
        </p:nvSpPr>
        <p:spPr>
          <a:xfrm>
            <a:off x="15633" y="544702"/>
            <a:ext cx="10059035" cy="172085"/>
          </a:xfrm>
          <a:custGeom>
            <a:avLst/>
            <a:gdLst/>
            <a:ahLst/>
            <a:cxnLst/>
            <a:rect l="l" t="t" r="r" b="b"/>
            <a:pathLst>
              <a:path w="10059035" h="172084">
                <a:moveTo>
                  <a:pt x="10058793" y="0"/>
                </a:moveTo>
                <a:lnTo>
                  <a:pt x="0" y="0"/>
                </a:lnTo>
                <a:lnTo>
                  <a:pt x="0" y="171881"/>
                </a:lnTo>
                <a:lnTo>
                  <a:pt x="10058793" y="171881"/>
                </a:lnTo>
                <a:lnTo>
                  <a:pt x="10058793" y="0"/>
                </a:lnTo>
                <a:close/>
              </a:path>
            </a:pathLst>
          </a:custGeom>
          <a:solidFill>
            <a:srgbClr val="284278"/>
          </a:solidFill>
        </p:spPr>
        <p:txBody>
          <a:bodyPr wrap="square" lIns="0" tIns="0" rIns="0" bIns="0" rtlCol="0"/>
          <a:lstStyle/>
          <a:p>
            <a:endParaRPr/>
          </a:p>
        </p:txBody>
      </p:sp>
      <p:sp>
        <p:nvSpPr>
          <p:cNvPr id="7" name="スライド番号プレースホルダー 6"/>
          <p:cNvSpPr>
            <a:spLocks noGrp="1"/>
          </p:cNvSpPr>
          <p:nvPr>
            <p:ph type="sldNum" sz="quarter" idx="7"/>
          </p:nvPr>
        </p:nvSpPr>
        <p:spPr/>
        <p:txBody>
          <a:bodyPr/>
          <a:lstStyle/>
          <a:p>
            <a:fld id="{B6F15528-21DE-4FAA-801E-634DDDAF4B2B}" type="slidenum">
              <a:rPr lang="en-US" altLang="ja-JP" smtClean="0"/>
              <a:pPr/>
              <a:t>76</a:t>
            </a:fld>
            <a:endParaRPr lang="ja-JP" altLang="en-US" dirty="0"/>
          </a:p>
        </p:txBody>
      </p:sp>
    </p:spTree>
    <p:extLst>
      <p:ext uri="{BB962C8B-B14F-4D97-AF65-F5344CB8AC3E}">
        <p14:creationId xmlns:p14="http://schemas.microsoft.com/office/powerpoint/2010/main" val="2318791280"/>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p:nvPr/>
        </p:nvSpPr>
        <p:spPr>
          <a:xfrm>
            <a:off x="6681777" y="864454"/>
            <a:ext cx="3140127" cy="197490"/>
          </a:xfrm>
          <a:prstGeom prst="rect">
            <a:avLst/>
          </a:prstGeom>
        </p:spPr>
        <p:txBody>
          <a:bodyPr vert="horz" wrap="square" lIns="0" tIns="12700" rIns="0" bIns="0" rtlCol="0">
            <a:spAutoFit/>
          </a:bodyPr>
          <a:lstStyle/>
          <a:p>
            <a:pPr marL="12700">
              <a:lnSpc>
                <a:spcPct val="100000"/>
              </a:lnSpc>
              <a:spcBef>
                <a:spcPts val="100"/>
              </a:spcBef>
            </a:pPr>
            <a:r>
              <a:rPr lang="ja-JP" altLang="en-US" sz="1200" b="0" dirty="0">
                <a:solidFill>
                  <a:srgbClr val="284278"/>
                </a:solidFill>
                <a:latin typeface="A-OTF リュウミン Pr6N M-KL"/>
                <a:cs typeface="A-OTF リュウミン Pr6N M-KL"/>
              </a:rPr>
              <a:t>（</a:t>
            </a:r>
            <a:r>
              <a:rPr lang="en-US" altLang="ja-JP" sz="1200" b="0" dirty="0">
                <a:solidFill>
                  <a:srgbClr val="284278"/>
                </a:solidFill>
                <a:latin typeface="A-OTF リュウミン Pr6N M-KL"/>
                <a:cs typeface="A-OTF リュウミン Pr6N M-KL"/>
              </a:rPr>
              <a:t>2</a:t>
            </a:r>
            <a:r>
              <a:rPr lang="ja-JP" altLang="en-US" sz="1200" b="0" dirty="0">
                <a:solidFill>
                  <a:srgbClr val="284278"/>
                </a:solidFill>
                <a:latin typeface="A-OTF リュウミン Pr6N M-KL"/>
                <a:cs typeface="A-OTF リュウミン Pr6N M-KL"/>
              </a:rPr>
              <a:t>）医療的ケアに関する定期的評価・見直し</a:t>
            </a:r>
            <a:endParaRPr sz="1200" dirty="0">
              <a:latin typeface="A-OTF リュウミン Pr6N M-KL"/>
              <a:cs typeface="A-OTF リュウミン Pr6N M-KL"/>
            </a:endParaRPr>
          </a:p>
        </p:txBody>
      </p:sp>
      <p:grpSp>
        <p:nvGrpSpPr>
          <p:cNvPr id="6" name="object 6"/>
          <p:cNvGrpSpPr/>
          <p:nvPr/>
        </p:nvGrpSpPr>
        <p:grpSpPr>
          <a:xfrm>
            <a:off x="8663" y="15233"/>
            <a:ext cx="10066020" cy="1259205"/>
            <a:chOff x="8663" y="15233"/>
            <a:chExt cx="10066020" cy="1259205"/>
          </a:xfrm>
        </p:grpSpPr>
        <p:sp>
          <p:nvSpPr>
            <p:cNvPr id="7" name="object 7"/>
            <p:cNvSpPr/>
            <p:nvPr/>
          </p:nvSpPr>
          <p:spPr>
            <a:xfrm>
              <a:off x="5771845" y="15239"/>
              <a:ext cx="4302760" cy="701675"/>
            </a:xfrm>
            <a:custGeom>
              <a:avLst/>
              <a:gdLst/>
              <a:ahLst/>
              <a:cxnLst/>
              <a:rect l="l" t="t" r="r" b="b"/>
              <a:pathLst>
                <a:path w="4302759" h="701675">
                  <a:moveTo>
                    <a:pt x="4302582" y="529475"/>
                  </a:moveTo>
                  <a:lnTo>
                    <a:pt x="1066965" y="529475"/>
                  </a:lnTo>
                  <a:lnTo>
                    <a:pt x="597877" y="0"/>
                  </a:lnTo>
                  <a:lnTo>
                    <a:pt x="146519" y="529475"/>
                  </a:lnTo>
                  <a:lnTo>
                    <a:pt x="146088" y="529971"/>
                  </a:lnTo>
                  <a:lnTo>
                    <a:pt x="0" y="701357"/>
                  </a:lnTo>
                  <a:lnTo>
                    <a:pt x="4302582" y="701357"/>
                  </a:lnTo>
                  <a:lnTo>
                    <a:pt x="4302582" y="529475"/>
                  </a:lnTo>
                  <a:close/>
                </a:path>
              </a:pathLst>
            </a:custGeom>
            <a:solidFill>
              <a:srgbClr val="284278"/>
            </a:solidFill>
          </p:spPr>
          <p:txBody>
            <a:bodyPr wrap="square" lIns="0" tIns="0" rIns="0" bIns="0" rtlCol="0"/>
            <a:lstStyle/>
            <a:p>
              <a:endParaRPr/>
            </a:p>
          </p:txBody>
        </p:sp>
        <p:sp>
          <p:nvSpPr>
            <p:cNvPr id="8" name="object 8"/>
            <p:cNvSpPr/>
            <p:nvPr/>
          </p:nvSpPr>
          <p:spPr>
            <a:xfrm>
              <a:off x="8663" y="15233"/>
              <a:ext cx="6361430" cy="1259205"/>
            </a:xfrm>
            <a:custGeom>
              <a:avLst/>
              <a:gdLst/>
              <a:ahLst/>
              <a:cxnLst/>
              <a:rect l="l" t="t" r="r" b="b"/>
              <a:pathLst>
                <a:path w="6361430" h="1259205">
                  <a:moveTo>
                    <a:pt x="6361074" y="0"/>
                  </a:moveTo>
                  <a:lnTo>
                    <a:pt x="0" y="0"/>
                  </a:lnTo>
                  <a:lnTo>
                    <a:pt x="0" y="1259179"/>
                  </a:lnTo>
                  <a:lnTo>
                    <a:pt x="5286997" y="1259179"/>
                  </a:lnTo>
                  <a:lnTo>
                    <a:pt x="6361074" y="0"/>
                  </a:lnTo>
                  <a:close/>
                </a:path>
              </a:pathLst>
            </a:custGeom>
            <a:solidFill>
              <a:srgbClr val="215198"/>
            </a:solidFill>
          </p:spPr>
          <p:txBody>
            <a:bodyPr wrap="square" lIns="0" tIns="0" rIns="0" bIns="0" rtlCol="0"/>
            <a:lstStyle/>
            <a:p>
              <a:endParaRPr/>
            </a:p>
          </p:txBody>
        </p:sp>
      </p:grpSp>
      <p:sp>
        <p:nvSpPr>
          <p:cNvPr id="9" name="object 9"/>
          <p:cNvSpPr txBox="1">
            <a:spLocks noGrp="1"/>
          </p:cNvSpPr>
          <p:nvPr>
            <p:ph type="title"/>
          </p:nvPr>
        </p:nvSpPr>
        <p:spPr>
          <a:xfrm>
            <a:off x="1356846" y="609141"/>
            <a:ext cx="4144307" cy="382156"/>
          </a:xfrm>
          <a:prstGeom prst="rect">
            <a:avLst/>
          </a:prstGeom>
        </p:spPr>
        <p:txBody>
          <a:bodyPr vert="horz" wrap="square" lIns="0" tIns="12700" rIns="0" bIns="0" rtlCol="0">
            <a:spAutoFit/>
          </a:bodyPr>
          <a:lstStyle/>
          <a:p>
            <a:pPr marL="12700">
              <a:lnSpc>
                <a:spcPct val="100000"/>
              </a:lnSpc>
              <a:spcBef>
                <a:spcPts val="100"/>
              </a:spcBef>
            </a:pPr>
            <a:r>
              <a:rPr lang="ja-JP" altLang="en-US" sz="2400" b="0" i="0" dirty="0">
                <a:latin typeface="A-OTF リュウミン Pr6N M-KL"/>
                <a:cs typeface="A-OTF リュウミン Pr6N M-KL"/>
              </a:rPr>
              <a:t>事業所内での評価</a:t>
            </a:r>
            <a:endParaRPr sz="2400" b="0" i="0" dirty="0">
              <a:latin typeface="A-OTF リュウミン Pr6N M-KL"/>
              <a:cs typeface="A-OTF リュウミン Pr6N M-KL"/>
            </a:endParaRPr>
          </a:p>
        </p:txBody>
      </p:sp>
      <p:sp>
        <p:nvSpPr>
          <p:cNvPr id="10" name="object 10"/>
          <p:cNvSpPr txBox="1"/>
          <p:nvPr/>
        </p:nvSpPr>
        <p:spPr>
          <a:xfrm>
            <a:off x="462483" y="380450"/>
            <a:ext cx="762000" cy="936154"/>
          </a:xfrm>
          <a:prstGeom prst="rect">
            <a:avLst/>
          </a:prstGeom>
        </p:spPr>
        <p:txBody>
          <a:bodyPr vert="horz" wrap="square" lIns="0" tIns="12700" rIns="0" bIns="0" rtlCol="0">
            <a:spAutoFit/>
          </a:bodyPr>
          <a:lstStyle/>
          <a:p>
            <a:pPr marL="12700">
              <a:lnSpc>
                <a:spcPct val="100000"/>
              </a:lnSpc>
              <a:spcBef>
                <a:spcPts val="100"/>
              </a:spcBef>
            </a:pPr>
            <a:r>
              <a:rPr sz="6000" b="0" spc="-105" dirty="0">
                <a:solidFill>
                  <a:srgbClr val="FFFFFF"/>
                </a:solidFill>
                <a:latin typeface="A-OTF リュウミン Pr6N M-KL"/>
                <a:cs typeface="A-OTF リュウミン Pr6N M-KL"/>
              </a:rPr>
              <a:t>0</a:t>
            </a:r>
            <a:r>
              <a:rPr lang="en-US" altLang="ja-JP" sz="6000" b="0" spc="-105" dirty="0">
                <a:solidFill>
                  <a:srgbClr val="FFFFFF"/>
                </a:solidFill>
                <a:latin typeface="A-OTF リュウミン Pr6N M-KL"/>
                <a:cs typeface="A-OTF リュウミン Pr6N M-KL"/>
              </a:rPr>
              <a:t>1</a:t>
            </a:r>
            <a:endParaRPr sz="6000" dirty="0">
              <a:latin typeface="A-OTF リュウミン Pr6N M-KL"/>
              <a:cs typeface="A-OTF リュウミン Pr6N M-KL"/>
            </a:endParaRPr>
          </a:p>
        </p:txBody>
      </p:sp>
      <p:sp>
        <p:nvSpPr>
          <p:cNvPr id="11" name="object 11"/>
          <p:cNvSpPr/>
          <p:nvPr/>
        </p:nvSpPr>
        <p:spPr>
          <a:xfrm>
            <a:off x="5372201" y="1266366"/>
            <a:ext cx="4711599"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grpSp>
        <p:nvGrpSpPr>
          <p:cNvPr id="12" name="object 12"/>
          <p:cNvGrpSpPr/>
          <p:nvPr/>
        </p:nvGrpSpPr>
        <p:grpSpPr>
          <a:xfrm>
            <a:off x="9099959" y="7044409"/>
            <a:ext cx="980440" cy="172085"/>
            <a:chOff x="9099959" y="7044409"/>
            <a:chExt cx="980440" cy="172085"/>
          </a:xfrm>
        </p:grpSpPr>
        <p:sp>
          <p:nvSpPr>
            <p:cNvPr id="13" name="object 13"/>
            <p:cNvSpPr/>
            <p:nvPr/>
          </p:nvSpPr>
          <p:spPr>
            <a:xfrm>
              <a:off x="9516378" y="7044409"/>
              <a:ext cx="563880" cy="172085"/>
            </a:xfrm>
            <a:custGeom>
              <a:avLst/>
              <a:gdLst/>
              <a:ahLst/>
              <a:cxnLst/>
              <a:rect l="l" t="t" r="r" b="b"/>
              <a:pathLst>
                <a:path w="563879" h="172084">
                  <a:moveTo>
                    <a:pt x="563410" y="0"/>
                  </a:moveTo>
                  <a:lnTo>
                    <a:pt x="0" y="0"/>
                  </a:lnTo>
                  <a:lnTo>
                    <a:pt x="220459" y="171475"/>
                  </a:lnTo>
                  <a:lnTo>
                    <a:pt x="563410" y="171475"/>
                  </a:lnTo>
                  <a:lnTo>
                    <a:pt x="563410" y="0"/>
                  </a:lnTo>
                  <a:close/>
                </a:path>
              </a:pathLst>
            </a:custGeom>
            <a:solidFill>
              <a:srgbClr val="284278"/>
            </a:solidFill>
          </p:spPr>
          <p:txBody>
            <a:bodyPr wrap="square" lIns="0" tIns="0" rIns="0" bIns="0" rtlCol="0"/>
            <a:lstStyle/>
            <a:p>
              <a:endParaRPr/>
            </a:p>
          </p:txBody>
        </p:sp>
        <p:sp>
          <p:nvSpPr>
            <p:cNvPr id="14" name="object 14"/>
            <p:cNvSpPr/>
            <p:nvPr/>
          </p:nvSpPr>
          <p:spPr>
            <a:xfrm>
              <a:off x="9099959" y="7044412"/>
              <a:ext cx="636905" cy="172085"/>
            </a:xfrm>
            <a:custGeom>
              <a:avLst/>
              <a:gdLst/>
              <a:ahLst/>
              <a:cxnLst/>
              <a:rect l="l" t="t" r="r" b="b"/>
              <a:pathLst>
                <a:path w="636904" h="172084">
                  <a:moveTo>
                    <a:pt x="416420" y="0"/>
                  </a:moveTo>
                  <a:lnTo>
                    <a:pt x="0" y="0"/>
                  </a:lnTo>
                  <a:lnTo>
                    <a:pt x="0" y="171462"/>
                  </a:lnTo>
                  <a:lnTo>
                    <a:pt x="636879" y="171462"/>
                  </a:lnTo>
                  <a:lnTo>
                    <a:pt x="416420" y="0"/>
                  </a:lnTo>
                  <a:close/>
                </a:path>
              </a:pathLst>
            </a:custGeom>
            <a:solidFill>
              <a:srgbClr val="231F20"/>
            </a:solidFill>
          </p:spPr>
          <p:txBody>
            <a:bodyPr wrap="square" lIns="0" tIns="0" rIns="0" bIns="0" rtlCol="0"/>
            <a:lstStyle/>
            <a:p>
              <a:endParaRPr/>
            </a:p>
          </p:txBody>
        </p:sp>
      </p:grpSp>
      <p:sp>
        <p:nvSpPr>
          <p:cNvPr id="16" name="object 2">
            <a:extLst>
              <a:ext uri="{FF2B5EF4-FFF2-40B4-BE49-F238E27FC236}">
                <a16:creationId xmlns:a16="http://schemas.microsoft.com/office/drawing/2014/main" xmlns="" id="{561CD2EF-AB4F-41A8-A37D-739685200DC5}"/>
              </a:ext>
            </a:extLst>
          </p:cNvPr>
          <p:cNvSpPr txBox="1"/>
          <p:nvPr/>
        </p:nvSpPr>
        <p:spPr>
          <a:xfrm>
            <a:off x="5372201" y="1356045"/>
            <a:ext cx="4144178" cy="3406702"/>
          </a:xfrm>
          <a:prstGeom prst="rect">
            <a:avLst/>
          </a:prstGeom>
        </p:spPr>
        <p:txBody>
          <a:bodyPr vert="horz" wrap="square" lIns="0" tIns="92075" rIns="0" bIns="0" rtlCol="0">
            <a:spAutoFit/>
          </a:bodyPr>
          <a:lstStyle/>
          <a:p>
            <a:pPr marL="12700">
              <a:lnSpc>
                <a:spcPct val="100000"/>
              </a:lnSpc>
              <a:spcBef>
                <a:spcPts val="725"/>
              </a:spcBef>
            </a:pPr>
            <a:r>
              <a:rPr lang="ja-JP" altLang="en-US" b="1" dirty="0">
                <a:solidFill>
                  <a:srgbClr val="EF4136"/>
                </a:solidFill>
                <a:latin typeface="A-OTF リュウミン Pr6N EB-KL"/>
                <a:cs typeface="A-OTF リュウミン Pr6N EB-KL"/>
              </a:rPr>
              <a:t>医療的ケアに関する個別の振り返り</a:t>
            </a:r>
            <a:r>
              <a:rPr sz="1800" b="1" dirty="0">
                <a:solidFill>
                  <a:srgbClr val="EF4136"/>
                </a:solidFill>
                <a:latin typeface="A-OTF リュウミン Pr6N EB-KL"/>
                <a:cs typeface="A-OTF リュウミン Pr6N EB-KL"/>
              </a:rPr>
              <a:t>：</a:t>
            </a:r>
            <a:endParaRPr sz="1800" dirty="0">
              <a:latin typeface="A-OTF リュウミン Pr6N EB-KL"/>
              <a:cs typeface="A-OTF リュウミン Pr6N EB-KL"/>
            </a:endParaRPr>
          </a:p>
          <a:p>
            <a:pPr marL="12700">
              <a:lnSpc>
                <a:spcPct val="150000"/>
              </a:lnSpc>
              <a:spcBef>
                <a:spcPts val="490"/>
              </a:spcBef>
            </a:pPr>
            <a:r>
              <a:rPr lang="ja-JP" altLang="en-US" sz="1400" b="0" spc="25" dirty="0">
                <a:solidFill>
                  <a:srgbClr val="231F20"/>
                </a:solidFill>
                <a:latin typeface="A-OTF リュウミン Pr6N M-KL"/>
                <a:cs typeface="A-OTF リュウミン Pr6N M-KL"/>
              </a:rPr>
              <a:t>利用者の状況については、事業所内で定期的にカンファレンスを行い、関係者間で情報共有します。</a:t>
            </a:r>
          </a:p>
          <a:p>
            <a:pPr marL="12700">
              <a:lnSpc>
                <a:spcPct val="150000"/>
              </a:lnSpc>
              <a:spcBef>
                <a:spcPts val="490"/>
              </a:spcBef>
            </a:pPr>
            <a:r>
              <a:rPr lang="ja-JP" altLang="en-US" sz="1400" b="0" spc="25" dirty="0">
                <a:solidFill>
                  <a:srgbClr val="231F20"/>
                </a:solidFill>
                <a:latin typeface="A-OTF リュウミン Pr6N M-KL"/>
                <a:cs typeface="A-OTF リュウミン Pr6N M-KL"/>
              </a:rPr>
              <a:t>特に医療的ケア児は状態が変化しやすいため、医療的ケアの内容等も状態に合わせて変更する必要があります。</a:t>
            </a:r>
            <a:r>
              <a:rPr lang="en-US" altLang="ja-JP" sz="1400" b="0" spc="25" dirty="0">
                <a:solidFill>
                  <a:srgbClr val="231F20"/>
                </a:solidFill>
                <a:latin typeface="A-OTF リュウミン Pr6N M-KL"/>
                <a:cs typeface="A-OTF リュウミン Pr6N M-KL"/>
              </a:rPr>
              <a:t>6</a:t>
            </a:r>
            <a:r>
              <a:rPr lang="ja-JP" altLang="en-US" sz="1400" b="0" spc="25" dirty="0">
                <a:solidFill>
                  <a:srgbClr val="231F20"/>
                </a:solidFill>
                <a:latin typeface="A-OTF リュウミン Pr6N M-KL"/>
                <a:cs typeface="A-OTF リュウミン Pr6N M-KL"/>
              </a:rPr>
              <a:t>か月に一度の個別支援計画見直しのタイミング等で、医療的ケア児の状態等について確認を行い、日常のケアの中で変更したほうが良いと思われる内容がある場合には関係者間で共有し、適宜主治医に報告・相談します。</a:t>
            </a:r>
          </a:p>
        </p:txBody>
      </p:sp>
      <p:sp>
        <p:nvSpPr>
          <p:cNvPr id="17" name="object 3">
            <a:extLst>
              <a:ext uri="{FF2B5EF4-FFF2-40B4-BE49-F238E27FC236}">
                <a16:creationId xmlns:a16="http://schemas.microsoft.com/office/drawing/2014/main" xmlns="" id="{68A3B836-9586-41E0-9AA0-8E73FAFC4AC1}"/>
              </a:ext>
            </a:extLst>
          </p:cNvPr>
          <p:cNvSpPr txBox="1"/>
          <p:nvPr/>
        </p:nvSpPr>
        <p:spPr>
          <a:xfrm>
            <a:off x="559752" y="6899298"/>
            <a:ext cx="4114800" cy="462306"/>
          </a:xfrm>
          <a:prstGeom prst="rect">
            <a:avLst/>
          </a:prstGeom>
        </p:spPr>
        <p:txBody>
          <a:bodyPr vert="horz" wrap="square" lIns="0" tIns="92075" rIns="0" bIns="0" rtlCol="0">
            <a:spAutoFit/>
          </a:bodyPr>
          <a:lstStyle/>
          <a:p>
            <a:pPr marL="12700">
              <a:lnSpc>
                <a:spcPct val="100000"/>
              </a:lnSpc>
            </a:pPr>
            <a:r>
              <a:rPr lang="ja-JP" altLang="en-US" sz="800" spc="20" dirty="0">
                <a:solidFill>
                  <a:srgbClr val="231F20"/>
                </a:solidFill>
                <a:latin typeface="+mn-ea"/>
                <a:cs typeface="A-OTF リュウミン Pr6N M-KL"/>
              </a:rPr>
              <a:t>障害児通所支援事業所等における安全な医療的ケアの実施体制の構築に関する調査研究</a:t>
            </a:r>
          </a:p>
          <a:p>
            <a:pPr marL="12700">
              <a:lnSpc>
                <a:spcPct val="100000"/>
              </a:lnSpc>
            </a:pPr>
            <a:r>
              <a:rPr lang="ja-JP" altLang="en-US" sz="800" spc="20" dirty="0">
                <a:solidFill>
                  <a:srgbClr val="231F20"/>
                </a:solidFill>
                <a:latin typeface="+mn-ea"/>
                <a:cs typeface="A-OTF リュウミン Pr6N M-KL"/>
              </a:rPr>
              <a:t>みずほ情報総研株式会社</a:t>
            </a:r>
          </a:p>
          <a:p>
            <a:pPr marL="12700">
              <a:lnSpc>
                <a:spcPct val="100000"/>
              </a:lnSpc>
            </a:pPr>
            <a:r>
              <a:rPr lang="en-US" altLang="ja-JP" sz="800" spc="20" dirty="0">
                <a:solidFill>
                  <a:srgbClr val="231F20"/>
                </a:solidFill>
                <a:latin typeface="+mn-ea"/>
                <a:cs typeface="A-OTF リュウミン Pr6N M-KL"/>
              </a:rPr>
              <a:t>【</a:t>
            </a:r>
            <a:r>
              <a:rPr lang="en-US" altLang="ja-JP" sz="800" dirty="0" err="1">
                <a:latin typeface="+mn-ea"/>
                <a:cs typeface="A-OTF リュウミン Pr6N M-KL"/>
              </a:rPr>
              <a:t>Part.Ⅴ</a:t>
            </a:r>
            <a:r>
              <a:rPr lang="en-US" altLang="ja-JP" sz="800" spc="20" dirty="0">
                <a:solidFill>
                  <a:srgbClr val="231F20"/>
                </a:solidFill>
                <a:latin typeface="+mn-ea"/>
                <a:cs typeface="A-OTF リュウミン Pr6N M-KL"/>
              </a:rPr>
              <a:t>】</a:t>
            </a:r>
            <a:r>
              <a:rPr lang="ja-JP" altLang="en-US" sz="800" spc="20" dirty="0">
                <a:solidFill>
                  <a:srgbClr val="231F20"/>
                </a:solidFill>
                <a:latin typeface="+mn-ea"/>
                <a:cs typeface="A-OTF リュウミン Pr6N M-KL"/>
              </a:rPr>
              <a:t>日々の利用における医療的ケアの提供</a:t>
            </a:r>
          </a:p>
        </p:txBody>
      </p:sp>
      <p:sp>
        <p:nvSpPr>
          <p:cNvPr id="19" name="object 11">
            <a:extLst>
              <a:ext uri="{FF2B5EF4-FFF2-40B4-BE49-F238E27FC236}">
                <a16:creationId xmlns:a16="http://schemas.microsoft.com/office/drawing/2014/main" xmlns="" id="{E3049BA3-4316-47CA-8482-C8341843DE7B}"/>
              </a:ext>
            </a:extLst>
          </p:cNvPr>
          <p:cNvSpPr/>
          <p:nvPr/>
        </p:nvSpPr>
        <p:spPr>
          <a:xfrm>
            <a:off x="546100" y="6859906"/>
            <a:ext cx="9524048"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sp>
        <p:nvSpPr>
          <p:cNvPr id="2" name="スライド番号プレースホルダー 1"/>
          <p:cNvSpPr>
            <a:spLocks noGrp="1"/>
          </p:cNvSpPr>
          <p:nvPr>
            <p:ph type="sldNum" sz="quarter" idx="7"/>
          </p:nvPr>
        </p:nvSpPr>
        <p:spPr/>
        <p:txBody>
          <a:bodyPr/>
          <a:lstStyle/>
          <a:p>
            <a:fld id="{B6F15528-21DE-4FAA-801E-634DDDAF4B2B}" type="slidenum">
              <a:rPr lang="en-US" altLang="ja-JP" smtClean="0"/>
              <a:pPr/>
              <a:t>77</a:t>
            </a:fld>
            <a:endParaRPr lang="ja-JP" altLang="en-US" dirty="0"/>
          </a:p>
        </p:txBody>
      </p:sp>
      <p:pic>
        <p:nvPicPr>
          <p:cNvPr id="4" name="図 3"/>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24447" y="1478860"/>
            <a:ext cx="4589743" cy="4925067"/>
          </a:xfrm>
          <a:prstGeom prst="rect">
            <a:avLst/>
          </a:prstGeom>
        </p:spPr>
      </p:pic>
    </p:spTree>
    <p:extLst>
      <p:ext uri="{BB962C8B-B14F-4D97-AF65-F5344CB8AC3E}">
        <p14:creationId xmlns:p14="http://schemas.microsoft.com/office/powerpoint/2010/main" val="3078339375"/>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p:nvPr/>
        </p:nvSpPr>
        <p:spPr>
          <a:xfrm>
            <a:off x="6681777" y="864454"/>
            <a:ext cx="3140127" cy="197490"/>
          </a:xfrm>
          <a:prstGeom prst="rect">
            <a:avLst/>
          </a:prstGeom>
        </p:spPr>
        <p:txBody>
          <a:bodyPr vert="horz" wrap="square" lIns="0" tIns="12700" rIns="0" bIns="0" rtlCol="0">
            <a:spAutoFit/>
          </a:bodyPr>
          <a:lstStyle/>
          <a:p>
            <a:pPr marL="12700">
              <a:lnSpc>
                <a:spcPct val="100000"/>
              </a:lnSpc>
              <a:spcBef>
                <a:spcPts val="100"/>
              </a:spcBef>
            </a:pPr>
            <a:r>
              <a:rPr lang="ja-JP" altLang="en-US" sz="1200" b="0" dirty="0">
                <a:solidFill>
                  <a:srgbClr val="284278"/>
                </a:solidFill>
                <a:latin typeface="A-OTF リュウミン Pr6N M-KL"/>
                <a:cs typeface="A-OTF リュウミン Pr6N M-KL"/>
              </a:rPr>
              <a:t>（</a:t>
            </a:r>
            <a:r>
              <a:rPr lang="en-US" altLang="ja-JP" sz="1200" b="0" dirty="0">
                <a:solidFill>
                  <a:srgbClr val="284278"/>
                </a:solidFill>
                <a:latin typeface="A-OTF リュウミン Pr6N M-KL"/>
                <a:cs typeface="A-OTF リュウミン Pr6N M-KL"/>
              </a:rPr>
              <a:t>2</a:t>
            </a:r>
            <a:r>
              <a:rPr lang="ja-JP" altLang="en-US" sz="1200" b="0" dirty="0">
                <a:solidFill>
                  <a:srgbClr val="284278"/>
                </a:solidFill>
                <a:latin typeface="A-OTF リュウミン Pr6N M-KL"/>
                <a:cs typeface="A-OTF リュウミン Pr6N M-KL"/>
              </a:rPr>
              <a:t>）医療的ケアに関する定期的評価・見直し</a:t>
            </a:r>
            <a:endParaRPr sz="1200" dirty="0">
              <a:latin typeface="A-OTF リュウミン Pr6N M-KL"/>
              <a:cs typeface="A-OTF リュウミン Pr6N M-KL"/>
            </a:endParaRPr>
          </a:p>
        </p:txBody>
      </p:sp>
      <p:grpSp>
        <p:nvGrpSpPr>
          <p:cNvPr id="6" name="object 6"/>
          <p:cNvGrpSpPr/>
          <p:nvPr/>
        </p:nvGrpSpPr>
        <p:grpSpPr>
          <a:xfrm>
            <a:off x="8663" y="15233"/>
            <a:ext cx="10066020" cy="1259205"/>
            <a:chOff x="8663" y="15233"/>
            <a:chExt cx="10066020" cy="1259205"/>
          </a:xfrm>
        </p:grpSpPr>
        <p:sp>
          <p:nvSpPr>
            <p:cNvPr id="7" name="object 7"/>
            <p:cNvSpPr/>
            <p:nvPr/>
          </p:nvSpPr>
          <p:spPr>
            <a:xfrm>
              <a:off x="5771845" y="15239"/>
              <a:ext cx="4302760" cy="701675"/>
            </a:xfrm>
            <a:custGeom>
              <a:avLst/>
              <a:gdLst/>
              <a:ahLst/>
              <a:cxnLst/>
              <a:rect l="l" t="t" r="r" b="b"/>
              <a:pathLst>
                <a:path w="4302759" h="701675">
                  <a:moveTo>
                    <a:pt x="4302582" y="529475"/>
                  </a:moveTo>
                  <a:lnTo>
                    <a:pt x="1066965" y="529475"/>
                  </a:lnTo>
                  <a:lnTo>
                    <a:pt x="597877" y="0"/>
                  </a:lnTo>
                  <a:lnTo>
                    <a:pt x="146519" y="529475"/>
                  </a:lnTo>
                  <a:lnTo>
                    <a:pt x="146088" y="529971"/>
                  </a:lnTo>
                  <a:lnTo>
                    <a:pt x="0" y="701357"/>
                  </a:lnTo>
                  <a:lnTo>
                    <a:pt x="4302582" y="701357"/>
                  </a:lnTo>
                  <a:lnTo>
                    <a:pt x="4302582" y="529475"/>
                  </a:lnTo>
                  <a:close/>
                </a:path>
              </a:pathLst>
            </a:custGeom>
            <a:solidFill>
              <a:srgbClr val="284278"/>
            </a:solidFill>
          </p:spPr>
          <p:txBody>
            <a:bodyPr wrap="square" lIns="0" tIns="0" rIns="0" bIns="0" rtlCol="0"/>
            <a:lstStyle/>
            <a:p>
              <a:endParaRPr/>
            </a:p>
          </p:txBody>
        </p:sp>
        <p:sp>
          <p:nvSpPr>
            <p:cNvPr id="8" name="object 8"/>
            <p:cNvSpPr/>
            <p:nvPr/>
          </p:nvSpPr>
          <p:spPr>
            <a:xfrm>
              <a:off x="8663" y="15233"/>
              <a:ext cx="6361430" cy="1259205"/>
            </a:xfrm>
            <a:custGeom>
              <a:avLst/>
              <a:gdLst/>
              <a:ahLst/>
              <a:cxnLst/>
              <a:rect l="l" t="t" r="r" b="b"/>
              <a:pathLst>
                <a:path w="6361430" h="1259205">
                  <a:moveTo>
                    <a:pt x="6361074" y="0"/>
                  </a:moveTo>
                  <a:lnTo>
                    <a:pt x="0" y="0"/>
                  </a:lnTo>
                  <a:lnTo>
                    <a:pt x="0" y="1259179"/>
                  </a:lnTo>
                  <a:lnTo>
                    <a:pt x="5286997" y="1259179"/>
                  </a:lnTo>
                  <a:lnTo>
                    <a:pt x="6361074" y="0"/>
                  </a:lnTo>
                  <a:close/>
                </a:path>
              </a:pathLst>
            </a:custGeom>
            <a:solidFill>
              <a:srgbClr val="215198"/>
            </a:solidFill>
          </p:spPr>
          <p:txBody>
            <a:bodyPr wrap="square" lIns="0" tIns="0" rIns="0" bIns="0" rtlCol="0"/>
            <a:lstStyle/>
            <a:p>
              <a:endParaRPr/>
            </a:p>
          </p:txBody>
        </p:sp>
      </p:grpSp>
      <p:sp>
        <p:nvSpPr>
          <p:cNvPr id="9" name="object 9"/>
          <p:cNvSpPr txBox="1">
            <a:spLocks noGrp="1"/>
          </p:cNvSpPr>
          <p:nvPr>
            <p:ph type="title"/>
          </p:nvPr>
        </p:nvSpPr>
        <p:spPr>
          <a:xfrm>
            <a:off x="1356846" y="531470"/>
            <a:ext cx="4144307" cy="659155"/>
          </a:xfrm>
          <a:prstGeom prst="rect">
            <a:avLst/>
          </a:prstGeom>
        </p:spPr>
        <p:txBody>
          <a:bodyPr vert="horz" wrap="square" lIns="0" tIns="12700" rIns="0" bIns="0" rtlCol="0">
            <a:spAutoFit/>
          </a:bodyPr>
          <a:lstStyle/>
          <a:p>
            <a:pPr marL="12700">
              <a:lnSpc>
                <a:spcPct val="100000"/>
              </a:lnSpc>
              <a:spcBef>
                <a:spcPts val="100"/>
              </a:spcBef>
            </a:pPr>
            <a:r>
              <a:rPr lang="ja-JP" altLang="en-US" sz="2400" b="0" i="0" dirty="0">
                <a:latin typeface="A-OTF リュウミン Pr6N M-KL"/>
                <a:cs typeface="A-OTF リュウミン Pr6N M-KL"/>
              </a:rPr>
              <a:t>主治医等との情報共有</a:t>
            </a:r>
            <a:r>
              <a:rPr lang="en-US" altLang="ja-JP" sz="2400" b="0" i="0" dirty="0">
                <a:latin typeface="A-OTF リュウミン Pr6N M-KL"/>
                <a:cs typeface="A-OTF リュウミン Pr6N M-KL"/>
              </a:rPr>
              <a:t/>
            </a:r>
            <a:br>
              <a:rPr lang="en-US" altLang="ja-JP" sz="2400" b="0" i="0" dirty="0">
                <a:latin typeface="A-OTF リュウミン Pr6N M-KL"/>
                <a:cs typeface="A-OTF リュウミン Pr6N M-KL"/>
              </a:rPr>
            </a:br>
            <a:r>
              <a:rPr lang="ja-JP" altLang="en-US" sz="1800" b="0" i="0" dirty="0">
                <a:latin typeface="A-OTF リュウミン Pr6N M-KL"/>
                <a:cs typeface="A-OTF リュウミン Pr6N M-KL"/>
              </a:rPr>
              <a:t>（報告並びに指示書等の再作成依頼）</a:t>
            </a:r>
            <a:endParaRPr sz="2400" b="0" i="0" dirty="0">
              <a:latin typeface="A-OTF リュウミン Pr6N M-KL"/>
              <a:cs typeface="A-OTF リュウミン Pr6N M-KL"/>
            </a:endParaRPr>
          </a:p>
        </p:txBody>
      </p:sp>
      <p:sp>
        <p:nvSpPr>
          <p:cNvPr id="10" name="object 10"/>
          <p:cNvSpPr txBox="1"/>
          <p:nvPr/>
        </p:nvSpPr>
        <p:spPr>
          <a:xfrm>
            <a:off x="462483" y="380450"/>
            <a:ext cx="762000" cy="936154"/>
          </a:xfrm>
          <a:prstGeom prst="rect">
            <a:avLst/>
          </a:prstGeom>
        </p:spPr>
        <p:txBody>
          <a:bodyPr vert="horz" wrap="square" lIns="0" tIns="12700" rIns="0" bIns="0" rtlCol="0">
            <a:spAutoFit/>
          </a:bodyPr>
          <a:lstStyle/>
          <a:p>
            <a:pPr marL="12700">
              <a:lnSpc>
                <a:spcPct val="100000"/>
              </a:lnSpc>
              <a:spcBef>
                <a:spcPts val="100"/>
              </a:spcBef>
            </a:pPr>
            <a:r>
              <a:rPr sz="6000" b="0" spc="-105" dirty="0">
                <a:solidFill>
                  <a:srgbClr val="FFFFFF"/>
                </a:solidFill>
                <a:latin typeface="A-OTF リュウミン Pr6N M-KL"/>
                <a:cs typeface="A-OTF リュウミン Pr6N M-KL"/>
              </a:rPr>
              <a:t>0</a:t>
            </a:r>
            <a:r>
              <a:rPr lang="en-US" altLang="ja-JP" sz="6000" b="0" spc="-105" dirty="0">
                <a:solidFill>
                  <a:srgbClr val="FFFFFF"/>
                </a:solidFill>
                <a:latin typeface="A-OTF リュウミン Pr6N M-KL"/>
                <a:cs typeface="A-OTF リュウミン Pr6N M-KL"/>
              </a:rPr>
              <a:t>2</a:t>
            </a:r>
            <a:endParaRPr sz="6000" dirty="0">
              <a:latin typeface="A-OTF リュウミン Pr6N M-KL"/>
              <a:cs typeface="A-OTF リュウミン Pr6N M-KL"/>
            </a:endParaRPr>
          </a:p>
        </p:txBody>
      </p:sp>
      <p:sp>
        <p:nvSpPr>
          <p:cNvPr id="11" name="object 11"/>
          <p:cNvSpPr/>
          <p:nvPr/>
        </p:nvSpPr>
        <p:spPr>
          <a:xfrm>
            <a:off x="5372201" y="1266366"/>
            <a:ext cx="4711599"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grpSp>
        <p:nvGrpSpPr>
          <p:cNvPr id="12" name="object 12"/>
          <p:cNvGrpSpPr/>
          <p:nvPr/>
        </p:nvGrpSpPr>
        <p:grpSpPr>
          <a:xfrm>
            <a:off x="9099959" y="7044409"/>
            <a:ext cx="980440" cy="172085"/>
            <a:chOff x="9099959" y="7044409"/>
            <a:chExt cx="980440" cy="172085"/>
          </a:xfrm>
        </p:grpSpPr>
        <p:sp>
          <p:nvSpPr>
            <p:cNvPr id="13" name="object 13"/>
            <p:cNvSpPr/>
            <p:nvPr/>
          </p:nvSpPr>
          <p:spPr>
            <a:xfrm>
              <a:off x="9516378" y="7044409"/>
              <a:ext cx="563880" cy="172085"/>
            </a:xfrm>
            <a:custGeom>
              <a:avLst/>
              <a:gdLst/>
              <a:ahLst/>
              <a:cxnLst/>
              <a:rect l="l" t="t" r="r" b="b"/>
              <a:pathLst>
                <a:path w="563879" h="172084">
                  <a:moveTo>
                    <a:pt x="563410" y="0"/>
                  </a:moveTo>
                  <a:lnTo>
                    <a:pt x="0" y="0"/>
                  </a:lnTo>
                  <a:lnTo>
                    <a:pt x="220459" y="171475"/>
                  </a:lnTo>
                  <a:lnTo>
                    <a:pt x="563410" y="171475"/>
                  </a:lnTo>
                  <a:lnTo>
                    <a:pt x="563410" y="0"/>
                  </a:lnTo>
                  <a:close/>
                </a:path>
              </a:pathLst>
            </a:custGeom>
            <a:solidFill>
              <a:srgbClr val="284278"/>
            </a:solidFill>
          </p:spPr>
          <p:txBody>
            <a:bodyPr wrap="square" lIns="0" tIns="0" rIns="0" bIns="0" rtlCol="0"/>
            <a:lstStyle/>
            <a:p>
              <a:endParaRPr/>
            </a:p>
          </p:txBody>
        </p:sp>
        <p:sp>
          <p:nvSpPr>
            <p:cNvPr id="14" name="object 14"/>
            <p:cNvSpPr/>
            <p:nvPr/>
          </p:nvSpPr>
          <p:spPr>
            <a:xfrm>
              <a:off x="9099959" y="7044412"/>
              <a:ext cx="636905" cy="172085"/>
            </a:xfrm>
            <a:custGeom>
              <a:avLst/>
              <a:gdLst/>
              <a:ahLst/>
              <a:cxnLst/>
              <a:rect l="l" t="t" r="r" b="b"/>
              <a:pathLst>
                <a:path w="636904" h="172084">
                  <a:moveTo>
                    <a:pt x="416420" y="0"/>
                  </a:moveTo>
                  <a:lnTo>
                    <a:pt x="0" y="0"/>
                  </a:lnTo>
                  <a:lnTo>
                    <a:pt x="0" y="171462"/>
                  </a:lnTo>
                  <a:lnTo>
                    <a:pt x="636879" y="171462"/>
                  </a:lnTo>
                  <a:lnTo>
                    <a:pt x="416420" y="0"/>
                  </a:lnTo>
                  <a:close/>
                </a:path>
              </a:pathLst>
            </a:custGeom>
            <a:solidFill>
              <a:srgbClr val="231F20"/>
            </a:solidFill>
          </p:spPr>
          <p:txBody>
            <a:bodyPr wrap="square" lIns="0" tIns="0" rIns="0" bIns="0" rtlCol="0"/>
            <a:lstStyle/>
            <a:p>
              <a:endParaRPr/>
            </a:p>
          </p:txBody>
        </p:sp>
      </p:grpSp>
      <p:sp>
        <p:nvSpPr>
          <p:cNvPr id="16" name="object 2">
            <a:extLst>
              <a:ext uri="{FF2B5EF4-FFF2-40B4-BE49-F238E27FC236}">
                <a16:creationId xmlns:a16="http://schemas.microsoft.com/office/drawing/2014/main" xmlns="" id="{561CD2EF-AB4F-41A8-A37D-739685200DC5}"/>
              </a:ext>
            </a:extLst>
          </p:cNvPr>
          <p:cNvSpPr txBox="1"/>
          <p:nvPr/>
        </p:nvSpPr>
        <p:spPr>
          <a:xfrm>
            <a:off x="5372201" y="1398370"/>
            <a:ext cx="4144178" cy="2760371"/>
          </a:xfrm>
          <a:prstGeom prst="rect">
            <a:avLst/>
          </a:prstGeom>
        </p:spPr>
        <p:txBody>
          <a:bodyPr vert="horz" wrap="square" lIns="0" tIns="92075" rIns="0" bIns="0" rtlCol="0">
            <a:spAutoFit/>
          </a:bodyPr>
          <a:lstStyle/>
          <a:p>
            <a:pPr marL="12700">
              <a:lnSpc>
                <a:spcPct val="100000"/>
              </a:lnSpc>
              <a:spcBef>
                <a:spcPts val="725"/>
              </a:spcBef>
            </a:pPr>
            <a:r>
              <a:rPr lang="ja-JP" altLang="en-US" sz="1800" b="1" dirty="0">
                <a:solidFill>
                  <a:srgbClr val="EF4136"/>
                </a:solidFill>
                <a:latin typeface="A-OTF リュウミン Pr6N EB-KL"/>
                <a:cs typeface="A-OTF リュウミン Pr6N EB-KL"/>
              </a:rPr>
              <a:t>主治医への報告と相談</a:t>
            </a:r>
            <a:r>
              <a:rPr sz="1800" b="1" dirty="0">
                <a:solidFill>
                  <a:srgbClr val="EF4136"/>
                </a:solidFill>
                <a:latin typeface="A-OTF リュウミン Pr6N EB-KL"/>
                <a:cs typeface="A-OTF リュウミン Pr6N EB-KL"/>
              </a:rPr>
              <a:t>：</a:t>
            </a:r>
            <a:endParaRPr sz="1800" dirty="0">
              <a:latin typeface="A-OTF リュウミン Pr6N EB-KL"/>
              <a:cs typeface="A-OTF リュウミン Pr6N EB-KL"/>
            </a:endParaRPr>
          </a:p>
          <a:p>
            <a:pPr marL="12700">
              <a:lnSpc>
                <a:spcPct val="150000"/>
              </a:lnSpc>
              <a:spcBef>
                <a:spcPts val="490"/>
              </a:spcBef>
            </a:pPr>
            <a:r>
              <a:rPr lang="ja-JP" altLang="en-US" sz="1400" b="0" spc="25" dirty="0">
                <a:solidFill>
                  <a:srgbClr val="231F20"/>
                </a:solidFill>
                <a:latin typeface="A-OTF リュウミン Pr6N M-KL"/>
                <a:cs typeface="A-OTF リュウミン Pr6N M-KL"/>
              </a:rPr>
              <a:t>改めて主治医から情報収集する際には、利用者のそれまでの事業所での状況について報告し、指示書等により指示を受けます。</a:t>
            </a:r>
            <a:endParaRPr lang="en-US" altLang="ja-JP" sz="1400" b="0" spc="25" dirty="0">
              <a:solidFill>
                <a:srgbClr val="231F20"/>
              </a:solidFill>
              <a:latin typeface="A-OTF リュウミン Pr6N M-KL"/>
              <a:cs typeface="A-OTF リュウミン Pr6N M-KL"/>
            </a:endParaRPr>
          </a:p>
          <a:p>
            <a:pPr marL="12700">
              <a:lnSpc>
                <a:spcPct val="150000"/>
              </a:lnSpc>
              <a:spcBef>
                <a:spcPts val="490"/>
              </a:spcBef>
            </a:pPr>
            <a:r>
              <a:rPr lang="ja-JP" altLang="en-US" sz="1400" b="0" spc="25" dirty="0">
                <a:solidFill>
                  <a:srgbClr val="231F20"/>
                </a:solidFill>
                <a:latin typeface="A-OTF リュウミン Pr6N M-KL"/>
                <a:cs typeface="A-OTF リュウミン Pr6N M-KL"/>
              </a:rPr>
              <a:t>また、利用者の成長や体調変化等で、事業所内の医療的ケアの実践にあたって</a:t>
            </a:r>
            <a:r>
              <a:rPr lang="ja-JP" altLang="en-US" sz="1400" spc="25" dirty="0">
                <a:solidFill>
                  <a:srgbClr val="231F20"/>
                </a:solidFill>
                <a:latin typeface="A-OTF リュウミン Pr6N M-KL"/>
                <a:cs typeface="A-OTF リュウミン Pr6N M-KL"/>
              </a:rPr>
              <a:t>の「気づき」が</a:t>
            </a:r>
            <a:r>
              <a:rPr lang="ja-JP" altLang="en-US" sz="1400" b="0" spc="25" dirty="0">
                <a:solidFill>
                  <a:srgbClr val="231F20"/>
                </a:solidFill>
                <a:latin typeface="A-OTF リュウミン Pr6N M-KL"/>
                <a:cs typeface="A-OTF リュウミン Pr6N M-KL"/>
              </a:rPr>
              <a:t>ある際にも主治医に報告・相談し、医療的ケアの内容の変更等についての指示を受けます。</a:t>
            </a:r>
          </a:p>
        </p:txBody>
      </p:sp>
      <p:sp>
        <p:nvSpPr>
          <p:cNvPr id="17" name="object 3">
            <a:extLst>
              <a:ext uri="{FF2B5EF4-FFF2-40B4-BE49-F238E27FC236}">
                <a16:creationId xmlns:a16="http://schemas.microsoft.com/office/drawing/2014/main" xmlns="" id="{1EC0ADB1-74B6-4C8F-BEFA-3601240DF4FB}"/>
              </a:ext>
            </a:extLst>
          </p:cNvPr>
          <p:cNvSpPr txBox="1"/>
          <p:nvPr/>
        </p:nvSpPr>
        <p:spPr>
          <a:xfrm>
            <a:off x="559752" y="6899298"/>
            <a:ext cx="4114800" cy="462306"/>
          </a:xfrm>
          <a:prstGeom prst="rect">
            <a:avLst/>
          </a:prstGeom>
        </p:spPr>
        <p:txBody>
          <a:bodyPr vert="horz" wrap="square" lIns="0" tIns="92075" rIns="0" bIns="0" rtlCol="0">
            <a:spAutoFit/>
          </a:bodyPr>
          <a:lstStyle/>
          <a:p>
            <a:pPr marL="12700">
              <a:lnSpc>
                <a:spcPct val="100000"/>
              </a:lnSpc>
            </a:pPr>
            <a:r>
              <a:rPr lang="ja-JP" altLang="en-US" sz="800" spc="20" dirty="0">
                <a:solidFill>
                  <a:srgbClr val="231F20"/>
                </a:solidFill>
                <a:latin typeface="+mn-ea"/>
                <a:cs typeface="A-OTF リュウミン Pr6N M-KL"/>
              </a:rPr>
              <a:t>障害児通所支援事業所等における安全な医療的ケアの実施体制の構築に関する調査研究</a:t>
            </a:r>
          </a:p>
          <a:p>
            <a:pPr marL="12700">
              <a:lnSpc>
                <a:spcPct val="100000"/>
              </a:lnSpc>
            </a:pPr>
            <a:r>
              <a:rPr lang="ja-JP" altLang="en-US" sz="800" spc="20" dirty="0">
                <a:solidFill>
                  <a:srgbClr val="231F20"/>
                </a:solidFill>
                <a:latin typeface="+mn-ea"/>
                <a:cs typeface="A-OTF リュウミン Pr6N M-KL"/>
              </a:rPr>
              <a:t>みずほ情報総研株式会社</a:t>
            </a:r>
          </a:p>
          <a:p>
            <a:pPr marL="12700">
              <a:lnSpc>
                <a:spcPct val="100000"/>
              </a:lnSpc>
            </a:pPr>
            <a:r>
              <a:rPr lang="en-US" altLang="ja-JP" sz="800" spc="20" dirty="0">
                <a:solidFill>
                  <a:srgbClr val="231F20"/>
                </a:solidFill>
                <a:latin typeface="+mn-ea"/>
                <a:cs typeface="A-OTF リュウミン Pr6N M-KL"/>
              </a:rPr>
              <a:t>【</a:t>
            </a:r>
            <a:r>
              <a:rPr lang="en-US" altLang="ja-JP" sz="800" dirty="0" err="1">
                <a:latin typeface="+mn-ea"/>
                <a:cs typeface="A-OTF リュウミン Pr6N M-KL"/>
              </a:rPr>
              <a:t>Part.Ⅴ</a:t>
            </a:r>
            <a:r>
              <a:rPr lang="en-US" altLang="ja-JP" sz="800" spc="20" dirty="0">
                <a:solidFill>
                  <a:srgbClr val="231F20"/>
                </a:solidFill>
                <a:latin typeface="+mn-ea"/>
                <a:cs typeface="A-OTF リュウミン Pr6N M-KL"/>
              </a:rPr>
              <a:t>】</a:t>
            </a:r>
            <a:r>
              <a:rPr lang="ja-JP" altLang="en-US" sz="800" spc="20" dirty="0">
                <a:solidFill>
                  <a:srgbClr val="231F20"/>
                </a:solidFill>
                <a:latin typeface="+mn-ea"/>
                <a:cs typeface="A-OTF リュウミン Pr6N M-KL"/>
              </a:rPr>
              <a:t>日々の利用における医療的ケアの提供</a:t>
            </a:r>
          </a:p>
        </p:txBody>
      </p:sp>
      <p:sp>
        <p:nvSpPr>
          <p:cNvPr id="19" name="object 11">
            <a:extLst>
              <a:ext uri="{FF2B5EF4-FFF2-40B4-BE49-F238E27FC236}">
                <a16:creationId xmlns:a16="http://schemas.microsoft.com/office/drawing/2014/main" xmlns="" id="{E6B33FDE-DB99-449A-B36C-6CCCCFBEB5A8}"/>
              </a:ext>
            </a:extLst>
          </p:cNvPr>
          <p:cNvSpPr/>
          <p:nvPr/>
        </p:nvSpPr>
        <p:spPr>
          <a:xfrm>
            <a:off x="546100" y="6859906"/>
            <a:ext cx="9524048"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sp>
        <p:nvSpPr>
          <p:cNvPr id="18" name="テキスト ボックス 17">
            <a:extLst>
              <a:ext uri="{FF2B5EF4-FFF2-40B4-BE49-F238E27FC236}">
                <a16:creationId xmlns:a16="http://schemas.microsoft.com/office/drawing/2014/main" xmlns="" id="{27DDCC3C-BFE6-4594-823C-632B54EA14DF}"/>
              </a:ext>
            </a:extLst>
          </p:cNvPr>
          <p:cNvSpPr txBox="1"/>
          <p:nvPr/>
        </p:nvSpPr>
        <p:spPr>
          <a:xfrm>
            <a:off x="1380036" y="1348378"/>
            <a:ext cx="2639917" cy="307777"/>
          </a:xfrm>
          <a:prstGeom prst="rect">
            <a:avLst/>
          </a:prstGeom>
          <a:noFill/>
          <a:ln>
            <a:solidFill>
              <a:schemeClr val="tx1"/>
            </a:solidFill>
          </a:ln>
        </p:spPr>
        <p:txBody>
          <a:bodyPr wrap="square" rtlCol="0">
            <a:spAutoFit/>
          </a:bodyPr>
          <a:lstStyle/>
          <a:p>
            <a:pPr algn="ctr"/>
            <a:r>
              <a:rPr kumimoji="1" lang="ja-JP" altLang="en-US" sz="1400" b="1" dirty="0"/>
              <a:t>主治医報告書の例</a:t>
            </a:r>
          </a:p>
        </p:txBody>
      </p:sp>
      <p:sp>
        <p:nvSpPr>
          <p:cNvPr id="2" name="スライド番号プレースホルダー 1"/>
          <p:cNvSpPr>
            <a:spLocks noGrp="1"/>
          </p:cNvSpPr>
          <p:nvPr>
            <p:ph type="sldNum" sz="quarter" idx="7"/>
          </p:nvPr>
        </p:nvSpPr>
        <p:spPr/>
        <p:txBody>
          <a:bodyPr/>
          <a:lstStyle/>
          <a:p>
            <a:fld id="{B6F15528-21DE-4FAA-801E-634DDDAF4B2B}" type="slidenum">
              <a:rPr lang="en-US" altLang="ja-JP" smtClean="0"/>
              <a:pPr/>
              <a:t>78</a:t>
            </a:fld>
            <a:endParaRPr lang="ja-JP" altLang="en-US" dirty="0"/>
          </a:p>
        </p:txBody>
      </p:sp>
      <p:sp>
        <p:nvSpPr>
          <p:cNvPr id="20" name="テキスト ボックス 19">
            <a:extLst>
              <a:ext uri="{FF2B5EF4-FFF2-40B4-BE49-F238E27FC236}">
                <a16:creationId xmlns:a16="http://schemas.microsoft.com/office/drawing/2014/main" xmlns="" id="{3347FCFD-4DAD-4D58-9E17-9F6B6AD0FD0D}"/>
              </a:ext>
            </a:extLst>
          </p:cNvPr>
          <p:cNvSpPr txBox="1"/>
          <p:nvPr/>
        </p:nvSpPr>
        <p:spPr>
          <a:xfrm>
            <a:off x="843483" y="6607906"/>
            <a:ext cx="3060000" cy="252000"/>
          </a:xfrm>
          <a:prstGeom prst="rect">
            <a:avLst/>
          </a:prstGeom>
          <a:noFill/>
        </p:spPr>
        <p:txBody>
          <a:bodyPr wrap="square" rtlCol="0">
            <a:spAutoFit/>
          </a:bodyPr>
          <a:lstStyle/>
          <a:p>
            <a:r>
              <a:rPr lang="ja-JP" altLang="en-US" sz="1000" dirty="0"/>
              <a:t>資料提供：</a:t>
            </a:r>
            <a:r>
              <a:rPr lang="en-US" altLang="ja-JP" sz="1000" dirty="0"/>
              <a:t>NPO</a:t>
            </a:r>
            <a:r>
              <a:rPr lang="ja-JP" altLang="en-US" sz="1000" dirty="0"/>
              <a:t>法人あい</a:t>
            </a:r>
            <a:r>
              <a:rPr lang="ja-JP" altLang="en-US" sz="1000" dirty="0" err="1"/>
              <a:t>けあ</a:t>
            </a:r>
            <a:endParaRPr kumimoji="1" lang="en-US" altLang="ja-JP" sz="1000" dirty="0"/>
          </a:p>
        </p:txBody>
      </p:sp>
      <p:pic>
        <p:nvPicPr>
          <p:cNvPr id="15" name="図 14"/>
          <p:cNvPicPr>
            <a:picLocks noChangeAspect="1"/>
          </p:cNvPicPr>
          <p:nvPr/>
        </p:nvPicPr>
        <p:blipFill>
          <a:blip r:embed="rId3"/>
          <a:stretch>
            <a:fillRect/>
          </a:stretch>
        </p:blipFill>
        <p:spPr>
          <a:xfrm>
            <a:off x="885228" y="1732385"/>
            <a:ext cx="3629531" cy="4852712"/>
          </a:xfrm>
          <a:prstGeom prst="rect">
            <a:avLst/>
          </a:prstGeom>
          <a:ln>
            <a:solidFill>
              <a:schemeClr val="bg1">
                <a:lumMod val="50000"/>
              </a:schemeClr>
            </a:solidFill>
          </a:ln>
        </p:spPr>
      </p:pic>
    </p:spTree>
    <p:extLst>
      <p:ext uri="{BB962C8B-B14F-4D97-AF65-F5344CB8AC3E}">
        <p14:creationId xmlns:p14="http://schemas.microsoft.com/office/powerpoint/2010/main" val="219005375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p:nvPr/>
        </p:nvSpPr>
        <p:spPr>
          <a:xfrm>
            <a:off x="7901510" y="878925"/>
            <a:ext cx="1719807" cy="197490"/>
          </a:xfrm>
          <a:prstGeom prst="rect">
            <a:avLst/>
          </a:prstGeom>
        </p:spPr>
        <p:txBody>
          <a:bodyPr vert="horz" wrap="square" lIns="0" tIns="12700" rIns="0" bIns="0" rtlCol="0">
            <a:spAutoFit/>
          </a:bodyPr>
          <a:lstStyle/>
          <a:p>
            <a:pPr marL="12700">
              <a:lnSpc>
                <a:spcPct val="100000"/>
              </a:lnSpc>
              <a:spcBef>
                <a:spcPts val="100"/>
              </a:spcBef>
            </a:pPr>
            <a:r>
              <a:rPr sz="1200" b="0" dirty="0">
                <a:solidFill>
                  <a:srgbClr val="284278"/>
                </a:solidFill>
                <a:latin typeface="A-OTF リュウミン Pr6N M-KL"/>
                <a:cs typeface="A-OTF リュウミン Pr6N M-KL"/>
              </a:rPr>
              <a:t>(</a:t>
            </a:r>
            <a:r>
              <a:rPr lang="en-US" sz="1200" b="0" dirty="0">
                <a:solidFill>
                  <a:srgbClr val="284278"/>
                </a:solidFill>
                <a:latin typeface="A-OTF リュウミン Pr6N M-KL"/>
                <a:cs typeface="A-OTF リュウミン Pr6N M-KL"/>
              </a:rPr>
              <a:t>2</a:t>
            </a:r>
            <a:r>
              <a:rPr sz="1200" b="0" dirty="0">
                <a:solidFill>
                  <a:srgbClr val="284278"/>
                </a:solidFill>
                <a:latin typeface="A-OTF リュウミン Pr6N M-KL"/>
                <a:cs typeface="A-OTF リュウミン Pr6N M-KL"/>
              </a:rPr>
              <a:t>)</a:t>
            </a:r>
            <a:r>
              <a:rPr lang="ja-JP" altLang="en-US" sz="1200" b="0" spc="-80" dirty="0">
                <a:solidFill>
                  <a:srgbClr val="284278"/>
                </a:solidFill>
                <a:latin typeface="A-OTF リュウミン Pr6N M-KL"/>
                <a:cs typeface="A-OTF リュウミン Pr6N M-KL"/>
              </a:rPr>
              <a:t>発達支援と医療的ケア</a:t>
            </a:r>
            <a:endParaRPr sz="1200" dirty="0">
              <a:latin typeface="A-OTF リュウミン Pr6N M-KL"/>
              <a:cs typeface="A-OTF リュウミン Pr6N M-KL"/>
            </a:endParaRPr>
          </a:p>
        </p:txBody>
      </p:sp>
      <p:grpSp>
        <p:nvGrpSpPr>
          <p:cNvPr id="6" name="object 6"/>
          <p:cNvGrpSpPr/>
          <p:nvPr/>
        </p:nvGrpSpPr>
        <p:grpSpPr>
          <a:xfrm>
            <a:off x="8663" y="15233"/>
            <a:ext cx="10066020" cy="1259205"/>
            <a:chOff x="8663" y="15233"/>
            <a:chExt cx="10066020" cy="1259205"/>
          </a:xfrm>
        </p:grpSpPr>
        <p:sp>
          <p:nvSpPr>
            <p:cNvPr id="7" name="object 7"/>
            <p:cNvSpPr/>
            <p:nvPr/>
          </p:nvSpPr>
          <p:spPr>
            <a:xfrm>
              <a:off x="5771845" y="15239"/>
              <a:ext cx="4302760" cy="701675"/>
            </a:xfrm>
            <a:custGeom>
              <a:avLst/>
              <a:gdLst/>
              <a:ahLst/>
              <a:cxnLst/>
              <a:rect l="l" t="t" r="r" b="b"/>
              <a:pathLst>
                <a:path w="4302759" h="701675">
                  <a:moveTo>
                    <a:pt x="4302582" y="529475"/>
                  </a:moveTo>
                  <a:lnTo>
                    <a:pt x="1066965" y="529475"/>
                  </a:lnTo>
                  <a:lnTo>
                    <a:pt x="597877" y="0"/>
                  </a:lnTo>
                  <a:lnTo>
                    <a:pt x="146519" y="529475"/>
                  </a:lnTo>
                  <a:lnTo>
                    <a:pt x="146088" y="529971"/>
                  </a:lnTo>
                  <a:lnTo>
                    <a:pt x="0" y="701357"/>
                  </a:lnTo>
                  <a:lnTo>
                    <a:pt x="4302582" y="701357"/>
                  </a:lnTo>
                  <a:lnTo>
                    <a:pt x="4302582" y="529475"/>
                  </a:lnTo>
                  <a:close/>
                </a:path>
              </a:pathLst>
            </a:custGeom>
            <a:solidFill>
              <a:srgbClr val="284278"/>
            </a:solidFill>
          </p:spPr>
          <p:txBody>
            <a:bodyPr wrap="square" lIns="0" tIns="0" rIns="0" bIns="0" rtlCol="0"/>
            <a:lstStyle/>
            <a:p>
              <a:endParaRPr/>
            </a:p>
          </p:txBody>
        </p:sp>
        <p:sp>
          <p:nvSpPr>
            <p:cNvPr id="8" name="object 8"/>
            <p:cNvSpPr/>
            <p:nvPr/>
          </p:nvSpPr>
          <p:spPr>
            <a:xfrm>
              <a:off x="8663" y="15233"/>
              <a:ext cx="6361430" cy="1259205"/>
            </a:xfrm>
            <a:custGeom>
              <a:avLst/>
              <a:gdLst/>
              <a:ahLst/>
              <a:cxnLst/>
              <a:rect l="l" t="t" r="r" b="b"/>
              <a:pathLst>
                <a:path w="6361430" h="1259205">
                  <a:moveTo>
                    <a:pt x="6361074" y="0"/>
                  </a:moveTo>
                  <a:lnTo>
                    <a:pt x="0" y="0"/>
                  </a:lnTo>
                  <a:lnTo>
                    <a:pt x="0" y="1259179"/>
                  </a:lnTo>
                  <a:lnTo>
                    <a:pt x="5286997" y="1259179"/>
                  </a:lnTo>
                  <a:lnTo>
                    <a:pt x="6361074" y="0"/>
                  </a:lnTo>
                  <a:close/>
                </a:path>
              </a:pathLst>
            </a:custGeom>
            <a:solidFill>
              <a:srgbClr val="215198"/>
            </a:solidFill>
          </p:spPr>
          <p:txBody>
            <a:bodyPr wrap="square" lIns="0" tIns="0" rIns="0" bIns="0" rtlCol="0"/>
            <a:lstStyle/>
            <a:p>
              <a:endParaRPr/>
            </a:p>
          </p:txBody>
        </p:sp>
      </p:grpSp>
      <p:sp>
        <p:nvSpPr>
          <p:cNvPr id="9" name="object 9"/>
          <p:cNvSpPr txBox="1">
            <a:spLocks noGrp="1"/>
          </p:cNvSpPr>
          <p:nvPr>
            <p:ph type="title"/>
          </p:nvPr>
        </p:nvSpPr>
        <p:spPr>
          <a:xfrm>
            <a:off x="1512577" y="678136"/>
            <a:ext cx="3859624" cy="382156"/>
          </a:xfrm>
          <a:prstGeom prst="rect">
            <a:avLst/>
          </a:prstGeom>
        </p:spPr>
        <p:txBody>
          <a:bodyPr vert="horz" wrap="square" lIns="0" tIns="12700" rIns="0" bIns="0" rtlCol="0">
            <a:spAutoFit/>
          </a:bodyPr>
          <a:lstStyle/>
          <a:p>
            <a:pPr marL="12700">
              <a:lnSpc>
                <a:spcPct val="100000"/>
              </a:lnSpc>
              <a:spcBef>
                <a:spcPts val="100"/>
              </a:spcBef>
            </a:pPr>
            <a:r>
              <a:rPr lang="ja-JP" altLang="en-US" sz="2400" b="0" i="0" spc="-85" dirty="0">
                <a:latin typeface="A-OTF リュウミン Pr6N M-KL"/>
                <a:cs typeface="A-OTF リュウミン Pr6N M-KL"/>
              </a:rPr>
              <a:t>発達支援における医療的ケア</a:t>
            </a:r>
            <a:endParaRPr sz="2400" dirty="0">
              <a:latin typeface="A-OTF リュウミン Pr6N M-KL"/>
              <a:cs typeface="A-OTF リュウミン Pr6N M-KL"/>
            </a:endParaRPr>
          </a:p>
        </p:txBody>
      </p:sp>
      <p:sp>
        <p:nvSpPr>
          <p:cNvPr id="10" name="object 10"/>
          <p:cNvSpPr txBox="1"/>
          <p:nvPr/>
        </p:nvSpPr>
        <p:spPr>
          <a:xfrm>
            <a:off x="462483" y="380450"/>
            <a:ext cx="762000" cy="936154"/>
          </a:xfrm>
          <a:prstGeom prst="rect">
            <a:avLst/>
          </a:prstGeom>
        </p:spPr>
        <p:txBody>
          <a:bodyPr vert="horz" wrap="square" lIns="0" tIns="12700" rIns="0" bIns="0" rtlCol="0">
            <a:spAutoFit/>
          </a:bodyPr>
          <a:lstStyle/>
          <a:p>
            <a:pPr marL="12700">
              <a:lnSpc>
                <a:spcPct val="100000"/>
              </a:lnSpc>
              <a:spcBef>
                <a:spcPts val="100"/>
              </a:spcBef>
            </a:pPr>
            <a:r>
              <a:rPr sz="6000" b="0" spc="-105" dirty="0">
                <a:solidFill>
                  <a:srgbClr val="FFFFFF"/>
                </a:solidFill>
                <a:latin typeface="A-OTF リュウミン Pr6N M-KL"/>
                <a:cs typeface="A-OTF リュウミン Pr6N M-KL"/>
              </a:rPr>
              <a:t>0</a:t>
            </a:r>
            <a:r>
              <a:rPr lang="en-US" altLang="ja-JP" sz="6000" b="0" spc="-105" dirty="0">
                <a:solidFill>
                  <a:srgbClr val="FFFFFF"/>
                </a:solidFill>
                <a:latin typeface="A-OTF リュウミン Pr6N M-KL"/>
                <a:cs typeface="A-OTF リュウミン Pr6N M-KL"/>
              </a:rPr>
              <a:t>2</a:t>
            </a:r>
            <a:endParaRPr sz="6000" dirty="0">
              <a:latin typeface="A-OTF リュウミン Pr6N M-KL"/>
              <a:cs typeface="A-OTF リュウミン Pr6N M-KL"/>
            </a:endParaRPr>
          </a:p>
        </p:txBody>
      </p:sp>
      <p:sp>
        <p:nvSpPr>
          <p:cNvPr id="11" name="object 11"/>
          <p:cNvSpPr/>
          <p:nvPr/>
        </p:nvSpPr>
        <p:spPr>
          <a:xfrm>
            <a:off x="5372201" y="1266366"/>
            <a:ext cx="4711599"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grpSp>
        <p:nvGrpSpPr>
          <p:cNvPr id="12" name="object 12"/>
          <p:cNvGrpSpPr/>
          <p:nvPr/>
        </p:nvGrpSpPr>
        <p:grpSpPr>
          <a:xfrm>
            <a:off x="9099959" y="7044409"/>
            <a:ext cx="980440" cy="172085"/>
            <a:chOff x="9099959" y="7044409"/>
            <a:chExt cx="980440" cy="172085"/>
          </a:xfrm>
        </p:grpSpPr>
        <p:sp>
          <p:nvSpPr>
            <p:cNvPr id="13" name="object 13"/>
            <p:cNvSpPr/>
            <p:nvPr/>
          </p:nvSpPr>
          <p:spPr>
            <a:xfrm>
              <a:off x="9516378" y="7044409"/>
              <a:ext cx="563880" cy="172085"/>
            </a:xfrm>
            <a:custGeom>
              <a:avLst/>
              <a:gdLst/>
              <a:ahLst/>
              <a:cxnLst/>
              <a:rect l="l" t="t" r="r" b="b"/>
              <a:pathLst>
                <a:path w="563879" h="172084">
                  <a:moveTo>
                    <a:pt x="563410" y="0"/>
                  </a:moveTo>
                  <a:lnTo>
                    <a:pt x="0" y="0"/>
                  </a:lnTo>
                  <a:lnTo>
                    <a:pt x="220459" y="171475"/>
                  </a:lnTo>
                  <a:lnTo>
                    <a:pt x="563410" y="171475"/>
                  </a:lnTo>
                  <a:lnTo>
                    <a:pt x="563410" y="0"/>
                  </a:lnTo>
                  <a:close/>
                </a:path>
              </a:pathLst>
            </a:custGeom>
            <a:solidFill>
              <a:srgbClr val="284278"/>
            </a:solidFill>
          </p:spPr>
          <p:txBody>
            <a:bodyPr wrap="square" lIns="0" tIns="0" rIns="0" bIns="0" rtlCol="0"/>
            <a:lstStyle/>
            <a:p>
              <a:endParaRPr/>
            </a:p>
          </p:txBody>
        </p:sp>
        <p:sp>
          <p:nvSpPr>
            <p:cNvPr id="14" name="object 14"/>
            <p:cNvSpPr/>
            <p:nvPr/>
          </p:nvSpPr>
          <p:spPr>
            <a:xfrm>
              <a:off x="9099959" y="7044412"/>
              <a:ext cx="636905" cy="172085"/>
            </a:xfrm>
            <a:custGeom>
              <a:avLst/>
              <a:gdLst/>
              <a:ahLst/>
              <a:cxnLst/>
              <a:rect l="l" t="t" r="r" b="b"/>
              <a:pathLst>
                <a:path w="636904" h="172084">
                  <a:moveTo>
                    <a:pt x="416420" y="0"/>
                  </a:moveTo>
                  <a:lnTo>
                    <a:pt x="0" y="0"/>
                  </a:lnTo>
                  <a:lnTo>
                    <a:pt x="0" y="171462"/>
                  </a:lnTo>
                  <a:lnTo>
                    <a:pt x="636879" y="171462"/>
                  </a:lnTo>
                  <a:lnTo>
                    <a:pt x="416420" y="0"/>
                  </a:lnTo>
                  <a:close/>
                </a:path>
              </a:pathLst>
            </a:custGeom>
            <a:solidFill>
              <a:srgbClr val="231F20"/>
            </a:solidFill>
          </p:spPr>
          <p:txBody>
            <a:bodyPr wrap="square" lIns="0" tIns="0" rIns="0" bIns="0" rtlCol="0"/>
            <a:lstStyle/>
            <a:p>
              <a:endParaRPr/>
            </a:p>
          </p:txBody>
        </p:sp>
      </p:grpSp>
      <p:sp>
        <p:nvSpPr>
          <p:cNvPr id="16" name="object 3">
            <a:extLst>
              <a:ext uri="{FF2B5EF4-FFF2-40B4-BE49-F238E27FC236}">
                <a16:creationId xmlns:a16="http://schemas.microsoft.com/office/drawing/2014/main" xmlns="" id="{B2C0DD52-A0BE-4230-B4FA-A636B48E4DA2}"/>
              </a:ext>
            </a:extLst>
          </p:cNvPr>
          <p:cNvSpPr txBox="1"/>
          <p:nvPr/>
        </p:nvSpPr>
        <p:spPr>
          <a:xfrm>
            <a:off x="5495286" y="1724025"/>
            <a:ext cx="4241578" cy="2013052"/>
          </a:xfrm>
          <a:prstGeom prst="rect">
            <a:avLst/>
          </a:prstGeom>
        </p:spPr>
        <p:txBody>
          <a:bodyPr vert="horz" wrap="square" lIns="0" tIns="92075" rIns="0" bIns="0" rtlCol="0">
            <a:spAutoFit/>
          </a:bodyPr>
          <a:lstStyle/>
          <a:p>
            <a:pPr marL="12700">
              <a:lnSpc>
                <a:spcPct val="100000"/>
              </a:lnSpc>
              <a:spcBef>
                <a:spcPts val="725"/>
              </a:spcBef>
            </a:pPr>
            <a:r>
              <a:rPr lang="ja-JP" altLang="en-US" sz="1800" b="1" dirty="0">
                <a:solidFill>
                  <a:srgbClr val="EF4136"/>
                </a:solidFill>
                <a:latin typeface="A-OTF リュウミン Pr6N EB-KL"/>
                <a:cs typeface="A-OTF リュウミン Pr6N EB-KL"/>
              </a:rPr>
              <a:t>発達機会の保障</a:t>
            </a:r>
            <a:r>
              <a:rPr sz="1800" b="1" dirty="0">
                <a:solidFill>
                  <a:srgbClr val="EF4136"/>
                </a:solidFill>
                <a:latin typeface="A-OTF リュウミン Pr6N EB-KL"/>
                <a:cs typeface="A-OTF リュウミン Pr6N EB-KL"/>
              </a:rPr>
              <a:t>：</a:t>
            </a:r>
            <a:endParaRPr sz="1800" dirty="0">
              <a:latin typeface="A-OTF リュウミン Pr6N EB-KL"/>
              <a:cs typeface="A-OTF リュウミン Pr6N EB-KL"/>
            </a:endParaRPr>
          </a:p>
          <a:p>
            <a:pPr marL="12700">
              <a:lnSpc>
                <a:spcPct val="150000"/>
              </a:lnSpc>
              <a:spcBef>
                <a:spcPts val="490"/>
              </a:spcBef>
            </a:pPr>
            <a:r>
              <a:rPr lang="ja-JP" altLang="en-US" sz="1400" b="0" spc="20" dirty="0">
                <a:solidFill>
                  <a:srgbClr val="231F20"/>
                </a:solidFill>
                <a:latin typeface="A-OTF リュウミン Pr6N M-KL"/>
                <a:cs typeface="A-OTF リュウミン Pr6N M-KL"/>
              </a:rPr>
              <a:t>障害児通所支援の目的を達成するためには、それぞれの専門性を有する職員が協働し、保護者や地域の様々な社会資源との緊密な連携のもとで、医療的ケアを必要とする子どもの状態等を踏まえて支援を行う必要があります。</a:t>
            </a:r>
            <a:endParaRPr sz="1400" dirty="0">
              <a:latin typeface="A-OTF リュウミン Pr6N M-KL"/>
              <a:cs typeface="A-OTF リュウミン Pr6N M-KL"/>
            </a:endParaRPr>
          </a:p>
        </p:txBody>
      </p:sp>
      <p:sp>
        <p:nvSpPr>
          <p:cNvPr id="17" name="object 3">
            <a:extLst>
              <a:ext uri="{FF2B5EF4-FFF2-40B4-BE49-F238E27FC236}">
                <a16:creationId xmlns:a16="http://schemas.microsoft.com/office/drawing/2014/main" xmlns="" id="{1E8B6B98-8859-41EF-B136-752ECE8BA8F7}"/>
              </a:ext>
            </a:extLst>
          </p:cNvPr>
          <p:cNvSpPr txBox="1"/>
          <p:nvPr/>
        </p:nvSpPr>
        <p:spPr>
          <a:xfrm>
            <a:off x="559752" y="6899298"/>
            <a:ext cx="6006148" cy="585417"/>
          </a:xfrm>
          <a:prstGeom prst="rect">
            <a:avLst/>
          </a:prstGeom>
        </p:spPr>
        <p:txBody>
          <a:bodyPr vert="horz" wrap="square" lIns="0" tIns="92075" rIns="0" bIns="0" rtlCol="0">
            <a:spAutoFit/>
          </a:bodyPr>
          <a:lstStyle/>
          <a:p>
            <a:pPr marL="12700">
              <a:lnSpc>
                <a:spcPct val="100000"/>
              </a:lnSpc>
            </a:pPr>
            <a:r>
              <a:rPr lang="ja-JP" altLang="en-US" sz="800" spc="20" dirty="0">
                <a:solidFill>
                  <a:srgbClr val="231F20"/>
                </a:solidFill>
                <a:latin typeface="+mn-ea"/>
                <a:cs typeface="A-OTF リュウミン Pr6N M-KL"/>
              </a:rPr>
              <a:t>障害児通所支援事業所等における安全な医療的ケアの実施体制の構築に関する調査研究</a:t>
            </a:r>
          </a:p>
          <a:p>
            <a:pPr marL="12700">
              <a:lnSpc>
                <a:spcPct val="100000"/>
              </a:lnSpc>
            </a:pPr>
            <a:r>
              <a:rPr lang="ja-JP" altLang="en-US" sz="800" spc="20" dirty="0">
                <a:solidFill>
                  <a:srgbClr val="231F20"/>
                </a:solidFill>
                <a:latin typeface="+mn-ea"/>
                <a:cs typeface="A-OTF リュウミン Pr6N M-KL"/>
              </a:rPr>
              <a:t>みずほ情報総研株式会社</a:t>
            </a:r>
          </a:p>
          <a:p>
            <a:pPr marL="12700">
              <a:lnSpc>
                <a:spcPct val="100000"/>
              </a:lnSpc>
            </a:pPr>
            <a:r>
              <a:rPr lang="en-US" altLang="ja-JP" sz="800" spc="20" dirty="0">
                <a:solidFill>
                  <a:srgbClr val="231F20"/>
                </a:solidFill>
                <a:latin typeface="+mn-ea"/>
                <a:cs typeface="A-OTF リュウミン Pr6N M-KL"/>
              </a:rPr>
              <a:t>【</a:t>
            </a:r>
            <a:r>
              <a:rPr lang="en-US" altLang="ja-JP" sz="800" dirty="0" err="1">
                <a:latin typeface="+mn-ea"/>
                <a:cs typeface="A-OTF リュウミン Pr6N M-KL"/>
              </a:rPr>
              <a:t>Part.Ⅰ</a:t>
            </a:r>
            <a:r>
              <a:rPr lang="en-US" altLang="ja-JP" sz="800" spc="20" dirty="0">
                <a:solidFill>
                  <a:srgbClr val="231F20"/>
                </a:solidFill>
                <a:latin typeface="+mn-ea"/>
                <a:cs typeface="A-OTF リュウミン Pr6N M-KL"/>
              </a:rPr>
              <a:t>】</a:t>
            </a:r>
            <a:r>
              <a:rPr lang="ja-JP" altLang="en-US" sz="800" spc="20" dirty="0">
                <a:solidFill>
                  <a:srgbClr val="231F20"/>
                </a:solidFill>
                <a:latin typeface="+mn-ea"/>
                <a:cs typeface="A-OTF リュウミン Pr6N M-KL"/>
              </a:rPr>
              <a:t>障害児通所支援事業所等（障害児通所支援、生活介護およびグループホーム）における医療的ケアとは</a:t>
            </a:r>
          </a:p>
          <a:p>
            <a:pPr marL="12700">
              <a:lnSpc>
                <a:spcPct val="100000"/>
              </a:lnSpc>
            </a:pPr>
            <a:endParaRPr sz="800" dirty="0">
              <a:latin typeface="+mn-ea"/>
              <a:cs typeface="A-OTF リュウミン Pr6N M-KL"/>
            </a:endParaRPr>
          </a:p>
        </p:txBody>
      </p:sp>
      <p:sp>
        <p:nvSpPr>
          <p:cNvPr id="18" name="object 11">
            <a:extLst>
              <a:ext uri="{FF2B5EF4-FFF2-40B4-BE49-F238E27FC236}">
                <a16:creationId xmlns:a16="http://schemas.microsoft.com/office/drawing/2014/main" xmlns="" id="{C762FF47-C67B-4851-92EB-25E37228CA05}"/>
              </a:ext>
            </a:extLst>
          </p:cNvPr>
          <p:cNvSpPr/>
          <p:nvPr/>
        </p:nvSpPr>
        <p:spPr>
          <a:xfrm>
            <a:off x="546100" y="6859906"/>
            <a:ext cx="9524048" cy="45719"/>
          </a:xfrm>
          <a:custGeom>
            <a:avLst/>
            <a:gdLst/>
            <a:ahLst/>
            <a:cxnLst/>
            <a:rect l="l" t="t" r="r" b="b"/>
            <a:pathLst>
              <a:path w="4187825" h="12700">
                <a:moveTo>
                  <a:pt x="4187329" y="0"/>
                </a:moveTo>
                <a:lnTo>
                  <a:pt x="0" y="0"/>
                </a:lnTo>
                <a:lnTo>
                  <a:pt x="0" y="12700"/>
                </a:lnTo>
                <a:lnTo>
                  <a:pt x="4187329" y="12700"/>
                </a:lnTo>
                <a:lnTo>
                  <a:pt x="4187329" y="0"/>
                </a:lnTo>
                <a:close/>
              </a:path>
            </a:pathLst>
          </a:custGeom>
          <a:solidFill>
            <a:srgbClr val="284278"/>
          </a:solidFill>
        </p:spPr>
        <p:txBody>
          <a:bodyPr wrap="square" lIns="0" tIns="0" rIns="0" bIns="0" rtlCol="0"/>
          <a:lstStyle/>
          <a:p>
            <a:endParaRPr/>
          </a:p>
        </p:txBody>
      </p:sp>
      <p:sp>
        <p:nvSpPr>
          <p:cNvPr id="2" name="スライド番号プレースホルダー 1"/>
          <p:cNvSpPr>
            <a:spLocks noGrp="1"/>
          </p:cNvSpPr>
          <p:nvPr>
            <p:ph type="sldNum" sz="quarter" idx="7"/>
          </p:nvPr>
        </p:nvSpPr>
        <p:spPr/>
        <p:txBody>
          <a:bodyPr/>
          <a:lstStyle/>
          <a:p>
            <a:fld id="{B6F15528-21DE-4FAA-801E-634DDDAF4B2B}" type="slidenum">
              <a:rPr lang="en-US" altLang="ja-JP" smtClean="0"/>
              <a:pPr/>
              <a:t>7</a:t>
            </a:fld>
            <a:endParaRPr lang="ja-JP" altLang="en-US" dirty="0"/>
          </a:p>
        </p:txBody>
      </p:sp>
      <p:pic>
        <p:nvPicPr>
          <p:cNvPr id="4" name="図 3"/>
          <p:cNvPicPr>
            <a:picLocks noChangeAspect="1"/>
          </p:cNvPicPr>
          <p:nvPr/>
        </p:nvPicPr>
        <p:blipFill rotWithShape="1">
          <a:blip r:embed="rId2" cstate="print">
            <a:extLst>
              <a:ext uri="{28A0092B-C50C-407E-A947-70E740481C1C}">
                <a14:useLocalDpi xmlns:a14="http://schemas.microsoft.com/office/drawing/2010/main" val="0"/>
              </a:ext>
            </a:extLst>
          </a:blip>
          <a:srcRect t="-482"/>
          <a:stretch/>
        </p:blipFill>
        <p:spPr>
          <a:xfrm>
            <a:off x="559752" y="1274438"/>
            <a:ext cx="3948748" cy="4991591"/>
          </a:xfrm>
          <a:prstGeom prst="rect">
            <a:avLst/>
          </a:prstGeom>
        </p:spPr>
      </p:pic>
    </p:spTree>
    <p:extLst>
      <p:ext uri="{BB962C8B-B14F-4D97-AF65-F5344CB8AC3E}">
        <p14:creationId xmlns:p14="http://schemas.microsoft.com/office/powerpoint/2010/main" val="378992099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0" y="0"/>
            <a:ext cx="10079990" cy="7543800"/>
            <a:chOff x="0" y="0"/>
            <a:chExt cx="10079990" cy="7543800"/>
          </a:xfrm>
        </p:grpSpPr>
        <p:sp>
          <p:nvSpPr>
            <p:cNvPr id="3" name="object 3"/>
            <p:cNvSpPr/>
            <p:nvPr/>
          </p:nvSpPr>
          <p:spPr>
            <a:xfrm>
              <a:off x="0" y="0"/>
              <a:ext cx="10072278" cy="7543596"/>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9516389" y="7044409"/>
              <a:ext cx="563880" cy="172085"/>
            </a:xfrm>
            <a:custGeom>
              <a:avLst/>
              <a:gdLst/>
              <a:ahLst/>
              <a:cxnLst/>
              <a:rect l="l" t="t" r="r" b="b"/>
              <a:pathLst>
                <a:path w="563879" h="172084">
                  <a:moveTo>
                    <a:pt x="563397" y="0"/>
                  </a:moveTo>
                  <a:lnTo>
                    <a:pt x="0" y="0"/>
                  </a:lnTo>
                  <a:lnTo>
                    <a:pt x="220459" y="171475"/>
                  </a:lnTo>
                  <a:lnTo>
                    <a:pt x="563397" y="171475"/>
                  </a:lnTo>
                  <a:lnTo>
                    <a:pt x="563397" y="0"/>
                  </a:lnTo>
                  <a:close/>
                </a:path>
              </a:pathLst>
            </a:custGeom>
            <a:solidFill>
              <a:srgbClr val="284278"/>
            </a:solidFill>
          </p:spPr>
          <p:txBody>
            <a:bodyPr wrap="square" lIns="0" tIns="0" rIns="0" bIns="0" rtlCol="0"/>
            <a:lstStyle/>
            <a:p>
              <a:endParaRPr/>
            </a:p>
          </p:txBody>
        </p:sp>
        <p:sp>
          <p:nvSpPr>
            <p:cNvPr id="5" name="object 5"/>
            <p:cNvSpPr/>
            <p:nvPr/>
          </p:nvSpPr>
          <p:spPr>
            <a:xfrm>
              <a:off x="9099965" y="7044411"/>
              <a:ext cx="636905" cy="172085"/>
            </a:xfrm>
            <a:custGeom>
              <a:avLst/>
              <a:gdLst/>
              <a:ahLst/>
              <a:cxnLst/>
              <a:rect l="l" t="t" r="r" b="b"/>
              <a:pathLst>
                <a:path w="636904" h="172084">
                  <a:moveTo>
                    <a:pt x="416420" y="0"/>
                  </a:moveTo>
                  <a:lnTo>
                    <a:pt x="0" y="0"/>
                  </a:lnTo>
                  <a:lnTo>
                    <a:pt x="0" y="171462"/>
                  </a:lnTo>
                  <a:lnTo>
                    <a:pt x="636879" y="171462"/>
                  </a:lnTo>
                  <a:lnTo>
                    <a:pt x="416420" y="0"/>
                  </a:lnTo>
                  <a:close/>
                </a:path>
              </a:pathLst>
            </a:custGeom>
            <a:solidFill>
              <a:srgbClr val="231F20"/>
            </a:solidFill>
          </p:spPr>
          <p:txBody>
            <a:bodyPr wrap="square" lIns="0" tIns="0" rIns="0" bIns="0" rtlCol="0"/>
            <a:lstStyle/>
            <a:p>
              <a:endParaRPr/>
            </a:p>
          </p:txBody>
        </p:sp>
      </p:grpSp>
      <p:sp>
        <p:nvSpPr>
          <p:cNvPr id="6" name="object 6"/>
          <p:cNvSpPr txBox="1">
            <a:spLocks noGrp="1"/>
          </p:cNvSpPr>
          <p:nvPr>
            <p:ph type="title"/>
          </p:nvPr>
        </p:nvSpPr>
        <p:spPr>
          <a:xfrm>
            <a:off x="530304" y="1962204"/>
            <a:ext cx="4291200" cy="2724785"/>
          </a:xfrm>
          <a:prstGeom prst="rect">
            <a:avLst/>
          </a:prstGeom>
        </p:spPr>
        <p:txBody>
          <a:bodyPr vert="horz" wrap="square" lIns="0" tIns="189230" rIns="0" bIns="0" rtlCol="0">
            <a:spAutoFit/>
          </a:bodyPr>
          <a:lstStyle/>
          <a:p>
            <a:pPr marL="57150">
              <a:lnSpc>
                <a:spcPct val="100000"/>
              </a:lnSpc>
              <a:spcBef>
                <a:spcPts val="1490"/>
              </a:spcBef>
            </a:pPr>
            <a:r>
              <a:rPr lang="ja-JP" altLang="en-US" sz="6000" b="0" i="0" spc="-105" dirty="0">
                <a:solidFill>
                  <a:srgbClr val="215198"/>
                </a:solidFill>
                <a:latin typeface="A-OTF リュウミン Pr6N M-KL"/>
                <a:cs typeface="A-OTF リュウミン Pr6N M-KL"/>
              </a:rPr>
              <a:t>（</a:t>
            </a:r>
            <a:r>
              <a:rPr lang="en-US" altLang="ja-JP" sz="6000" b="0" i="0" spc="-105" dirty="0">
                <a:solidFill>
                  <a:srgbClr val="215198"/>
                </a:solidFill>
                <a:latin typeface="A-OTF リュウミン Pr6N M-KL"/>
                <a:cs typeface="A-OTF リュウミン Pr6N M-KL"/>
              </a:rPr>
              <a:t>3</a:t>
            </a:r>
            <a:r>
              <a:rPr lang="ja-JP" altLang="en-US" sz="6000" b="0" i="0" spc="-105" dirty="0">
                <a:solidFill>
                  <a:srgbClr val="215198"/>
                </a:solidFill>
                <a:latin typeface="A-OTF リュウミン Pr6N M-KL"/>
                <a:cs typeface="A-OTF リュウミン Pr6N M-KL"/>
              </a:rPr>
              <a:t>）</a:t>
            </a:r>
            <a:endParaRPr sz="6000" dirty="0">
              <a:latin typeface="A-OTF リュウミン Pr6N M-KL"/>
              <a:cs typeface="A-OTF リュウミン Pr6N M-KL"/>
            </a:endParaRPr>
          </a:p>
          <a:p>
            <a:pPr marL="12700" marR="5080">
              <a:lnSpc>
                <a:spcPct val="104200"/>
              </a:lnSpc>
              <a:spcBef>
                <a:spcPts val="875"/>
              </a:spcBef>
            </a:pPr>
            <a:r>
              <a:rPr lang="ja-JP" altLang="en-US" sz="4800" b="0" i="0" dirty="0">
                <a:solidFill>
                  <a:srgbClr val="215198"/>
                </a:solidFill>
                <a:latin typeface="A-OTF リュウミン Pr6N M-KL"/>
                <a:cs typeface="A-OTF リュウミン Pr6N M-KL"/>
              </a:rPr>
              <a:t>医療的ケアの</a:t>
            </a:r>
            <a:r>
              <a:rPr lang="en-US" altLang="ja-JP" sz="4800" b="0" i="0" dirty="0">
                <a:solidFill>
                  <a:srgbClr val="215198"/>
                </a:solidFill>
                <a:latin typeface="A-OTF リュウミン Pr6N M-KL"/>
                <a:cs typeface="A-OTF リュウミン Pr6N M-KL"/>
              </a:rPr>
              <a:t/>
            </a:r>
            <a:br>
              <a:rPr lang="en-US" altLang="ja-JP" sz="4800" b="0" i="0" dirty="0">
                <a:solidFill>
                  <a:srgbClr val="215198"/>
                </a:solidFill>
                <a:latin typeface="A-OTF リュウミン Pr6N M-KL"/>
                <a:cs typeface="A-OTF リュウミン Pr6N M-KL"/>
              </a:rPr>
            </a:br>
            <a:r>
              <a:rPr lang="ja-JP" altLang="en-US" sz="4800" b="0" i="0" dirty="0">
                <a:solidFill>
                  <a:srgbClr val="215198"/>
                </a:solidFill>
                <a:latin typeface="A-OTF リュウミン Pr6N M-KL"/>
                <a:cs typeface="A-OTF リュウミン Pr6N M-KL"/>
              </a:rPr>
              <a:t>具体的内容</a:t>
            </a:r>
            <a:endParaRPr sz="4800" dirty="0">
              <a:latin typeface="A-OTF リュウミン Pr6N M-KL"/>
              <a:cs typeface="A-OTF リュウミン Pr6N M-KL"/>
            </a:endParaRPr>
          </a:p>
        </p:txBody>
      </p:sp>
      <p:sp>
        <p:nvSpPr>
          <p:cNvPr id="8" name="object 8"/>
          <p:cNvSpPr txBox="1"/>
          <p:nvPr/>
        </p:nvSpPr>
        <p:spPr>
          <a:xfrm>
            <a:off x="3060700" y="747472"/>
            <a:ext cx="7010400" cy="197490"/>
          </a:xfrm>
          <a:prstGeom prst="rect">
            <a:avLst/>
          </a:prstGeom>
        </p:spPr>
        <p:txBody>
          <a:bodyPr vert="horz" wrap="square" lIns="0" tIns="12700" rIns="0" bIns="0" rtlCol="0">
            <a:spAutoFit/>
          </a:bodyPr>
          <a:lstStyle/>
          <a:p>
            <a:pPr marL="12700">
              <a:lnSpc>
                <a:spcPct val="100000"/>
              </a:lnSpc>
              <a:spcBef>
                <a:spcPts val="100"/>
              </a:spcBef>
            </a:pPr>
            <a:r>
              <a:rPr sz="1200" b="0" dirty="0">
                <a:solidFill>
                  <a:srgbClr val="284278"/>
                </a:solidFill>
                <a:latin typeface="A-OTF リュウミン Pr6N M-KL"/>
                <a:cs typeface="A-OTF リュウミン Pr6N M-KL"/>
              </a:rPr>
              <a:t>Part</a:t>
            </a:r>
            <a:r>
              <a:rPr sz="1200" b="0" spc="-45" dirty="0">
                <a:solidFill>
                  <a:srgbClr val="284278"/>
                </a:solidFill>
                <a:latin typeface="A-OTF リュウミン Pr6N M-KL"/>
                <a:cs typeface="A-OTF リュウミン Pr6N M-KL"/>
              </a:rPr>
              <a:t> </a:t>
            </a:r>
            <a:r>
              <a:rPr sz="1200" b="0" dirty="0">
                <a:solidFill>
                  <a:srgbClr val="284278"/>
                </a:solidFill>
                <a:latin typeface="A-OTF リュウミン Pr6N M-KL"/>
                <a:cs typeface="A-OTF リュウミン Pr6N M-KL"/>
              </a:rPr>
              <a:t>I.</a:t>
            </a:r>
            <a:r>
              <a:rPr lang="ja-JP" altLang="en-US" sz="1200" b="0" dirty="0">
                <a:solidFill>
                  <a:srgbClr val="284278"/>
                </a:solidFill>
                <a:latin typeface="A-OTF リュウミン Pr6N M-KL"/>
                <a:cs typeface="A-OTF リュウミン Pr6N M-KL"/>
              </a:rPr>
              <a:t>　</a:t>
            </a:r>
            <a:r>
              <a:rPr lang="ja-JP" altLang="en-US" sz="1200" b="0" spc="-45" dirty="0">
                <a:solidFill>
                  <a:srgbClr val="284278"/>
                </a:solidFill>
                <a:latin typeface="A-OTF リュウミン Pr6N M-KL"/>
                <a:cs typeface="A-OTF リュウミン Pr6N M-KL"/>
              </a:rPr>
              <a:t>障害児通所支援事業所等（障害児通所支援、生活介護およびグループホーム）における医療的ケアとは</a:t>
            </a:r>
            <a:endParaRPr sz="1200" dirty="0">
              <a:latin typeface="A-OTF リュウミン Pr6N M-KL"/>
              <a:cs typeface="A-OTF リュウミン Pr6N M-KL"/>
            </a:endParaRPr>
          </a:p>
        </p:txBody>
      </p:sp>
      <p:sp>
        <p:nvSpPr>
          <p:cNvPr id="9" name="object 9"/>
          <p:cNvSpPr/>
          <p:nvPr/>
        </p:nvSpPr>
        <p:spPr>
          <a:xfrm>
            <a:off x="15633" y="982154"/>
            <a:ext cx="10054590" cy="13335"/>
          </a:xfrm>
          <a:custGeom>
            <a:avLst/>
            <a:gdLst/>
            <a:ahLst/>
            <a:cxnLst/>
            <a:rect l="l" t="t" r="r" b="b"/>
            <a:pathLst>
              <a:path w="10054590" h="13334">
                <a:moveTo>
                  <a:pt x="10054082" y="0"/>
                </a:moveTo>
                <a:lnTo>
                  <a:pt x="0" y="0"/>
                </a:lnTo>
                <a:lnTo>
                  <a:pt x="0" y="12712"/>
                </a:lnTo>
                <a:lnTo>
                  <a:pt x="10054082" y="12712"/>
                </a:lnTo>
                <a:lnTo>
                  <a:pt x="10054082" y="0"/>
                </a:lnTo>
                <a:close/>
              </a:path>
            </a:pathLst>
          </a:custGeom>
          <a:solidFill>
            <a:srgbClr val="284278"/>
          </a:solidFill>
        </p:spPr>
        <p:txBody>
          <a:bodyPr wrap="square" lIns="0" tIns="0" rIns="0" bIns="0" rtlCol="0"/>
          <a:lstStyle/>
          <a:p>
            <a:endParaRPr/>
          </a:p>
        </p:txBody>
      </p:sp>
      <p:sp>
        <p:nvSpPr>
          <p:cNvPr id="10" name="object 10"/>
          <p:cNvSpPr/>
          <p:nvPr/>
        </p:nvSpPr>
        <p:spPr>
          <a:xfrm>
            <a:off x="15633" y="544702"/>
            <a:ext cx="10059035" cy="172085"/>
          </a:xfrm>
          <a:custGeom>
            <a:avLst/>
            <a:gdLst/>
            <a:ahLst/>
            <a:cxnLst/>
            <a:rect l="l" t="t" r="r" b="b"/>
            <a:pathLst>
              <a:path w="10059035" h="172084">
                <a:moveTo>
                  <a:pt x="10058793" y="0"/>
                </a:moveTo>
                <a:lnTo>
                  <a:pt x="0" y="0"/>
                </a:lnTo>
                <a:lnTo>
                  <a:pt x="0" y="171881"/>
                </a:lnTo>
                <a:lnTo>
                  <a:pt x="10058793" y="171881"/>
                </a:lnTo>
                <a:lnTo>
                  <a:pt x="10058793" y="0"/>
                </a:lnTo>
                <a:close/>
              </a:path>
            </a:pathLst>
          </a:custGeom>
          <a:solidFill>
            <a:srgbClr val="284278"/>
          </a:solidFill>
        </p:spPr>
        <p:txBody>
          <a:bodyPr wrap="square" lIns="0" tIns="0" rIns="0" bIns="0" rtlCol="0"/>
          <a:lstStyle/>
          <a:p>
            <a:endParaRPr/>
          </a:p>
        </p:txBody>
      </p:sp>
      <p:sp>
        <p:nvSpPr>
          <p:cNvPr id="7" name="スライド番号プレースホルダー 6"/>
          <p:cNvSpPr>
            <a:spLocks noGrp="1"/>
          </p:cNvSpPr>
          <p:nvPr>
            <p:ph type="sldNum" sz="quarter" idx="7"/>
          </p:nvPr>
        </p:nvSpPr>
        <p:spPr/>
        <p:txBody>
          <a:bodyPr/>
          <a:lstStyle/>
          <a:p>
            <a:fld id="{B6F15528-21DE-4FAA-801E-634DDDAF4B2B}" type="slidenum">
              <a:rPr lang="en-US" altLang="ja-JP" smtClean="0"/>
              <a:pPr/>
              <a:t>8</a:t>
            </a:fld>
            <a:endParaRPr lang="ja-JP" altLang="en-US" dirty="0"/>
          </a:p>
        </p:txBody>
      </p:sp>
    </p:spTree>
    <p:extLst>
      <p:ext uri="{BB962C8B-B14F-4D97-AF65-F5344CB8AC3E}">
        <p14:creationId xmlns:p14="http://schemas.microsoft.com/office/powerpoint/2010/main" val="387058629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10205</Words>
  <Application>Microsoft Office PowerPoint</Application>
  <PresentationFormat>ユーザー設定</PresentationFormat>
  <Paragraphs>873</Paragraphs>
  <Slides>79</Slides>
  <Notes>20</Notes>
  <HiddenSlides>0</HiddenSlides>
  <MMClips>0</MMClips>
  <ScaleCrop>false</ScaleCrop>
  <HeadingPairs>
    <vt:vector size="6" baseType="variant">
      <vt:variant>
        <vt:lpstr>使用されているフォント</vt:lpstr>
      </vt:variant>
      <vt:variant>
        <vt:i4>11</vt:i4>
      </vt:variant>
      <vt:variant>
        <vt:lpstr>テーマ</vt:lpstr>
      </vt:variant>
      <vt:variant>
        <vt:i4>1</vt:i4>
      </vt:variant>
      <vt:variant>
        <vt:lpstr>スライド タイトル</vt:lpstr>
      </vt:variant>
      <vt:variant>
        <vt:i4>79</vt:i4>
      </vt:variant>
    </vt:vector>
  </HeadingPairs>
  <TitlesOfParts>
    <vt:vector size="91" baseType="lpstr">
      <vt:lpstr>A-OTF リュウミン Pr6N EB-KL</vt:lpstr>
      <vt:lpstr>A-OTF リュウミン Pr6N M-KL</vt:lpstr>
      <vt:lpstr>HG丸ｺﾞｼｯｸM-PRO</vt:lpstr>
      <vt:lpstr>Meiryo UI</vt:lpstr>
      <vt:lpstr>ＭＳ Ｐゴシック</vt:lpstr>
      <vt:lpstr>ＭＳ 明朝</vt:lpstr>
      <vt:lpstr>小塚ゴシック Pr6N B</vt:lpstr>
      <vt:lpstr>游ゴシック</vt:lpstr>
      <vt:lpstr>Calibri</vt:lpstr>
      <vt:lpstr>Century</vt:lpstr>
      <vt:lpstr>Times New Roman</vt:lpstr>
      <vt:lpstr>Office Theme</vt:lpstr>
      <vt:lpstr>PowerPoint プレゼンテーション</vt:lpstr>
      <vt:lpstr>Part I.</vt:lpstr>
      <vt:lpstr>（1） 医療的ケア児（者）とは</vt:lpstr>
      <vt:lpstr>医療的ケア児（者）とは</vt:lpstr>
      <vt:lpstr>利用可能な障害福祉サービス</vt:lpstr>
      <vt:lpstr>（2） 発達支援と 医療的ケア</vt:lpstr>
      <vt:lpstr>発達支援とは</vt:lpstr>
      <vt:lpstr>発達支援における医療的ケア</vt:lpstr>
      <vt:lpstr>（3） 医療的ケアの 具体的内容</vt:lpstr>
      <vt:lpstr>医療的ケアとは</vt:lpstr>
      <vt:lpstr>PowerPoint プレゼンテーション</vt:lpstr>
      <vt:lpstr>排痰補助装置の使用</vt:lpstr>
      <vt:lpstr>酸素療法（在宅酸素療法）の管理</vt:lpstr>
      <vt:lpstr>経管栄養の管理 （胃ろう・腸ろう・鼻腔など）</vt:lpstr>
      <vt:lpstr>医療的ケアの具体的な手技について</vt:lpstr>
      <vt:lpstr>Part.Ⅱ</vt:lpstr>
      <vt:lpstr>（1） 管理体制の 在り方</vt:lpstr>
      <vt:lpstr>管理体制の検討</vt:lpstr>
      <vt:lpstr>障害児通所支援事業所に おける人員配置基準</vt:lpstr>
      <vt:lpstr>（2） 医療的ケア児者の受入れに際しての関係者</vt:lpstr>
      <vt:lpstr>受入れ事業所内の職員 （管理者・看護職員・その他の職種の職員）</vt:lpstr>
      <vt:lpstr>家族等</vt:lpstr>
      <vt:lpstr>主治医</vt:lpstr>
      <vt:lpstr>訪問看護事業所等 （外部連携機関として）</vt:lpstr>
      <vt:lpstr>嘱託医（重症心身障害児を対象とした事業所の場合）</vt:lpstr>
      <vt:lpstr>協力医療機関</vt:lpstr>
      <vt:lpstr>その他の医療機関</vt:lpstr>
      <vt:lpstr>相談支援専門員</vt:lpstr>
      <vt:lpstr>その他の関係者</vt:lpstr>
      <vt:lpstr>市町村等行政</vt:lpstr>
      <vt:lpstr>保育所・幼稚園・学校</vt:lpstr>
      <vt:lpstr>他の障害福祉サービス等 事業所</vt:lpstr>
      <vt:lpstr>Part.Ⅲ</vt:lpstr>
      <vt:lpstr>（1） 医療的ケア実施にあたっての 情報収集</vt:lpstr>
      <vt:lpstr>医療的ケア実施にあたっての情報収集</vt:lpstr>
      <vt:lpstr>（2） 医療的ケア実施者の体制整備</vt:lpstr>
      <vt:lpstr>看護職員の確保</vt:lpstr>
      <vt:lpstr>看護職員と認定特定行為 業務従事者等との連携</vt:lpstr>
      <vt:lpstr>看護職員向けの研修 （外部研修の活用や主治医による指導など）</vt:lpstr>
      <vt:lpstr>事業所全体への研修</vt:lpstr>
      <vt:lpstr>（3） 施設設備の準備</vt:lpstr>
      <vt:lpstr>受入れ事業所の施設設備</vt:lpstr>
      <vt:lpstr>（4） 利用者に関する情報収集・医療的ケア実施のための書式等の整備</vt:lpstr>
      <vt:lpstr>情報収集および医療的ケア実施に 向けた書式等の整備</vt:lpstr>
      <vt:lpstr>（5） 感染症対策の検討</vt:lpstr>
      <vt:lpstr>受入れ事業所の感染症対策</vt:lpstr>
      <vt:lpstr>（6） 関係者間の 情報共有の場の整備</vt:lpstr>
      <vt:lpstr>関係者間の情報共有の場の整備</vt:lpstr>
      <vt:lpstr>Part.Ⅳ</vt:lpstr>
      <vt:lpstr>（1） 医療的ケア児者 受入れに向けた流れ</vt:lpstr>
      <vt:lpstr>医療的ケア児者受入れまでの流れ</vt:lpstr>
      <vt:lpstr>（2） 利用希望者等からの 情報収集 （#アセスメント票） </vt:lpstr>
      <vt:lpstr>利用希望者等からの情報収集</vt:lpstr>
      <vt:lpstr>（3） 主治医からの情報収集 （#指示書） </vt:lpstr>
      <vt:lpstr>情報収集の内容例</vt:lpstr>
      <vt:lpstr>指示書等の取得</vt:lpstr>
      <vt:lpstr>（4） 関係者からの情報収集 </vt:lpstr>
      <vt:lpstr>関係者からの情報収集</vt:lpstr>
      <vt:lpstr>（5） 個別支援計画の策定 </vt:lpstr>
      <vt:lpstr>個別支援計画の策定と内容</vt:lpstr>
      <vt:lpstr>（6） 個別の医療的ケアマニュアル（#実施手順書）の作成 </vt:lpstr>
      <vt:lpstr>個別の医療的ケアマニュアルの作成</vt:lpstr>
      <vt:lpstr>（7） 緊急時対応の検討 （契約にあたっての必要事項の確認）</vt:lpstr>
      <vt:lpstr>緊急時対応の検討</vt:lpstr>
      <vt:lpstr>（8） その他医療的ケア実施に あたっての留意点</vt:lpstr>
      <vt:lpstr>ヒヤリハット事例とその防止策</vt:lpstr>
      <vt:lpstr>ヒヤリハット・事故発生時の 記録の作成・情報共有</vt:lpstr>
      <vt:lpstr>身体拘束の対応</vt:lpstr>
      <vt:lpstr>Part.Ⅴ</vt:lpstr>
      <vt:lpstr>（1） 日常的な医療的ケアの提供</vt:lpstr>
      <vt:lpstr>送迎の実施</vt:lpstr>
      <vt:lpstr>家族・学校等からの聞き取り （#連絡帳）</vt:lpstr>
      <vt:lpstr>日々の医療的ケア・与薬の実施と記録の作成（#記録）</vt:lpstr>
      <vt:lpstr>医療的ケア実施者と 他の職員間での情報共有（#記録）</vt:lpstr>
      <vt:lpstr>家族等への情報提供（#連絡帳）</vt:lpstr>
      <vt:lpstr>医療的ケアの器材・物品等の 取扱い</vt:lpstr>
      <vt:lpstr>（2） 医療的ケアに関する 定期的評価・見直し</vt:lpstr>
      <vt:lpstr>事業所内での評価</vt:lpstr>
      <vt:lpstr>主治医等との情報共有 （報告並びに指示書等の再作成依頼）</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2021-06-15T04:42:38Z</dcterms:created>
  <dcterms:modified xsi:type="dcterms:W3CDTF">2021-06-15T04:42:58Z</dcterms:modified>
</cp:coreProperties>
</file>